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58" r:id="rId3"/>
    <p:sldId id="314" r:id="rId4"/>
    <p:sldId id="260" r:id="rId5"/>
    <p:sldId id="284" r:id="rId6"/>
    <p:sldId id="299" r:id="rId7"/>
    <p:sldId id="300" r:id="rId8"/>
    <p:sldId id="286" r:id="rId9"/>
    <p:sldId id="262" r:id="rId10"/>
    <p:sldId id="263" r:id="rId11"/>
    <p:sldId id="264" r:id="rId12"/>
    <p:sldId id="265" r:id="rId13"/>
    <p:sldId id="290" r:id="rId14"/>
    <p:sldId id="287" r:id="rId15"/>
    <p:sldId id="267" r:id="rId16"/>
    <p:sldId id="291" r:id="rId17"/>
    <p:sldId id="266" r:id="rId18"/>
    <p:sldId id="268" r:id="rId19"/>
    <p:sldId id="269" r:id="rId20"/>
    <p:sldId id="270" r:id="rId21"/>
    <p:sldId id="271" r:id="rId22"/>
    <p:sldId id="302" r:id="rId23"/>
    <p:sldId id="303" r:id="rId24"/>
    <p:sldId id="276" r:id="rId25"/>
    <p:sldId id="272" r:id="rId26"/>
    <p:sldId id="274" r:id="rId27"/>
    <p:sldId id="296" r:id="rId28"/>
    <p:sldId id="277" r:id="rId29"/>
    <p:sldId id="297" r:id="rId30"/>
    <p:sldId id="298" r:id="rId31"/>
    <p:sldId id="292" r:id="rId32"/>
    <p:sldId id="293" r:id="rId33"/>
    <p:sldId id="282" r:id="rId34"/>
    <p:sldId id="289" r:id="rId35"/>
    <p:sldId id="301" r:id="rId36"/>
    <p:sldId id="279" r:id="rId37"/>
    <p:sldId id="273" r:id="rId38"/>
    <p:sldId id="275" r:id="rId39"/>
    <p:sldId id="294" r:id="rId40"/>
    <p:sldId id="295" r:id="rId41"/>
    <p:sldId id="306" r:id="rId42"/>
    <p:sldId id="304" r:id="rId43"/>
    <p:sldId id="315" r:id="rId44"/>
    <p:sldId id="305" r:id="rId45"/>
    <p:sldId id="316" r:id="rId46"/>
    <p:sldId id="307" r:id="rId47"/>
    <p:sldId id="308" r:id="rId48"/>
    <p:sldId id="309" r:id="rId49"/>
    <p:sldId id="310" r:id="rId50"/>
    <p:sldId id="311" r:id="rId51"/>
    <p:sldId id="312" r:id="rId52"/>
    <p:sldId id="313" r:id="rId53"/>
    <p:sldId id="288" r:id="rId5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FFFF99"/>
    <a:srgbClr val="FFFFCC"/>
    <a:srgbClr val="FFCCFF"/>
    <a:srgbClr val="006600"/>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718" autoAdjust="0"/>
  </p:normalViewPr>
  <p:slideViewPr>
    <p:cSldViewPr>
      <p:cViewPr varScale="1">
        <p:scale>
          <a:sx n="66" d="100"/>
          <a:sy n="66" d="100"/>
        </p:scale>
        <p:origin x="-834" y="-114"/>
      </p:cViewPr>
      <p:guideLst>
        <p:guide orient="horz" pos="2160"/>
        <p:guide pos="2880"/>
      </p:guideLst>
    </p:cSldViewPr>
  </p:slideViewPr>
  <p:outlineViewPr>
    <p:cViewPr>
      <p:scale>
        <a:sx n="33" d="100"/>
        <a:sy n="33" d="100"/>
      </p:scale>
      <p:origin x="0" y="2058"/>
    </p:cViewPr>
  </p:outlineViewPr>
  <p:notesTextViewPr>
    <p:cViewPr>
      <p:scale>
        <a:sx n="100" d="100"/>
        <a:sy n="100" d="100"/>
      </p:scale>
      <p:origin x="0" y="0"/>
    </p:cViewPr>
  </p:notesTextViewPr>
  <p:sorterViewPr>
    <p:cViewPr>
      <p:scale>
        <a:sx n="66" d="100"/>
        <a:sy n="66" d="100"/>
      </p:scale>
      <p:origin x="0" y="221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6F787E-3628-47E6-BBDD-9592FD530BAA}" type="datetimeFigureOut">
              <a:rPr lang="it-IT" smtClean="0"/>
              <a:pPr/>
              <a:t>24/06/2015</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5DB53B-346F-459A-8B97-5C001EB50680}" type="slidenum">
              <a:rPr lang="it-IT" smtClean="0"/>
              <a:pPr/>
              <a:t>‹#›</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Definizione di mediazione semiotica. Has1 p.133</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mtClean="0"/>
              <a:t>Atti linguistici: </a:t>
            </a:r>
            <a:r>
              <a:rPr lang="en-US" sz="1200" smtClean="0"/>
              <a:t>Un atto linguistico oltre a una proposizione che può essere vera o falsa comprende anche una valutazione dell’emittente sulla verità o adeguatezza della proposizione, e ha degli effetti sui riceventi.</a:t>
            </a:r>
            <a:endParaRPr lang="it-IT" sz="1200" smtClean="0"/>
          </a:p>
        </p:txBody>
      </p:sp>
      <p:sp>
        <p:nvSpPr>
          <p:cNvPr id="4" name="Slide Number Placeholder 3"/>
          <p:cNvSpPr>
            <a:spLocks noGrp="1"/>
          </p:cNvSpPr>
          <p:nvPr>
            <p:ph type="sldNum" sz="quarter" idx="10"/>
          </p:nvPr>
        </p:nvSpPr>
        <p:spPr/>
        <p:txBody>
          <a:bodyPr/>
          <a:lstStyle/>
          <a:p>
            <a:fld id="{025DB53B-346F-459A-8B97-5C001EB50680}" type="slidenum">
              <a:rPr lang="it-IT" smtClean="0"/>
              <a:pPr/>
              <a:t>13</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mtClean="0"/>
              <a:t>Atti linguistici: </a:t>
            </a:r>
            <a:r>
              <a:rPr lang="en-US" sz="1200" smtClean="0"/>
              <a:t>Un atto linguistico oltre a una proposizione che può essere vera o falsa comprende anche una valutazione dell’emittente sulla verità o adeguatezza della proposizione, e ha degli effetti sui riceventi.</a:t>
            </a:r>
            <a:endParaRPr lang="it-IT" sz="1200" smtClean="0"/>
          </a:p>
        </p:txBody>
      </p:sp>
      <p:sp>
        <p:nvSpPr>
          <p:cNvPr id="4" name="Slide Number Placeholder 3"/>
          <p:cNvSpPr>
            <a:spLocks noGrp="1"/>
          </p:cNvSpPr>
          <p:nvPr>
            <p:ph type="sldNum" sz="quarter" idx="10"/>
          </p:nvPr>
        </p:nvSpPr>
        <p:spPr/>
        <p:txBody>
          <a:bodyPr/>
          <a:lstStyle/>
          <a:p>
            <a:fld id="{025DB53B-346F-459A-8B97-5C001EB50680}" type="slidenum">
              <a:rPr lang="it-IT" smtClean="0"/>
              <a:pPr/>
              <a:t>14</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Ruolo del lettore</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15</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Ruolo del lettore</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16</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Cooperazione comunicativa </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17</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Linguistica funzionale: testo come rappresentazione, come scambio, come messaggio</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18</a:t>
            </a:fld>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Testo come rappresentazione</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19</a:t>
            </a:fld>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mtClean="0"/>
              <a:t>Testo come scambio</a:t>
            </a:r>
          </a:p>
          <a:p>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20</a:t>
            </a:fld>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mtClean="0"/>
          </a:p>
          <a:p>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21</a:t>
            </a:fld>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mtClean="0"/>
              <a:t>Testo</a:t>
            </a:r>
            <a:r>
              <a:rPr lang="it-IT" baseline="0" smtClean="0"/>
              <a:t> </a:t>
            </a:r>
            <a:r>
              <a:rPr lang="it-IT" smtClean="0"/>
              <a:t>come messaggio</a:t>
            </a:r>
          </a:p>
          <a:p>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22</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Definizione di mediazione semiotica. Has1 p.133</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3</a:t>
            </a:fld>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mtClean="0"/>
              <a:t>Testo</a:t>
            </a:r>
            <a:r>
              <a:rPr lang="it-IT" baseline="0" smtClean="0"/>
              <a:t> </a:t>
            </a:r>
            <a:r>
              <a:rPr lang="it-IT" smtClean="0"/>
              <a:t>come messaggio</a:t>
            </a:r>
          </a:p>
          <a:p>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23</a:t>
            </a:fld>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Parentesi: parlato e scritto</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24</a:t>
            </a:fld>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Registri come varietà di uso</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25</a:t>
            </a:fld>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Registri colloquiali ed evoluti, distanza semantica (Halliday)</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26</a:t>
            </a:fld>
            <a:endParaRPr lang="it-I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5BA2D4-5FC8-4B85-B2F8-440438128C9C}" type="slidenum">
              <a:rPr lang="it-IT"/>
              <a:pPr/>
              <a:t>27</a:t>
            </a:fld>
            <a:endParaRPr lang="it-IT"/>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Il linguaggio della matematica: funzioni</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28</a:t>
            </a:fld>
            <a:endParaRPr lang="it-IT"/>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Il linguaggio della matematica: rappresentazione organizzata del dominio di conoscenza, gerarchia inclusiva degli attributi, ‘isoscele’</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29</a:t>
            </a:fld>
            <a:endParaRPr lang="it-IT"/>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Il linguaggio della matematica: rappresentazione organizzata del dominio di conoscenza, gerarchia inclusiva degli attributi, ‘isoscele’</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30</a:t>
            </a:fld>
            <a:endParaRPr lang="it-IT"/>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Il linguaggio della matematica:</a:t>
            </a:r>
            <a:r>
              <a:rPr lang="it-IT" baseline="0" smtClean="0"/>
              <a:t> decidibilità, rappresentazione di algoritmi</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33</a:t>
            </a:fld>
            <a:endParaRPr lang="it-IT"/>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Metafora grammaticale: esempi</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34</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Centralità del linguaggio verbale rispetto ad altri sistemi semiotici. Has1 p.134</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4</a:t>
            </a:fld>
            <a:endParaRPr lang="it-I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Metafora grammaticale</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36</a:t>
            </a:fld>
            <a:endParaRPr lang="it-IT"/>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Metafora</a:t>
            </a:r>
            <a:r>
              <a:rPr lang="it-IT" baseline="0" smtClean="0"/>
              <a:t> grammaticale: esempi</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37</a:t>
            </a:fld>
            <a:endParaRPr lang="it-IT"/>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Metafora</a:t>
            </a:r>
            <a:r>
              <a:rPr lang="it-IT" baseline="0" smtClean="0"/>
              <a:t> grammaticale: esempi</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38</a:t>
            </a:fld>
            <a:endParaRPr lang="it-IT"/>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Parallelo con Sfard</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42</a:t>
            </a:fld>
            <a:endParaRPr lang="it-IT"/>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Difficoltà del linguaggio scientifico</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44</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Inesistenza del linguaggio naturale, teorie dello sviluppo naturale. Vedere Morgan e Has6</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5</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Competenza</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8</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Classificazione di Morris.</a:t>
            </a:r>
          </a:p>
        </p:txBody>
      </p:sp>
      <p:sp>
        <p:nvSpPr>
          <p:cNvPr id="4" name="Slide Number Placeholder 3"/>
          <p:cNvSpPr>
            <a:spLocks noGrp="1"/>
          </p:cNvSpPr>
          <p:nvPr>
            <p:ph type="sldNum" sz="quarter" idx="10"/>
          </p:nvPr>
        </p:nvSpPr>
        <p:spPr/>
        <p:txBody>
          <a:bodyPr/>
          <a:lstStyle/>
          <a:p>
            <a:fld id="{025DB53B-346F-459A-8B97-5C001EB50680}" type="slidenum">
              <a:rPr lang="it-IT" smtClean="0"/>
              <a:pPr/>
              <a:t>9</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Approcci strutturalisti</a:t>
            </a:r>
            <a:r>
              <a:rPr lang="it-IT" baseline="0" smtClean="0"/>
              <a:t> – grammaticali vs approcci funzionalisti - pragmatici</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10</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smtClean="0"/>
              <a:t>Deissi</a:t>
            </a:r>
            <a:endParaRPr lang="it-IT"/>
          </a:p>
        </p:txBody>
      </p:sp>
      <p:sp>
        <p:nvSpPr>
          <p:cNvPr id="4" name="Slide Number Placeholder 3"/>
          <p:cNvSpPr>
            <a:spLocks noGrp="1"/>
          </p:cNvSpPr>
          <p:nvPr>
            <p:ph type="sldNum" sz="quarter" idx="10"/>
          </p:nvPr>
        </p:nvSpPr>
        <p:spPr/>
        <p:txBody>
          <a:bodyPr/>
          <a:lstStyle/>
          <a:p>
            <a:fld id="{025DB53B-346F-459A-8B97-5C001EB50680}" type="slidenum">
              <a:rPr lang="it-IT" smtClean="0"/>
              <a:pPr/>
              <a:t>11</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mtClean="0"/>
              <a:t>Atti linguistici: </a:t>
            </a:r>
            <a:r>
              <a:rPr lang="en-US" sz="1200" smtClean="0"/>
              <a:t>Un atto linguistico oltre a una proposizione che può essere vera o falsa comprende anche una valutazione dell’emittente sulla verità o adeguatezza della proposizione, e ha degli effetti sui riceventi.</a:t>
            </a:r>
            <a:endParaRPr lang="it-IT" sz="1200" smtClean="0"/>
          </a:p>
        </p:txBody>
      </p:sp>
      <p:sp>
        <p:nvSpPr>
          <p:cNvPr id="4" name="Slide Number Placeholder 3"/>
          <p:cNvSpPr>
            <a:spLocks noGrp="1"/>
          </p:cNvSpPr>
          <p:nvPr>
            <p:ph type="sldNum" sz="quarter" idx="10"/>
          </p:nvPr>
        </p:nvSpPr>
        <p:spPr/>
        <p:txBody>
          <a:bodyPr/>
          <a:lstStyle/>
          <a:p>
            <a:fld id="{025DB53B-346F-459A-8B97-5C001EB50680}" type="slidenum">
              <a:rPr lang="it-IT" smtClean="0"/>
              <a:pPr/>
              <a:t>12</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p>
            <a:fld id="{93F4504F-7F54-4968-924E-90931F5B1AD2}" type="datetime1">
              <a:rPr lang="it-IT" smtClean="0"/>
              <a:pPr/>
              <a:t>24/06/2015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50E3D4D2-FD89-4BF9-939C-3E0D18887A71}" type="datetime1">
              <a:rPr lang="it-IT" smtClean="0"/>
              <a:pPr/>
              <a:t>24/06/2015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B7296ABC-9898-40D0-AEFF-D860F300D8C6}" type="datetime1">
              <a:rPr lang="it-IT" smtClean="0"/>
              <a:pPr/>
              <a:t>24/06/2015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953CE35C-F88D-4AD0-BF93-BAA4EF7BAC99}" type="datetime1">
              <a:rPr lang="it-IT" smtClean="0"/>
              <a:pPr/>
              <a:t>24/06/2015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A50574-E4F4-4BCF-A870-B356B0C80940}" type="datetime1">
              <a:rPr lang="it-IT" smtClean="0"/>
              <a:pPr/>
              <a:t>24/06/2015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fld id="{3444421B-1035-425B-9D9F-BF8B02B836E0}" type="datetime1">
              <a:rPr lang="it-IT" smtClean="0"/>
              <a:pPr/>
              <a:t>24/06/2015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fld id="{BED85200-C26C-4F87-A593-C948AA310542}" type="datetime1">
              <a:rPr lang="it-IT" smtClean="0"/>
              <a:pPr/>
              <a:t>24/06/2015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fld id="{842CE734-B335-488E-8523-EB4E126C850D}" type="datetime1">
              <a:rPr lang="it-IT" smtClean="0"/>
              <a:pPr/>
              <a:t>24/06/2015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7EFE6-0DBD-4DCF-9357-ABEEA6825A40}" type="datetime1">
              <a:rPr lang="it-IT" smtClean="0"/>
              <a:pPr/>
              <a:t>24/06/2015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B30F97-A52B-43CD-AD2D-D3B7172482D0}" type="datetime1">
              <a:rPr lang="it-IT" smtClean="0"/>
              <a:pPr/>
              <a:t>24/06/2015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9FA69C-311D-467E-8257-E004098C56B3}" type="datetime1">
              <a:rPr lang="it-IT" smtClean="0"/>
              <a:pPr/>
              <a:t>24/06/2015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AE57EA2-5C15-461D-9A54-05EB70799965}"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t-I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F12008-97CB-4C9E-B654-CFB0B0DB0D2E}" type="datetime1">
              <a:rPr lang="it-IT" smtClean="0"/>
              <a:pPr/>
              <a:t>24/06/2015</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E57EA2-5C15-461D-9A54-05EB70799965}"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0.emf"/><Relationship Id="rId4" Type="http://schemas.openxmlformats.org/officeDocument/2006/relationships/image" Target="../media/image9.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slide" Target="slide5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slide" Target="slide49.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slide" Target="slide49.xml"/></Relationships>
</file>

<file path=ppt/slides/_rels/slide5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slide" Target="slide4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2776"/>
            <a:ext cx="7772400" cy="1470025"/>
          </a:xfrm>
          <a:solidFill>
            <a:schemeClr val="tx2">
              <a:lumMod val="20000"/>
              <a:lumOff val="80000"/>
            </a:schemeClr>
          </a:solidFill>
          <a:effectLst>
            <a:softEdge rad="127000"/>
          </a:effectLst>
          <a:scene3d>
            <a:camera prst="orthographicFront"/>
            <a:lightRig rig="threePt" dir="t"/>
          </a:scene3d>
          <a:sp3d>
            <a:bevelT w="165100" prst="coolSlant"/>
          </a:sp3d>
        </p:spPr>
        <p:txBody>
          <a:bodyPr/>
          <a:lstStyle/>
          <a:p>
            <a:r>
              <a:rPr lang="it-IT" i="1"/>
              <a:t>Mediazione semiotica e funzioni del linguaggio in matematica</a:t>
            </a:r>
            <a:endParaRPr lang="it-IT"/>
          </a:p>
        </p:txBody>
      </p:sp>
      <p:sp>
        <p:nvSpPr>
          <p:cNvPr id="3" name="Subtitle 2"/>
          <p:cNvSpPr>
            <a:spLocks noGrp="1"/>
          </p:cNvSpPr>
          <p:nvPr>
            <p:ph type="subTitle" idx="1"/>
          </p:nvPr>
        </p:nvSpPr>
        <p:spPr>
          <a:xfrm>
            <a:off x="827584" y="3600599"/>
            <a:ext cx="7560840" cy="1752600"/>
          </a:xfrm>
          <a:solidFill>
            <a:schemeClr val="tx2">
              <a:lumMod val="20000"/>
              <a:lumOff val="80000"/>
            </a:schemeClr>
          </a:solidFill>
          <a:effectLst>
            <a:softEdge rad="127000"/>
          </a:effectLst>
          <a:scene3d>
            <a:camera prst="orthographicFront"/>
            <a:lightRig rig="threePt" dir="t"/>
          </a:scene3d>
          <a:sp3d>
            <a:bevelT w="165100" prst="coolSlant"/>
          </a:sp3d>
        </p:spPr>
        <p:txBody>
          <a:bodyPr>
            <a:normAutofit fontScale="92500"/>
          </a:bodyPr>
          <a:lstStyle/>
          <a:p>
            <a:r>
              <a:rPr lang="it-IT" smtClean="0"/>
              <a:t>Pier Luigi Ferrari</a:t>
            </a:r>
          </a:p>
          <a:p>
            <a:r>
              <a:rPr lang="it-IT" sz="3000" smtClean="0"/>
              <a:t>Università del Piemonte Orientale</a:t>
            </a:r>
          </a:p>
          <a:p>
            <a:r>
              <a:rPr lang="it-IT" sz="3000" smtClean="0"/>
              <a:t>Dipartimento di Scienze e Innovazione Tecnologica</a:t>
            </a:r>
            <a:endParaRPr lang="it-IT" sz="3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476672"/>
            <a:ext cx="8352928" cy="2739211"/>
          </a:xfrm>
          <a:prstGeom prst="rect">
            <a:avLst/>
          </a:prstGeom>
          <a:solidFill>
            <a:schemeClr val="tx2">
              <a:lumMod val="20000"/>
              <a:lumOff val="80000"/>
            </a:schemeClr>
          </a:solidFill>
          <a:ln w="19050">
            <a:solidFill>
              <a:srgbClr val="002060"/>
            </a:solidFill>
          </a:ln>
          <a:scene3d>
            <a:camera prst="orthographicFront"/>
            <a:lightRig rig="threePt" dir="t"/>
          </a:scene3d>
          <a:sp3d>
            <a:bevelT w="165100" prst="coolSlant"/>
          </a:sp3d>
        </p:spPr>
        <p:txBody>
          <a:bodyPr wrap="square" rtlCol="0">
            <a:spAutoFit/>
          </a:bodyPr>
          <a:lstStyle/>
          <a:p>
            <a:pPr algn="ctr"/>
            <a:r>
              <a:rPr lang="it-IT" sz="3200" smtClean="0"/>
              <a:t>Approcci strutturalisti – grammaticali</a:t>
            </a:r>
          </a:p>
          <a:p>
            <a:r>
              <a:rPr lang="it-IT" sz="2800" smtClean="0"/>
              <a:t>Noam A. Chomsky (1928)</a:t>
            </a:r>
          </a:p>
          <a:p>
            <a:r>
              <a:rPr lang="it-IT" sz="2800" smtClean="0"/>
              <a:t>Meccanismi innati di acquisizione del linguaggio (LAD) basati sulla grammatica.</a:t>
            </a:r>
          </a:p>
          <a:p>
            <a:r>
              <a:rPr lang="it-IT" sz="2800" smtClean="0"/>
              <a:t>Usi linguistici come manifestazioni di superficie di strutture profonde.</a:t>
            </a:r>
            <a:endParaRPr lang="it-IT" sz="2800"/>
          </a:p>
        </p:txBody>
      </p:sp>
      <p:sp>
        <p:nvSpPr>
          <p:cNvPr id="5" name="TextBox 4"/>
          <p:cNvSpPr txBox="1"/>
          <p:nvPr/>
        </p:nvSpPr>
        <p:spPr>
          <a:xfrm>
            <a:off x="395536" y="3714125"/>
            <a:ext cx="8352928" cy="2739211"/>
          </a:xfrm>
          <a:prstGeom prst="rect">
            <a:avLst/>
          </a:prstGeom>
          <a:solidFill>
            <a:schemeClr val="tx2">
              <a:lumMod val="20000"/>
              <a:lumOff val="80000"/>
            </a:schemeClr>
          </a:solidFill>
          <a:ln w="19050">
            <a:solidFill>
              <a:srgbClr val="002060"/>
            </a:solidFill>
          </a:ln>
          <a:scene3d>
            <a:camera prst="orthographicFront"/>
            <a:lightRig rig="threePt" dir="t"/>
          </a:scene3d>
          <a:sp3d>
            <a:bevelT w="165100" prst="coolSlant"/>
          </a:sp3d>
        </p:spPr>
        <p:txBody>
          <a:bodyPr wrap="square" rtlCol="0">
            <a:spAutoFit/>
          </a:bodyPr>
          <a:lstStyle/>
          <a:p>
            <a:pPr algn="ctr"/>
            <a:r>
              <a:rPr lang="it-IT" sz="3200" smtClean="0"/>
              <a:t>Approcci </a:t>
            </a:r>
            <a:r>
              <a:rPr lang="it-IT" sz="3200" baseline="0" smtClean="0"/>
              <a:t>funzionalisti - pragmatici</a:t>
            </a:r>
            <a:endParaRPr lang="it-IT" sz="3200" smtClean="0"/>
          </a:p>
          <a:p>
            <a:r>
              <a:rPr lang="it-IT" sz="2800" smtClean="0"/>
              <a:t>Michael A.K. Halliday (1925), Ruqaiya Hasan (1931)</a:t>
            </a:r>
          </a:p>
          <a:p>
            <a:r>
              <a:rPr lang="it-IT" sz="2800" smtClean="0"/>
              <a:t>Le funzioni sociali del linguaggio ne disegnano la grammatica.</a:t>
            </a:r>
          </a:p>
          <a:p>
            <a:r>
              <a:rPr lang="it-IT" sz="2800" smtClean="0"/>
              <a:t>La distinzione fra </a:t>
            </a:r>
            <a:r>
              <a:rPr lang="it-IT" sz="2800" i="1" smtClean="0"/>
              <a:t>sistema</a:t>
            </a:r>
            <a:r>
              <a:rPr lang="it-IT" sz="2800" smtClean="0"/>
              <a:t> </a:t>
            </a:r>
            <a:r>
              <a:rPr lang="it-IT" sz="2800" i="1" smtClean="0"/>
              <a:t>(langue) </a:t>
            </a:r>
            <a:r>
              <a:rPr lang="it-IT" sz="2800" smtClean="0"/>
              <a:t>e </a:t>
            </a:r>
            <a:r>
              <a:rPr lang="it-IT" sz="2800" i="1" smtClean="0"/>
              <a:t>uso (parole) </a:t>
            </a:r>
            <a:r>
              <a:rPr lang="it-IT" sz="2800" smtClean="0"/>
              <a:t>non ha senso.</a:t>
            </a:r>
            <a:endParaRPr lang="it-IT" sz="2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9592" y="332656"/>
            <a:ext cx="7278787" cy="584775"/>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it-IT" sz="3200" baseline="0" smtClean="0"/>
              <a:t>Alcune idee chiave della pragmatica: deissi</a:t>
            </a:r>
            <a:endParaRPr lang="it-IT" sz="3200"/>
          </a:p>
        </p:txBody>
      </p:sp>
      <p:sp>
        <p:nvSpPr>
          <p:cNvPr id="5" name="Rectangle 4"/>
          <p:cNvSpPr/>
          <p:nvPr/>
        </p:nvSpPr>
        <p:spPr>
          <a:xfrm>
            <a:off x="251520" y="1268760"/>
            <a:ext cx="8640960" cy="95410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I</a:t>
            </a:r>
            <a:r>
              <a:rPr lang="it-IT" sz="2800" baseline="0" smtClean="0"/>
              <a:t>ndicali (indexicals): parole il cui riferimento varia al variare del contesto di situazione in cui è prodotto</a:t>
            </a:r>
            <a:r>
              <a:rPr lang="it-IT" sz="2800" smtClean="0"/>
              <a:t> il testo.</a:t>
            </a:r>
            <a:endParaRPr lang="it-IT" sz="2800"/>
          </a:p>
        </p:txBody>
      </p:sp>
      <p:sp>
        <p:nvSpPr>
          <p:cNvPr id="6" name="Rectangle 5"/>
          <p:cNvSpPr/>
          <p:nvPr/>
        </p:nvSpPr>
        <p:spPr>
          <a:xfrm>
            <a:off x="472644" y="2636912"/>
            <a:ext cx="5539516" cy="52322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Tu</a:t>
            </a:r>
            <a:r>
              <a:rPr lang="it-IT" sz="2800" baseline="0" smtClean="0"/>
              <a:t>, questo, oggi, le</a:t>
            </a:r>
            <a:r>
              <a:rPr lang="it-IT" sz="2800" smtClean="0"/>
              <a:t> caramelle di Lulù</a:t>
            </a:r>
            <a:r>
              <a:rPr lang="it-IT" sz="2800" baseline="0" smtClean="0"/>
              <a:t>  </a:t>
            </a:r>
            <a:endParaRPr lang="it-IT" sz="2800"/>
          </a:p>
        </p:txBody>
      </p:sp>
      <p:sp>
        <p:nvSpPr>
          <p:cNvPr id="7" name="Rectangle 6"/>
          <p:cNvSpPr/>
          <p:nvPr/>
        </p:nvSpPr>
        <p:spPr>
          <a:xfrm>
            <a:off x="467544" y="3913892"/>
            <a:ext cx="6048672" cy="52322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Lulù</a:t>
            </a:r>
            <a:r>
              <a:rPr lang="it-IT" sz="2800" baseline="0" smtClean="0"/>
              <a:t> ha 5 caramelle, poi ne riceve altre 3 </a:t>
            </a:r>
            <a:endParaRPr lang="it-IT" sz="2800"/>
          </a:p>
        </p:txBody>
      </p:sp>
      <p:sp>
        <p:nvSpPr>
          <p:cNvPr id="8" name="Rectangle 7"/>
          <p:cNvSpPr/>
          <p:nvPr/>
        </p:nvSpPr>
        <p:spPr>
          <a:xfrm>
            <a:off x="462444" y="5190872"/>
            <a:ext cx="2669396" cy="52322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L=</a:t>
            </a:r>
            <a:r>
              <a:rPr lang="it-IT" sz="2800" baseline="0" smtClean="0"/>
              <a:t>5 </a:t>
            </a:r>
            <a:r>
              <a:rPr lang="it-IT" sz="2800" smtClean="0"/>
              <a:t> 	</a:t>
            </a:r>
            <a:r>
              <a:rPr lang="it-IT" sz="2800" smtClean="0">
                <a:sym typeface="Symbol"/>
              </a:rPr>
              <a:t>	L+3</a:t>
            </a:r>
            <a:r>
              <a:rPr lang="it-IT" sz="2800" baseline="0" smtClean="0"/>
              <a:t> </a:t>
            </a:r>
            <a:endParaRPr lang="it-IT" sz="2800"/>
          </a:p>
        </p:txBody>
      </p:sp>
      <p:sp>
        <p:nvSpPr>
          <p:cNvPr id="9" name="Rectangle 8"/>
          <p:cNvSpPr/>
          <p:nvPr/>
        </p:nvSpPr>
        <p:spPr>
          <a:xfrm>
            <a:off x="5940152" y="5210036"/>
            <a:ext cx="720080" cy="52322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L=8</a:t>
            </a:r>
            <a:endParaRPr lang="it-IT" sz="2800"/>
          </a:p>
        </p:txBody>
      </p:sp>
      <p:sp>
        <p:nvSpPr>
          <p:cNvPr id="10" name="Rectangle 9"/>
          <p:cNvSpPr/>
          <p:nvPr/>
        </p:nvSpPr>
        <p:spPr>
          <a:xfrm>
            <a:off x="5868144" y="4797152"/>
            <a:ext cx="864096" cy="1323439"/>
          </a:xfrm>
          <a:prstGeom prst="rect">
            <a:avLst/>
          </a:prstGeom>
          <a:noFill/>
        </p:spPr>
        <p:style>
          <a:lnRef idx="1">
            <a:schemeClr val="dk1"/>
          </a:lnRef>
          <a:fillRef idx="2">
            <a:schemeClr val="dk1"/>
          </a:fillRef>
          <a:effectRef idx="1">
            <a:schemeClr val="dk1"/>
          </a:effectRef>
          <a:fontRef idx="minor">
            <a:schemeClr val="dk1"/>
          </a:fontRef>
        </p:style>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000" b="1" cap="none"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X</a:t>
            </a:r>
            <a:endParaRPr lang="en-US" sz="8000"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1+#ppt_w/2"/>
                                          </p:val>
                                        </p:tav>
                                        <p:tav tm="100000">
                                          <p:val>
                                            <p:strVal val="#ppt_x"/>
                                          </p:val>
                                        </p:tav>
                                      </p:tavLst>
                                    </p:anim>
                                    <p:anim calcmode="lin" valueType="num">
                                      <p:cBhvr additive="base">
                                        <p:cTn id="19"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987824" y="323945"/>
            <a:ext cx="2435218" cy="584775"/>
          </a:xfrm>
          <a:prstGeom prst="rect">
            <a:avLst/>
          </a:prstGeom>
          <a:solidFill>
            <a:schemeClr val="tx2">
              <a:lumMod val="20000"/>
              <a:lumOff val="80000"/>
            </a:schemeClr>
          </a:solidFill>
        </p:spPr>
        <p:txBody>
          <a:bodyPr wrap="none">
            <a:spAutoFit/>
          </a:bodyPr>
          <a:lstStyle/>
          <a:p>
            <a:r>
              <a:rPr lang="it-IT" sz="3200" baseline="0" smtClean="0"/>
              <a:t>Atti linguistici</a:t>
            </a:r>
            <a:endParaRPr lang="it-IT" sz="3200"/>
          </a:p>
        </p:txBody>
      </p:sp>
      <p:sp>
        <p:nvSpPr>
          <p:cNvPr id="6" name="Rectangle 5"/>
          <p:cNvSpPr/>
          <p:nvPr/>
        </p:nvSpPr>
        <p:spPr>
          <a:xfrm>
            <a:off x="395537" y="1124744"/>
            <a:ext cx="7056784" cy="523220"/>
          </a:xfrm>
          <a:prstGeom prst="rect">
            <a:avLst/>
          </a:prstGeom>
          <a:solidFill>
            <a:schemeClr val="tx2">
              <a:lumMod val="20000"/>
              <a:lumOff val="80000"/>
            </a:schemeClr>
          </a:solidFill>
        </p:spPr>
        <p:txBody>
          <a:bodyPr wrap="square">
            <a:spAutoFit/>
          </a:bodyPr>
          <a:lstStyle/>
          <a:p>
            <a:r>
              <a:rPr lang="en-US" sz="2800" smtClean="0"/>
              <a:t>Austin, J.L. (1962), </a:t>
            </a:r>
            <a:r>
              <a:rPr lang="en-US" sz="2800" i="1" smtClean="0"/>
              <a:t>How to do things with words</a:t>
            </a:r>
            <a:r>
              <a:rPr lang="en-US" sz="2800" smtClean="0"/>
              <a:t> </a:t>
            </a:r>
            <a:endParaRPr lang="it-IT" sz="2800"/>
          </a:p>
        </p:txBody>
      </p:sp>
      <p:sp>
        <p:nvSpPr>
          <p:cNvPr id="7" name="Rectangle 6"/>
          <p:cNvSpPr/>
          <p:nvPr/>
        </p:nvSpPr>
        <p:spPr>
          <a:xfrm>
            <a:off x="395536" y="1988840"/>
            <a:ext cx="4032448" cy="523220"/>
          </a:xfrm>
          <a:prstGeom prst="rect">
            <a:avLst/>
          </a:prstGeom>
          <a:solidFill>
            <a:schemeClr val="tx2">
              <a:lumMod val="20000"/>
              <a:lumOff val="80000"/>
            </a:schemeClr>
          </a:solidFill>
          <a:ln w="38100">
            <a:solidFill>
              <a:srgbClr val="FFC000"/>
            </a:solidFill>
          </a:ln>
        </p:spPr>
        <p:txBody>
          <a:bodyPr wrap="square">
            <a:spAutoFit/>
          </a:bodyPr>
          <a:lstStyle/>
          <a:p>
            <a:r>
              <a:rPr lang="it-IT" sz="2800" smtClean="0"/>
              <a:t>“C’è del pane in dispensa”</a:t>
            </a:r>
            <a:endParaRPr lang="it-IT" sz="2800"/>
          </a:p>
        </p:txBody>
      </p:sp>
      <p:sp>
        <p:nvSpPr>
          <p:cNvPr id="8" name="Rectangle 7"/>
          <p:cNvSpPr/>
          <p:nvPr/>
        </p:nvSpPr>
        <p:spPr>
          <a:xfrm>
            <a:off x="4572000" y="1988840"/>
            <a:ext cx="1440160" cy="523220"/>
          </a:xfrm>
          <a:prstGeom prst="rect">
            <a:avLst/>
          </a:prstGeom>
          <a:solidFill>
            <a:schemeClr val="accent3">
              <a:lumMod val="20000"/>
              <a:lumOff val="80000"/>
            </a:schemeClr>
          </a:solidFill>
        </p:spPr>
        <p:txBody>
          <a:bodyPr wrap="square">
            <a:spAutoFit/>
          </a:bodyPr>
          <a:lstStyle/>
          <a:p>
            <a:r>
              <a:rPr lang="it-IT" sz="2800" smtClean="0"/>
              <a:t>esprime</a:t>
            </a:r>
            <a:endParaRPr lang="it-IT" sz="2800"/>
          </a:p>
        </p:txBody>
      </p:sp>
      <p:sp>
        <p:nvSpPr>
          <p:cNvPr id="9" name="Rectangle 8"/>
          <p:cNvSpPr/>
          <p:nvPr/>
        </p:nvSpPr>
        <p:spPr>
          <a:xfrm>
            <a:off x="3995936" y="2636912"/>
            <a:ext cx="4680520" cy="523220"/>
          </a:xfrm>
          <a:prstGeom prst="rect">
            <a:avLst/>
          </a:prstGeom>
          <a:solidFill>
            <a:schemeClr val="tx2">
              <a:lumMod val="20000"/>
              <a:lumOff val="80000"/>
            </a:schemeClr>
          </a:solidFill>
        </p:spPr>
        <p:txBody>
          <a:bodyPr wrap="square">
            <a:spAutoFit/>
          </a:bodyPr>
          <a:lstStyle/>
          <a:p>
            <a:r>
              <a:rPr lang="it-IT" sz="2800" smtClean="0"/>
              <a:t>Uno stato di cose (vero o falso)</a:t>
            </a:r>
            <a:endParaRPr lang="it-IT" sz="2800"/>
          </a:p>
        </p:txBody>
      </p:sp>
      <p:sp>
        <p:nvSpPr>
          <p:cNvPr id="10" name="Rectangle 9"/>
          <p:cNvSpPr/>
          <p:nvPr/>
        </p:nvSpPr>
        <p:spPr>
          <a:xfrm>
            <a:off x="323528" y="3284984"/>
            <a:ext cx="8352928" cy="954107"/>
          </a:xfrm>
          <a:prstGeom prst="rect">
            <a:avLst/>
          </a:prstGeom>
          <a:solidFill>
            <a:schemeClr val="tx2">
              <a:lumMod val="20000"/>
              <a:lumOff val="80000"/>
            </a:schemeClr>
          </a:solidFill>
        </p:spPr>
        <p:txBody>
          <a:bodyPr wrap="square">
            <a:spAutoFit/>
          </a:bodyPr>
          <a:lstStyle/>
          <a:p>
            <a:r>
              <a:rPr lang="it-IT" sz="2800" smtClean="0"/>
              <a:t>Le convinzioni dell’emittente sulla verità e adeguatezza di quanto  affermato (il ricevente potrebbe avere fame).</a:t>
            </a:r>
            <a:endParaRPr lang="it-IT" sz="2800"/>
          </a:p>
        </p:txBody>
      </p:sp>
      <p:sp>
        <p:nvSpPr>
          <p:cNvPr id="11" name="Rectangle 10"/>
          <p:cNvSpPr/>
          <p:nvPr/>
        </p:nvSpPr>
        <p:spPr>
          <a:xfrm>
            <a:off x="2483768" y="4347101"/>
            <a:ext cx="6192688" cy="954107"/>
          </a:xfrm>
          <a:prstGeom prst="rect">
            <a:avLst/>
          </a:prstGeom>
          <a:solidFill>
            <a:schemeClr val="accent3">
              <a:lumMod val="20000"/>
              <a:lumOff val="80000"/>
            </a:schemeClr>
          </a:solidFill>
        </p:spPr>
        <p:txBody>
          <a:bodyPr wrap="square">
            <a:spAutoFit/>
          </a:bodyPr>
          <a:lstStyle/>
          <a:p>
            <a:r>
              <a:rPr lang="it-IT" sz="2800" smtClean="0"/>
              <a:t>Può indurre  il ricevente a modificare i propri comportamenti (prendere il pane)</a:t>
            </a:r>
            <a:endParaRPr lang="it-IT" sz="2800"/>
          </a:p>
        </p:txBody>
      </p:sp>
      <p:sp>
        <p:nvSpPr>
          <p:cNvPr id="12" name="Rectangle 11"/>
          <p:cNvSpPr/>
          <p:nvPr/>
        </p:nvSpPr>
        <p:spPr>
          <a:xfrm>
            <a:off x="395536" y="5570076"/>
            <a:ext cx="5760640" cy="523220"/>
          </a:xfrm>
          <a:prstGeom prst="rect">
            <a:avLst/>
          </a:prstGeom>
          <a:solidFill>
            <a:schemeClr val="tx2">
              <a:lumMod val="20000"/>
              <a:lumOff val="80000"/>
            </a:schemeClr>
          </a:solidFill>
          <a:ln w="38100">
            <a:solidFill>
              <a:srgbClr val="FFC000"/>
            </a:solidFill>
          </a:ln>
        </p:spPr>
        <p:txBody>
          <a:bodyPr wrap="square">
            <a:spAutoFit/>
          </a:bodyPr>
          <a:lstStyle/>
          <a:p>
            <a:r>
              <a:rPr lang="it-IT" sz="2800" smtClean="0"/>
              <a:t>“Se hai fame, c’è del pane in dispensa”</a:t>
            </a:r>
            <a:endParaRPr lang="it-IT"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7543" y="601524"/>
            <a:ext cx="820891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800" smtClean="0"/>
              <a:t>Manzoni, C. (1949), </a:t>
            </a:r>
            <a:r>
              <a:rPr lang="en-US" sz="2800" i="1" smtClean="0"/>
              <a:t>Il signor Veneranda</a:t>
            </a:r>
            <a:r>
              <a:rPr lang="en-US" sz="2800" smtClean="0"/>
              <a:t>, Milano: Rizzoli.</a:t>
            </a:r>
            <a:endParaRPr lang="it-IT" sz="2800"/>
          </a:p>
        </p:txBody>
      </p:sp>
      <p:sp>
        <p:nvSpPr>
          <p:cNvPr id="9" name="Rectangle 8"/>
          <p:cNvSpPr/>
          <p:nvPr/>
        </p:nvSpPr>
        <p:spPr>
          <a:xfrm>
            <a:off x="539552" y="1681644"/>
            <a:ext cx="5904656"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it-IT" sz="2800" smtClean="0"/>
              <a:t>“È pericoloso sporgersi dal finestrino.” </a:t>
            </a:r>
            <a:endParaRPr lang="it-IT" sz="2800"/>
          </a:p>
        </p:txBody>
      </p:sp>
      <p:sp>
        <p:nvSpPr>
          <p:cNvPr id="10" name="Rectangle 9"/>
          <p:cNvSpPr/>
          <p:nvPr/>
        </p:nvSpPr>
        <p:spPr>
          <a:xfrm>
            <a:off x="539552" y="2599745"/>
            <a:ext cx="4176464"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2800" smtClean="0"/>
              <a:t>“Io non mi sto sporgendo!”</a:t>
            </a:r>
            <a:endParaRPr lang="it-IT" sz="2800"/>
          </a:p>
        </p:txBody>
      </p:sp>
      <p:sp>
        <p:nvSpPr>
          <p:cNvPr id="13" name="Rectangle 12"/>
          <p:cNvSpPr/>
          <p:nvPr/>
        </p:nvSpPr>
        <p:spPr>
          <a:xfrm>
            <a:off x="539552" y="3553852"/>
            <a:ext cx="6120680"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it-IT" sz="2800" smtClean="0"/>
              <a:t>“Non ho detto che lei si sta sporgendo!”</a:t>
            </a:r>
            <a:endParaRPr lang="it-IT" sz="2800"/>
          </a:p>
        </p:txBody>
      </p:sp>
      <p:sp>
        <p:nvSpPr>
          <p:cNvPr id="14" name="Rectangle 13"/>
          <p:cNvSpPr/>
          <p:nvPr/>
        </p:nvSpPr>
        <p:spPr>
          <a:xfrm>
            <a:off x="539552" y="4489956"/>
            <a:ext cx="576064"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it-IT" sz="280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11560" y="835552"/>
            <a:ext cx="3888432" cy="1384995"/>
          </a:xfrm>
          <a:prstGeom prst="rect">
            <a:avLst/>
          </a:prstGeom>
          <a:solidFill>
            <a:schemeClr val="tx2">
              <a:lumMod val="20000"/>
              <a:lumOff val="80000"/>
            </a:schemeClr>
          </a:solidFill>
          <a:ln w="38100">
            <a:solidFill>
              <a:srgbClr val="FFC000"/>
            </a:solidFill>
          </a:ln>
        </p:spPr>
        <p:txBody>
          <a:bodyPr wrap="square">
            <a:spAutoFit/>
          </a:bodyPr>
          <a:lstStyle/>
          <a:p>
            <a:r>
              <a:rPr lang="it-IT" sz="2800" smtClean="0"/>
              <a:t>Proviamo che l’equazione</a:t>
            </a:r>
          </a:p>
          <a:p>
            <a:pPr algn="ctr"/>
            <a:r>
              <a:rPr lang="it-IT" sz="2800" smtClean="0">
                <a:latin typeface="Euclid" pitchFamily="18" charset="0"/>
              </a:rPr>
              <a:t>6</a:t>
            </a:r>
            <a:r>
              <a:rPr lang="it-IT" sz="2800" i="1" smtClean="0">
                <a:latin typeface="Euclid" pitchFamily="18" charset="0"/>
              </a:rPr>
              <a:t>x </a:t>
            </a:r>
            <a:r>
              <a:rPr lang="it-IT" sz="2800" smtClean="0">
                <a:latin typeface="Euclid" pitchFamily="18" charset="0"/>
                <a:sym typeface="Symbol"/>
              </a:rPr>
              <a:t> 9</a:t>
            </a:r>
            <a:r>
              <a:rPr lang="it-IT" sz="2800" i="1" smtClean="0">
                <a:latin typeface="Euclid" pitchFamily="18" charset="0"/>
                <a:sym typeface="Symbol"/>
              </a:rPr>
              <a:t>y</a:t>
            </a:r>
            <a:r>
              <a:rPr lang="it-IT" sz="2800" smtClean="0">
                <a:latin typeface="Euclid" pitchFamily="18" charset="0"/>
                <a:sym typeface="Symbol"/>
              </a:rPr>
              <a:t> =179</a:t>
            </a:r>
            <a:endParaRPr lang="it-IT" sz="2800" i="1">
              <a:latin typeface="Euclid" pitchFamily="18" charset="0"/>
            </a:endParaRPr>
          </a:p>
          <a:p>
            <a:r>
              <a:rPr lang="it-IT" sz="2800" smtClean="0"/>
              <a:t> non ha soluzioni intere.</a:t>
            </a:r>
            <a:endParaRPr lang="it-IT" sz="2800"/>
          </a:p>
        </p:txBody>
      </p:sp>
      <p:sp>
        <p:nvSpPr>
          <p:cNvPr id="12" name="Rectangle 11"/>
          <p:cNvSpPr/>
          <p:nvPr/>
        </p:nvSpPr>
        <p:spPr>
          <a:xfrm>
            <a:off x="611560" y="2834933"/>
            <a:ext cx="7056784" cy="954107"/>
          </a:xfrm>
          <a:prstGeom prst="rect">
            <a:avLst/>
          </a:prstGeom>
          <a:solidFill>
            <a:schemeClr val="tx2">
              <a:lumMod val="20000"/>
              <a:lumOff val="80000"/>
            </a:schemeClr>
          </a:solidFill>
          <a:ln w="38100">
            <a:solidFill>
              <a:srgbClr val="FFC000"/>
            </a:solidFill>
          </a:ln>
        </p:spPr>
        <p:txBody>
          <a:bodyPr wrap="square">
            <a:spAutoFit/>
          </a:bodyPr>
          <a:lstStyle/>
          <a:p>
            <a:r>
              <a:rPr lang="it-IT" sz="2800" smtClean="0"/>
              <a:t>Sotto queste condizioni, e con </a:t>
            </a:r>
            <a:r>
              <a:rPr lang="it-IT" sz="2800" i="1" smtClean="0">
                <a:latin typeface="Euclid" pitchFamily="18" charset="0"/>
              </a:rPr>
              <a:t>x, y </a:t>
            </a:r>
            <a:r>
              <a:rPr lang="it-IT" sz="2800" smtClean="0"/>
              <a:t>scelti come indicato sopra, </a:t>
            </a:r>
            <a:r>
              <a:rPr lang="it-IT" sz="2800">
                <a:latin typeface="Euclid" pitchFamily="18" charset="0"/>
              </a:rPr>
              <a:t>5</a:t>
            </a:r>
            <a:r>
              <a:rPr lang="it-IT" sz="2800" i="1" smtClean="0">
                <a:latin typeface="Euclid" pitchFamily="18" charset="0"/>
              </a:rPr>
              <a:t>x </a:t>
            </a:r>
            <a:r>
              <a:rPr lang="it-IT" sz="2800" smtClean="0">
                <a:latin typeface="Euclid" pitchFamily="18" charset="0"/>
                <a:sym typeface="Symbol"/>
              </a:rPr>
              <a:t> 7</a:t>
            </a:r>
            <a:r>
              <a:rPr lang="it-IT" sz="2800" i="1" smtClean="0">
                <a:latin typeface="Euclid" pitchFamily="18" charset="0"/>
                <a:sym typeface="Symbol"/>
              </a:rPr>
              <a:t>y</a:t>
            </a:r>
            <a:r>
              <a:rPr lang="it-IT" sz="2800" smtClean="0">
                <a:latin typeface="Euclid" pitchFamily="18" charset="0"/>
                <a:sym typeface="Symbol"/>
              </a:rPr>
              <a:t> =1.</a:t>
            </a:r>
            <a:endParaRPr lang="it-IT" sz="2800" i="1" smtClean="0">
              <a:latin typeface="Euclid" pitchFamily="18" charset="0"/>
            </a:endParaRPr>
          </a:p>
        </p:txBody>
      </p:sp>
      <p:sp>
        <p:nvSpPr>
          <p:cNvPr id="13" name="Rectangle 12"/>
          <p:cNvSpPr/>
          <p:nvPr/>
        </p:nvSpPr>
        <p:spPr>
          <a:xfrm>
            <a:off x="611560" y="4417948"/>
            <a:ext cx="2088232" cy="523220"/>
          </a:xfrm>
          <a:prstGeom prst="rect">
            <a:avLst/>
          </a:prstGeom>
          <a:solidFill>
            <a:schemeClr val="tx2">
              <a:lumMod val="20000"/>
              <a:lumOff val="80000"/>
            </a:schemeClr>
          </a:solidFill>
          <a:ln w="38100">
            <a:solidFill>
              <a:srgbClr val="FFC000"/>
            </a:solidFill>
          </a:ln>
        </p:spPr>
        <p:txBody>
          <a:bodyPr wrap="square">
            <a:spAutoFit/>
          </a:bodyPr>
          <a:lstStyle/>
          <a:p>
            <a:r>
              <a:rPr lang="it-IT" sz="2800" i="1" smtClean="0">
                <a:latin typeface="Euclid" pitchFamily="18" charset="0"/>
              </a:rPr>
              <a:t>P </a:t>
            </a:r>
            <a:r>
              <a:rPr lang="it-IT" sz="2800" smtClean="0"/>
              <a:t>implica</a:t>
            </a:r>
            <a:r>
              <a:rPr lang="it-IT" sz="2800" smtClean="0">
                <a:latin typeface="Euclid" pitchFamily="18" charset="0"/>
              </a:rPr>
              <a:t> </a:t>
            </a:r>
            <a:r>
              <a:rPr lang="it-IT" sz="2800" i="1" smtClean="0">
                <a:latin typeface="Euclid" pitchFamily="18" charset="0"/>
              </a:rPr>
              <a:t>Q</a:t>
            </a:r>
            <a:endParaRPr lang="it-IT" sz="2800" smtClean="0">
              <a:latin typeface="Euclid" pitchFamily="18" charset="0"/>
            </a:endParaRPr>
          </a:p>
        </p:txBody>
      </p:sp>
      <p:sp>
        <p:nvSpPr>
          <p:cNvPr id="14" name="Rectangle 13"/>
          <p:cNvSpPr/>
          <p:nvPr/>
        </p:nvSpPr>
        <p:spPr>
          <a:xfrm>
            <a:off x="611560" y="5589240"/>
            <a:ext cx="5472608" cy="523220"/>
          </a:xfrm>
          <a:prstGeom prst="rect">
            <a:avLst/>
          </a:prstGeom>
          <a:solidFill>
            <a:schemeClr val="tx2">
              <a:lumMod val="20000"/>
              <a:lumOff val="80000"/>
            </a:schemeClr>
          </a:solidFill>
          <a:ln w="38100">
            <a:solidFill>
              <a:srgbClr val="FFC000"/>
            </a:solidFill>
          </a:ln>
        </p:spPr>
        <p:txBody>
          <a:bodyPr wrap="square">
            <a:spAutoFit/>
          </a:bodyPr>
          <a:lstStyle/>
          <a:p>
            <a:r>
              <a:rPr lang="it-IT" sz="2800" smtClean="0"/>
              <a:t>Nessuna delle altre risposte è giusta.</a:t>
            </a:r>
            <a:endParaRPr lang="it-IT" sz="2800" smtClean="0">
              <a:latin typeface="Euclid" pitchFamily="18" charset="0"/>
            </a:endParaRPr>
          </a:p>
        </p:txBody>
      </p:sp>
      <p:sp>
        <p:nvSpPr>
          <p:cNvPr id="15" name="Rectangle 14"/>
          <p:cNvSpPr/>
          <p:nvPr/>
        </p:nvSpPr>
        <p:spPr>
          <a:xfrm>
            <a:off x="3707904" y="4437112"/>
            <a:ext cx="2088232" cy="523220"/>
          </a:xfrm>
          <a:prstGeom prst="rect">
            <a:avLst/>
          </a:prstGeom>
          <a:solidFill>
            <a:schemeClr val="tx2">
              <a:lumMod val="20000"/>
              <a:lumOff val="80000"/>
            </a:schemeClr>
          </a:solidFill>
          <a:ln w="38100">
            <a:solidFill>
              <a:srgbClr val="FFC000"/>
            </a:solidFill>
          </a:ln>
        </p:spPr>
        <p:txBody>
          <a:bodyPr wrap="square">
            <a:spAutoFit/>
          </a:bodyPr>
          <a:lstStyle/>
          <a:p>
            <a:r>
              <a:rPr lang="it-IT" sz="2800" i="1" smtClean="0">
                <a:latin typeface="Euclid" pitchFamily="18" charset="0"/>
              </a:rPr>
              <a:t>P </a:t>
            </a:r>
            <a:r>
              <a:rPr lang="it-IT" sz="2800" smtClean="0"/>
              <a:t>oppure </a:t>
            </a:r>
            <a:r>
              <a:rPr lang="it-IT" sz="2800" i="1" smtClean="0">
                <a:latin typeface="Euclid" pitchFamily="18" charset="0"/>
              </a:rPr>
              <a:t>Q</a:t>
            </a:r>
            <a:endParaRPr lang="it-IT" sz="2800" smtClean="0">
              <a:latin typeface="Eucli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3" y="1628800"/>
            <a:ext cx="7416823" cy="954107"/>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Conseguenze che derivano dal contenuto di un testo e dall’assunzione della sua adeguatezza.</a:t>
            </a:r>
            <a:endParaRPr lang="it-IT" sz="2800"/>
          </a:p>
        </p:txBody>
      </p:sp>
      <p:sp>
        <p:nvSpPr>
          <p:cNvPr id="5" name="Rectangle 4"/>
          <p:cNvSpPr/>
          <p:nvPr/>
        </p:nvSpPr>
        <p:spPr>
          <a:xfrm>
            <a:off x="539554" y="3050957"/>
            <a:ext cx="3672406" cy="523220"/>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“ABCD è un rettangolo ”</a:t>
            </a:r>
            <a:endParaRPr lang="it-IT" sz="2800"/>
          </a:p>
        </p:txBody>
      </p:sp>
      <p:sp>
        <p:nvSpPr>
          <p:cNvPr id="6" name="Rectangle 5"/>
          <p:cNvSpPr/>
          <p:nvPr/>
        </p:nvSpPr>
        <p:spPr>
          <a:xfrm>
            <a:off x="539552" y="4059069"/>
            <a:ext cx="3744416" cy="954107"/>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“Non tutte le caramelle sono alla menta”</a:t>
            </a:r>
            <a:endParaRPr lang="it-IT" sz="2800"/>
          </a:p>
        </p:txBody>
      </p:sp>
      <p:sp>
        <p:nvSpPr>
          <p:cNvPr id="7" name="Rectangle 6"/>
          <p:cNvSpPr/>
          <p:nvPr/>
        </p:nvSpPr>
        <p:spPr>
          <a:xfrm>
            <a:off x="3419872" y="620688"/>
            <a:ext cx="2232248" cy="584775"/>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pPr algn="ctr"/>
            <a:r>
              <a:rPr lang="it-IT" sz="3200" smtClean="0"/>
              <a:t>Implicature</a:t>
            </a:r>
            <a:endParaRPr lang="it-IT" sz="3200"/>
          </a:p>
        </p:txBody>
      </p:sp>
      <p:sp>
        <p:nvSpPr>
          <p:cNvPr id="8" name="Rectangle 7"/>
          <p:cNvSpPr/>
          <p:nvPr/>
        </p:nvSpPr>
        <p:spPr>
          <a:xfrm>
            <a:off x="5148064" y="3068960"/>
            <a:ext cx="2952328" cy="523220"/>
          </a:xfrm>
          <a:prstGeom prst="rect">
            <a:avLst/>
          </a:prstGeom>
          <a:scene3d>
            <a:camera prst="orthographicFront"/>
            <a:lightRig rig="threePt" dir="t"/>
          </a:scene3d>
          <a:sp3d>
            <a:bevelT w="165100" prst="coolSlant"/>
          </a:sp3d>
        </p:spPr>
        <p:style>
          <a:lnRef idx="1">
            <a:schemeClr val="accent2"/>
          </a:lnRef>
          <a:fillRef idx="3">
            <a:schemeClr val="accent2"/>
          </a:fillRef>
          <a:effectRef idx="2">
            <a:schemeClr val="accent2"/>
          </a:effectRef>
          <a:fontRef idx="minor">
            <a:schemeClr val="lt1"/>
          </a:fontRef>
        </p:style>
        <p:txBody>
          <a:bodyPr wrap="square">
            <a:spAutoFit/>
          </a:bodyPr>
          <a:lstStyle/>
          <a:p>
            <a:r>
              <a:rPr lang="it-IT" sz="2800" smtClean="0"/>
              <a:t>Non è un quadrato</a:t>
            </a:r>
            <a:endParaRPr lang="it-IT" sz="2800"/>
          </a:p>
        </p:txBody>
      </p:sp>
      <p:sp>
        <p:nvSpPr>
          <p:cNvPr id="9" name="Left Arrow 8"/>
          <p:cNvSpPr/>
          <p:nvPr/>
        </p:nvSpPr>
        <p:spPr>
          <a:xfrm rot="10800000">
            <a:off x="4499992" y="3212976"/>
            <a:ext cx="504056" cy="216024"/>
          </a:xfrm>
          <a:prstGeom prst="leftArrow">
            <a:avLst/>
          </a:prstGeom>
          <a:scene3d>
            <a:camera prst="orthographicFront"/>
            <a:lightRig rig="threePt" dir="t"/>
          </a:scene3d>
          <a:sp3d>
            <a:bevelT w="165100" prst="coolSlant"/>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0" name="Rectangle 9"/>
          <p:cNvSpPr/>
          <p:nvPr/>
        </p:nvSpPr>
        <p:spPr>
          <a:xfrm>
            <a:off x="5148064" y="4273932"/>
            <a:ext cx="3456384" cy="523220"/>
          </a:xfrm>
          <a:prstGeom prst="rect">
            <a:avLst/>
          </a:prstGeom>
          <a:scene3d>
            <a:camera prst="orthographicFront"/>
            <a:lightRig rig="threePt" dir="t"/>
          </a:scene3d>
          <a:sp3d>
            <a:bevelT w="165100" prst="coolSlant"/>
          </a:sp3d>
        </p:spPr>
        <p:style>
          <a:lnRef idx="1">
            <a:schemeClr val="accent2"/>
          </a:lnRef>
          <a:fillRef idx="3">
            <a:schemeClr val="accent2"/>
          </a:fillRef>
          <a:effectRef idx="2">
            <a:schemeClr val="accent2"/>
          </a:effectRef>
          <a:fontRef idx="minor">
            <a:schemeClr val="lt1"/>
          </a:fontRef>
        </p:style>
        <p:txBody>
          <a:bodyPr wrap="square">
            <a:spAutoFit/>
          </a:bodyPr>
          <a:lstStyle/>
          <a:p>
            <a:r>
              <a:rPr lang="it-IT" sz="2800" smtClean="0"/>
              <a:t>Qualcuna è alla menta</a:t>
            </a:r>
            <a:endParaRPr lang="it-IT" sz="2800"/>
          </a:p>
        </p:txBody>
      </p:sp>
      <p:sp>
        <p:nvSpPr>
          <p:cNvPr id="11" name="Left Arrow 10"/>
          <p:cNvSpPr/>
          <p:nvPr/>
        </p:nvSpPr>
        <p:spPr>
          <a:xfrm rot="10800000">
            <a:off x="4499992" y="4417948"/>
            <a:ext cx="504056" cy="216024"/>
          </a:xfrm>
          <a:prstGeom prst="leftArrow">
            <a:avLst/>
          </a:prstGeom>
          <a:scene3d>
            <a:camera prst="orthographicFront"/>
            <a:lightRig rig="threePt" dir="t"/>
          </a:scene3d>
          <a:sp3d>
            <a:bevelT w="165100" prst="coolSlant"/>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3" y="1917993"/>
            <a:ext cx="7416823" cy="523220"/>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a:t>Eco, U. (1979). </a:t>
            </a:r>
            <a:r>
              <a:rPr lang="it-IT" sz="2800" i="1"/>
              <a:t>Lector in fabula</a:t>
            </a:r>
            <a:r>
              <a:rPr lang="it-IT" sz="2800"/>
              <a:t>, Milano: Bompiani.</a:t>
            </a:r>
          </a:p>
        </p:txBody>
      </p:sp>
      <p:sp>
        <p:nvSpPr>
          <p:cNvPr id="5" name="Rectangle 4"/>
          <p:cNvSpPr/>
          <p:nvPr/>
        </p:nvSpPr>
        <p:spPr>
          <a:xfrm>
            <a:off x="539554" y="3050957"/>
            <a:ext cx="5184575" cy="523220"/>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Non esiste il ‘significato oggettivo’.</a:t>
            </a:r>
            <a:endParaRPr lang="it-IT" sz="2800"/>
          </a:p>
        </p:txBody>
      </p:sp>
      <p:sp>
        <p:nvSpPr>
          <p:cNvPr id="6" name="Rectangle 5"/>
          <p:cNvSpPr/>
          <p:nvPr/>
        </p:nvSpPr>
        <p:spPr>
          <a:xfrm>
            <a:off x="539552" y="4059069"/>
            <a:ext cx="6192688" cy="954107"/>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Normalmente gli interlocutori cooperano per il buon fine dello scambio.</a:t>
            </a:r>
            <a:endParaRPr lang="it-IT" sz="2800"/>
          </a:p>
        </p:txBody>
      </p:sp>
      <p:sp>
        <p:nvSpPr>
          <p:cNvPr id="7" name="Rectangle 6"/>
          <p:cNvSpPr/>
          <p:nvPr/>
        </p:nvSpPr>
        <p:spPr>
          <a:xfrm>
            <a:off x="467544" y="673532"/>
            <a:ext cx="5976664" cy="584775"/>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3200"/>
              <a:t>I</a:t>
            </a:r>
            <a:r>
              <a:rPr lang="it-IT" sz="3200" smtClean="0"/>
              <a:t>l significato è contenuto nel testo?</a:t>
            </a:r>
            <a:endParaRPr lang="it-IT"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536" y="476672"/>
            <a:ext cx="4536504" cy="1938992"/>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en-US" sz="2400"/>
              <a:t>Tra i grafici </a:t>
            </a:r>
            <a:r>
              <a:rPr lang="en-US" sz="2400" smtClean="0"/>
              <a:t>riportati </a:t>
            </a:r>
            <a:r>
              <a:rPr lang="en-US" sz="2400"/>
              <a:t>sotto indicane tre che non corrispondono, nell’intervallo visualizzato, alla derivata della funzione </a:t>
            </a:r>
            <a:r>
              <a:rPr lang="en-US" sz="2400" i="1"/>
              <a:t>g </a:t>
            </a:r>
            <a:r>
              <a:rPr lang="en-US" sz="2400"/>
              <a:t>rappresentata a destra. Motiva.</a:t>
            </a:r>
            <a:endParaRPr lang="it-IT" sz="2400"/>
          </a:p>
        </p:txBody>
      </p:sp>
      <p:pic>
        <p:nvPicPr>
          <p:cNvPr id="6" name="Picture 5"/>
          <p:cNvPicPr/>
          <p:nvPr/>
        </p:nvPicPr>
        <p:blipFill>
          <a:blip r:embed="rId3" cstate="print"/>
          <a:srcRect/>
          <a:stretch>
            <a:fillRect/>
          </a:stretch>
        </p:blipFill>
        <p:spPr bwMode="auto">
          <a:xfrm>
            <a:off x="5141629" y="512033"/>
            <a:ext cx="3606835" cy="1548815"/>
          </a:xfrm>
          <a:prstGeom prst="rect">
            <a:avLst/>
          </a:prstGeom>
          <a:noFill/>
          <a:ln w="9525">
            <a:noFill/>
            <a:miter lim="800000"/>
            <a:headEnd/>
            <a:tailEnd/>
          </a:ln>
        </p:spPr>
      </p:pic>
      <p:pic>
        <p:nvPicPr>
          <p:cNvPr id="7" name="Picture 6"/>
          <p:cNvPicPr/>
          <p:nvPr/>
        </p:nvPicPr>
        <p:blipFill>
          <a:blip r:embed="rId4" cstate="print"/>
          <a:srcRect/>
          <a:stretch>
            <a:fillRect/>
          </a:stretch>
        </p:blipFill>
        <p:spPr bwMode="auto">
          <a:xfrm>
            <a:off x="4067944" y="4941168"/>
            <a:ext cx="3456384" cy="1594222"/>
          </a:xfrm>
          <a:prstGeom prst="rect">
            <a:avLst/>
          </a:prstGeom>
          <a:noFill/>
          <a:ln w="9525">
            <a:noFill/>
            <a:miter lim="800000"/>
            <a:headEnd/>
            <a:tailEnd/>
          </a:ln>
        </p:spPr>
      </p:pic>
      <p:pic>
        <p:nvPicPr>
          <p:cNvPr id="8" name="Picture 7" descr="A12.png"/>
          <p:cNvPicPr>
            <a:picLocks noChangeAspect="1"/>
          </p:cNvPicPr>
          <p:nvPr/>
        </p:nvPicPr>
        <p:blipFill>
          <a:blip r:embed="rId5" cstate="print"/>
          <a:stretch>
            <a:fillRect/>
          </a:stretch>
        </p:blipFill>
        <p:spPr>
          <a:xfrm>
            <a:off x="0" y="2592092"/>
            <a:ext cx="9144000" cy="2205060"/>
          </a:xfrm>
          <a:prstGeom prst="rect">
            <a:avLst/>
          </a:prstGeom>
        </p:spPr>
        <p:style>
          <a:lnRef idx="1">
            <a:schemeClr val="dk1"/>
          </a:lnRef>
          <a:fillRef idx="2">
            <a:schemeClr val="dk1"/>
          </a:fillRef>
          <a:effectRef idx="1">
            <a:schemeClr val="dk1"/>
          </a:effectRef>
          <a:fontRef idx="minor">
            <a:schemeClr val="dk1"/>
          </a:fontRef>
        </p:style>
      </p:pic>
      <p:sp>
        <p:nvSpPr>
          <p:cNvPr id="9" name="Rectangle 8"/>
          <p:cNvSpPr/>
          <p:nvPr/>
        </p:nvSpPr>
        <p:spPr>
          <a:xfrm>
            <a:off x="547936" y="5415607"/>
            <a:ext cx="1359768" cy="461665"/>
          </a:xfrm>
          <a:prstGeom prst="rect">
            <a:avLst/>
          </a:prstGeom>
          <a:solidFill>
            <a:schemeClr val="accent3">
              <a:lumMod val="20000"/>
              <a:lumOff val="80000"/>
            </a:schemeClr>
          </a:solidFill>
          <a:ln w="28575">
            <a:solidFill>
              <a:srgbClr val="FF0000"/>
            </a:solidFill>
          </a:ln>
          <a:scene3d>
            <a:camera prst="orthographicFront"/>
            <a:lightRig rig="threePt" dir="t"/>
          </a:scene3d>
          <a:sp3d>
            <a:bevelT w="165100" prst="coolSlant"/>
          </a:sp3d>
        </p:spPr>
        <p:txBody>
          <a:bodyPr wrap="square">
            <a:spAutoFit/>
          </a:bodyPr>
          <a:lstStyle/>
          <a:p>
            <a:r>
              <a:rPr lang="en-US" sz="2400" smtClean="0"/>
              <a:t>Grafico A</a:t>
            </a:r>
            <a:endParaRPr lang="it-IT" sz="2400"/>
          </a:p>
        </p:txBody>
      </p:sp>
      <p:sp>
        <p:nvSpPr>
          <p:cNvPr id="10" name="Right Arrow 9"/>
          <p:cNvSpPr/>
          <p:nvPr/>
        </p:nvSpPr>
        <p:spPr>
          <a:xfrm>
            <a:off x="2267744" y="5589240"/>
            <a:ext cx="1512168" cy="216024"/>
          </a:xfrm>
          <a:prstGeom prst="rightArrow">
            <a:avLst/>
          </a:prstGeom>
          <a:solidFill>
            <a:schemeClr val="accent3">
              <a:lumMod val="20000"/>
              <a:lumOff val="80000"/>
            </a:schemeClr>
          </a:solidFill>
          <a:ln>
            <a:solidFill>
              <a:srgbClr val="FF00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9672" y="476672"/>
            <a:ext cx="5832648"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just"/>
            <a:r>
              <a:rPr lang="it-IT" sz="3200" smtClean="0"/>
              <a:t>Le tre metafunzioni del linguaggio</a:t>
            </a:r>
            <a:endParaRPr lang="it-IT" sz="3200"/>
          </a:p>
        </p:txBody>
      </p:sp>
      <p:sp>
        <p:nvSpPr>
          <p:cNvPr id="5" name="Rectangle 4"/>
          <p:cNvSpPr/>
          <p:nvPr/>
        </p:nvSpPr>
        <p:spPr>
          <a:xfrm>
            <a:off x="395536" y="4759985"/>
            <a:ext cx="7056784" cy="954107"/>
          </a:xfrm>
          <a:prstGeom prst="rect">
            <a:avLst/>
          </a:prstGeom>
          <a:solidFill>
            <a:schemeClr val="accent3">
              <a:lumMod val="20000"/>
              <a:lumOff val="80000"/>
            </a:schemeClr>
          </a:solidFill>
          <a:ln w="38100">
            <a:solidFill>
              <a:srgbClr val="FFC000"/>
            </a:solidFill>
          </a:ln>
          <a:scene3d>
            <a:camera prst="orthographicFront"/>
            <a:lightRig rig="threePt" dir="t"/>
          </a:scene3d>
          <a:sp3d>
            <a:bevelT w="165100" prst="coolSlant"/>
          </a:sp3d>
        </p:spPr>
        <p:txBody>
          <a:bodyPr wrap="square">
            <a:spAutoFit/>
          </a:bodyPr>
          <a:lstStyle/>
          <a:p>
            <a:pPr algn="just"/>
            <a:r>
              <a:rPr lang="it-IT" sz="2800" i="1"/>
              <a:t>Consideriamo come prima cosa il sottospazio V e ne calcoliamo la base e la dimensione.</a:t>
            </a:r>
            <a:endParaRPr lang="it-IT" sz="2800"/>
          </a:p>
        </p:txBody>
      </p:sp>
      <p:sp>
        <p:nvSpPr>
          <p:cNvPr id="6" name="Rectangle 5"/>
          <p:cNvSpPr/>
          <p:nvPr/>
        </p:nvSpPr>
        <p:spPr>
          <a:xfrm>
            <a:off x="395536" y="1332057"/>
            <a:ext cx="7704856" cy="523220"/>
          </a:xfrm>
          <a:prstGeom prst="rect">
            <a:avLst/>
          </a:prstGeom>
          <a:solidFill>
            <a:schemeClr val="accent3">
              <a:lumMod val="20000"/>
              <a:lumOff val="80000"/>
            </a:schemeClr>
          </a:solidFill>
          <a:ln w="28575">
            <a:solidFill>
              <a:srgbClr val="7030A0"/>
            </a:solidFill>
          </a:ln>
          <a:scene3d>
            <a:camera prst="orthographicFront"/>
            <a:lightRig rig="threePt" dir="t"/>
          </a:scene3d>
          <a:sp3d>
            <a:bevelT w="165100" prst="coolSlant"/>
          </a:sp3d>
        </p:spPr>
        <p:txBody>
          <a:bodyPr wrap="square">
            <a:spAutoFit/>
          </a:bodyPr>
          <a:lstStyle/>
          <a:p>
            <a:pPr algn="just"/>
            <a:r>
              <a:rPr lang="it-IT" sz="2800">
                <a:solidFill>
                  <a:srgbClr val="7030A0"/>
                </a:solidFill>
              </a:rPr>
              <a:t>T</a:t>
            </a:r>
            <a:r>
              <a:rPr lang="it-IT" sz="2800" smtClean="0">
                <a:solidFill>
                  <a:srgbClr val="7030A0"/>
                </a:solidFill>
              </a:rPr>
              <a:t>esto come rappresentazione di processi e relazioni</a:t>
            </a:r>
            <a:endParaRPr lang="it-IT" sz="2800">
              <a:solidFill>
                <a:srgbClr val="7030A0"/>
              </a:solidFill>
            </a:endParaRPr>
          </a:p>
        </p:txBody>
      </p:sp>
      <p:sp>
        <p:nvSpPr>
          <p:cNvPr id="7" name="Rectangle 6"/>
          <p:cNvSpPr/>
          <p:nvPr/>
        </p:nvSpPr>
        <p:spPr>
          <a:xfrm>
            <a:off x="395536" y="2132856"/>
            <a:ext cx="4896544" cy="523220"/>
          </a:xfrm>
          <a:prstGeom prst="rect">
            <a:avLst/>
          </a:prstGeom>
          <a:solidFill>
            <a:schemeClr val="accent3">
              <a:lumMod val="20000"/>
              <a:lumOff val="80000"/>
            </a:schemeClr>
          </a:solidFill>
          <a:ln w="28575">
            <a:solidFill>
              <a:srgbClr val="C00000"/>
            </a:solidFill>
          </a:ln>
          <a:scene3d>
            <a:camera prst="orthographicFront"/>
            <a:lightRig rig="threePt" dir="t"/>
          </a:scene3d>
          <a:sp3d>
            <a:bevelT w="165100" prst="coolSlant"/>
          </a:sp3d>
        </p:spPr>
        <p:txBody>
          <a:bodyPr wrap="square">
            <a:spAutoFit/>
          </a:bodyPr>
          <a:lstStyle/>
          <a:p>
            <a:pPr algn="just"/>
            <a:r>
              <a:rPr lang="it-IT" sz="2800">
                <a:solidFill>
                  <a:srgbClr val="C00000"/>
                </a:solidFill>
              </a:rPr>
              <a:t>T</a:t>
            </a:r>
            <a:r>
              <a:rPr lang="it-IT" sz="2800" smtClean="0">
                <a:solidFill>
                  <a:srgbClr val="C00000"/>
                </a:solidFill>
              </a:rPr>
              <a:t>esto come scambio fra persone</a:t>
            </a:r>
            <a:endParaRPr lang="it-IT" sz="2800">
              <a:solidFill>
                <a:srgbClr val="C00000"/>
              </a:solidFill>
            </a:endParaRPr>
          </a:p>
        </p:txBody>
      </p:sp>
      <p:sp>
        <p:nvSpPr>
          <p:cNvPr id="8" name="Rectangle 7"/>
          <p:cNvSpPr/>
          <p:nvPr/>
        </p:nvSpPr>
        <p:spPr>
          <a:xfrm>
            <a:off x="395536" y="2933655"/>
            <a:ext cx="3456384" cy="523220"/>
          </a:xfrm>
          <a:prstGeom prst="rect">
            <a:avLst/>
          </a:prstGeom>
          <a:solidFill>
            <a:schemeClr val="accent3">
              <a:lumMod val="20000"/>
              <a:lumOff val="80000"/>
            </a:schemeClr>
          </a:solidFill>
          <a:ln w="28575">
            <a:solidFill>
              <a:srgbClr val="00B050"/>
            </a:solidFill>
          </a:ln>
          <a:scene3d>
            <a:camera prst="orthographicFront"/>
            <a:lightRig rig="threePt" dir="t"/>
          </a:scene3d>
          <a:sp3d>
            <a:bevelT w="165100" prst="coolSlant"/>
          </a:sp3d>
        </p:spPr>
        <p:txBody>
          <a:bodyPr wrap="square">
            <a:spAutoFit/>
          </a:bodyPr>
          <a:lstStyle/>
          <a:p>
            <a:pPr algn="just"/>
            <a:r>
              <a:rPr lang="it-IT" sz="2800" smtClean="0">
                <a:solidFill>
                  <a:srgbClr val="00B050"/>
                </a:solidFill>
              </a:rPr>
              <a:t>Testo come messaggio</a:t>
            </a:r>
            <a:endParaRPr lang="it-IT" sz="2800">
              <a:solidFill>
                <a:srgbClr val="00B050"/>
              </a:solidFill>
            </a:endParaRPr>
          </a:p>
        </p:txBody>
      </p:sp>
      <p:sp>
        <p:nvSpPr>
          <p:cNvPr id="9" name="Rectangle 8"/>
          <p:cNvSpPr/>
          <p:nvPr/>
        </p:nvSpPr>
        <p:spPr>
          <a:xfrm>
            <a:off x="395536" y="5930116"/>
            <a:ext cx="5616624" cy="523220"/>
          </a:xfrm>
          <a:prstGeom prst="rect">
            <a:avLst/>
          </a:prstGeom>
          <a:solidFill>
            <a:schemeClr val="accent3">
              <a:lumMod val="20000"/>
              <a:lumOff val="80000"/>
            </a:schemeClr>
          </a:solidFill>
          <a:ln w="28575">
            <a:solidFill>
              <a:srgbClr val="7030A0"/>
            </a:solidFill>
          </a:ln>
          <a:scene3d>
            <a:camera prst="orthographicFront"/>
            <a:lightRig rig="threePt" dir="t"/>
          </a:scene3d>
          <a:sp3d>
            <a:bevelT w="165100" prst="coolSlant"/>
          </a:sp3d>
        </p:spPr>
        <p:txBody>
          <a:bodyPr wrap="square">
            <a:spAutoFit/>
          </a:bodyPr>
          <a:lstStyle/>
          <a:p>
            <a:pPr algn="just"/>
            <a:r>
              <a:rPr lang="it-IT" sz="2800" smtClean="0">
                <a:solidFill>
                  <a:srgbClr val="7030A0"/>
                </a:solidFill>
              </a:rPr>
              <a:t>X calcola la base e la dimensione di V</a:t>
            </a:r>
            <a:endParaRPr lang="it-IT" sz="2800">
              <a:solidFill>
                <a:srgbClr val="7030A0"/>
              </a:solidFill>
            </a:endParaRPr>
          </a:p>
        </p:txBody>
      </p:sp>
      <p:sp>
        <p:nvSpPr>
          <p:cNvPr id="10" name="Rectangle 9"/>
          <p:cNvSpPr/>
          <p:nvPr/>
        </p:nvSpPr>
        <p:spPr>
          <a:xfrm>
            <a:off x="395536" y="3924345"/>
            <a:ext cx="1656184"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just"/>
            <a:r>
              <a:rPr lang="it-IT" sz="3200" smtClean="0"/>
              <a:t>Esemp</a:t>
            </a:r>
            <a:r>
              <a:rPr lang="it-IT" sz="3200" smtClean="0"/>
              <a:t>io</a:t>
            </a:r>
            <a:endParaRPr lang="it-IT"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693857"/>
            <a:ext cx="7056784" cy="954107"/>
          </a:xfrm>
          <a:prstGeom prst="rect">
            <a:avLst/>
          </a:prstGeom>
          <a:solidFill>
            <a:schemeClr val="accent3">
              <a:lumMod val="20000"/>
              <a:lumOff val="80000"/>
            </a:schemeClr>
          </a:solidFill>
          <a:ln w="38100">
            <a:solidFill>
              <a:srgbClr val="FFC000"/>
            </a:solidFill>
          </a:ln>
          <a:scene3d>
            <a:camera prst="orthographicFront"/>
            <a:lightRig rig="threePt" dir="t"/>
          </a:scene3d>
          <a:sp3d>
            <a:bevelT w="165100" prst="coolSlant"/>
          </a:sp3d>
        </p:spPr>
        <p:txBody>
          <a:bodyPr wrap="square">
            <a:spAutoFit/>
          </a:bodyPr>
          <a:lstStyle/>
          <a:p>
            <a:pPr algn="just"/>
            <a:r>
              <a:rPr lang="it-IT" sz="2800" i="1"/>
              <a:t>Consider</a:t>
            </a:r>
            <a:r>
              <a:rPr lang="it-IT" sz="2800" i="1">
                <a:solidFill>
                  <a:srgbClr val="C00000"/>
                </a:solidFill>
              </a:rPr>
              <a:t>iamo</a:t>
            </a:r>
            <a:r>
              <a:rPr lang="it-IT" sz="2800" i="1"/>
              <a:t> come prima cosa il sottospazio V e ne calcol</a:t>
            </a:r>
            <a:r>
              <a:rPr lang="it-IT" sz="2800" i="1">
                <a:solidFill>
                  <a:srgbClr val="C00000"/>
                </a:solidFill>
              </a:rPr>
              <a:t>iamo</a:t>
            </a:r>
            <a:r>
              <a:rPr lang="it-IT" sz="2800" i="1"/>
              <a:t> la base e la dimensione.</a:t>
            </a:r>
            <a:endParaRPr lang="it-IT" sz="2800"/>
          </a:p>
        </p:txBody>
      </p:sp>
      <p:sp>
        <p:nvSpPr>
          <p:cNvPr id="5" name="Rectangle 4"/>
          <p:cNvSpPr/>
          <p:nvPr/>
        </p:nvSpPr>
        <p:spPr>
          <a:xfrm>
            <a:off x="827584" y="1923217"/>
            <a:ext cx="6696744" cy="138499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t>La prima persona plurale e il tempo presente dipendono dal particolare interlocutore: con altri interlocutori sarebbe diverso.</a:t>
            </a:r>
            <a:endParaRPr lang="it-IT" sz="2800"/>
          </a:p>
        </p:txBody>
      </p:sp>
      <p:sp>
        <p:nvSpPr>
          <p:cNvPr id="6" name="Rectangle 5"/>
          <p:cNvSpPr/>
          <p:nvPr/>
        </p:nvSpPr>
        <p:spPr>
          <a:xfrm>
            <a:off x="827584" y="4204246"/>
            <a:ext cx="7056784" cy="954107"/>
          </a:xfrm>
          <a:prstGeom prst="rect">
            <a:avLst/>
          </a:prstGeom>
          <a:solidFill>
            <a:schemeClr val="accent3">
              <a:lumMod val="20000"/>
              <a:lumOff val="80000"/>
            </a:schemeClr>
          </a:solidFill>
          <a:ln w="38100">
            <a:solidFill>
              <a:srgbClr val="FFC000"/>
            </a:solidFill>
          </a:ln>
          <a:scene3d>
            <a:camera prst="orthographicFront"/>
            <a:lightRig rig="threePt" dir="t"/>
          </a:scene3d>
          <a:sp3d>
            <a:bevelT w="165100" prst="coolSlant"/>
          </a:sp3d>
        </p:spPr>
        <p:txBody>
          <a:bodyPr wrap="square">
            <a:spAutoFit/>
          </a:bodyPr>
          <a:lstStyle/>
          <a:p>
            <a:pPr algn="just"/>
            <a:r>
              <a:rPr lang="it-IT" sz="2800" i="1">
                <a:solidFill>
                  <a:srgbClr val="00B050"/>
                </a:solidFill>
              </a:rPr>
              <a:t>Consideriamo come prima cosa il sottospazio V </a:t>
            </a:r>
            <a:r>
              <a:rPr lang="it-IT" sz="2800" i="1">
                <a:solidFill>
                  <a:schemeClr val="accent1">
                    <a:lumMod val="75000"/>
                  </a:schemeClr>
                </a:solidFill>
              </a:rPr>
              <a:t>e ne calcoliamo la base e la dimensione</a:t>
            </a:r>
            <a:r>
              <a:rPr lang="it-IT" sz="2800" i="1"/>
              <a:t>.</a:t>
            </a:r>
            <a:endParaRPr lang="it-IT" sz="2800"/>
          </a:p>
        </p:txBody>
      </p:sp>
      <p:sp>
        <p:nvSpPr>
          <p:cNvPr id="7" name="Rectangle 6"/>
          <p:cNvSpPr/>
          <p:nvPr/>
        </p:nvSpPr>
        <p:spPr>
          <a:xfrm>
            <a:off x="827584" y="3526557"/>
            <a:ext cx="936104" cy="523220"/>
          </a:xfrm>
          <a:prstGeom prst="rect">
            <a:avLst/>
          </a:prstGeom>
          <a:solidFill>
            <a:schemeClr val="accent3">
              <a:lumMod val="20000"/>
              <a:lumOff val="80000"/>
            </a:schemeClr>
          </a:solidFill>
          <a:ln w="28575">
            <a:solidFill>
              <a:srgbClr val="00B050"/>
            </a:solidFill>
          </a:ln>
          <a:scene3d>
            <a:camera prst="orthographicFront"/>
            <a:lightRig rig="threePt" dir="t"/>
          </a:scene3d>
          <a:sp3d>
            <a:bevelT w="165100" prst="coolSlant"/>
          </a:sp3d>
        </p:spPr>
        <p:txBody>
          <a:bodyPr wrap="square">
            <a:spAutoFit/>
          </a:bodyPr>
          <a:lstStyle/>
          <a:p>
            <a:r>
              <a:rPr lang="en-US" sz="2800" smtClean="0">
                <a:solidFill>
                  <a:srgbClr val="00B050"/>
                </a:solidFill>
              </a:rPr>
              <a:t>Topic</a:t>
            </a:r>
            <a:endParaRPr lang="it-IT" sz="2800">
              <a:solidFill>
                <a:srgbClr val="00B050"/>
              </a:solidFill>
            </a:endParaRPr>
          </a:p>
        </p:txBody>
      </p:sp>
      <p:sp>
        <p:nvSpPr>
          <p:cNvPr id="8" name="Bent Arrow 7"/>
          <p:cNvSpPr/>
          <p:nvPr/>
        </p:nvSpPr>
        <p:spPr>
          <a:xfrm rot="5400000">
            <a:off x="2051720" y="3646185"/>
            <a:ext cx="360040" cy="432048"/>
          </a:xfrm>
          <a:prstGeom prst="bentArrow">
            <a:avLst/>
          </a:prstGeom>
          <a:solidFill>
            <a:schemeClr val="accent1">
              <a:lumMod val="20000"/>
              <a:lumOff val="80000"/>
            </a:schemeClr>
          </a:solidFill>
          <a:ln>
            <a:solidFill>
              <a:srgbClr val="FFC0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9" name="Rectangle 8"/>
          <p:cNvSpPr/>
          <p:nvPr/>
        </p:nvSpPr>
        <p:spPr>
          <a:xfrm>
            <a:off x="6876256" y="5427221"/>
            <a:ext cx="1008112"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solidFill>
                  <a:schemeClr val="accent1">
                    <a:lumMod val="75000"/>
                  </a:schemeClr>
                </a:solidFill>
              </a:rPr>
              <a:t>Focus</a:t>
            </a:r>
            <a:endParaRPr lang="it-IT" sz="2800">
              <a:solidFill>
                <a:schemeClr val="accent1">
                  <a:lumMod val="75000"/>
                </a:schemeClr>
              </a:solidFill>
            </a:endParaRPr>
          </a:p>
        </p:txBody>
      </p:sp>
      <p:sp>
        <p:nvSpPr>
          <p:cNvPr id="10" name="Bent Arrow 9"/>
          <p:cNvSpPr/>
          <p:nvPr/>
        </p:nvSpPr>
        <p:spPr>
          <a:xfrm rot="16200000">
            <a:off x="6264188" y="5410382"/>
            <a:ext cx="360040" cy="432048"/>
          </a:xfrm>
          <a:prstGeom prst="bentArrow">
            <a:avLst/>
          </a:prstGeom>
          <a:solidFill>
            <a:schemeClr val="accent1">
              <a:lumMod val="20000"/>
              <a:lumOff val="80000"/>
            </a:schemeClr>
          </a:solidFill>
          <a:ln>
            <a:solidFill>
              <a:srgbClr val="FFC0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1" name="Rectangle 10"/>
          <p:cNvSpPr/>
          <p:nvPr/>
        </p:nvSpPr>
        <p:spPr>
          <a:xfrm>
            <a:off x="1907704" y="5427221"/>
            <a:ext cx="1944216" cy="954107"/>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solidFill>
                  <a:schemeClr val="accent1">
                    <a:lumMod val="75000"/>
                  </a:schemeClr>
                </a:solidFill>
              </a:rPr>
              <a:t>Marcatore di coesione</a:t>
            </a:r>
            <a:endParaRPr lang="it-IT" sz="2800">
              <a:solidFill>
                <a:schemeClr val="accent1">
                  <a:lumMod val="75000"/>
                </a:schemeClr>
              </a:solidFill>
            </a:endParaRPr>
          </a:p>
        </p:txBody>
      </p:sp>
      <p:sp>
        <p:nvSpPr>
          <p:cNvPr id="12" name="Bent Arrow 11"/>
          <p:cNvSpPr/>
          <p:nvPr/>
        </p:nvSpPr>
        <p:spPr>
          <a:xfrm rot="16200000">
            <a:off x="1295636" y="5410382"/>
            <a:ext cx="360040" cy="432048"/>
          </a:xfrm>
          <a:prstGeom prst="bentArrow">
            <a:avLst/>
          </a:prstGeom>
          <a:solidFill>
            <a:schemeClr val="accent1">
              <a:lumMod val="20000"/>
              <a:lumOff val="80000"/>
            </a:schemeClr>
          </a:solidFill>
          <a:ln>
            <a:solidFill>
              <a:srgbClr val="FFC0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3" name="Oval 12"/>
          <p:cNvSpPr/>
          <p:nvPr/>
        </p:nvSpPr>
        <p:spPr>
          <a:xfrm>
            <a:off x="1115616" y="4726305"/>
            <a:ext cx="432048" cy="360040"/>
          </a:xfrm>
          <a:prstGeom prst="ellipse">
            <a:avLst/>
          </a:prstGeom>
          <a:solidFill>
            <a:schemeClr val="accent1">
              <a:alpha val="0"/>
            </a:schemeClr>
          </a:solidFill>
          <a:ln w="31750">
            <a:solidFill>
              <a:srgbClr val="0033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27784" y="332656"/>
            <a:ext cx="3888432" cy="584775"/>
          </a:xfrm>
          <a:prstGeom prst="rect">
            <a:avLst/>
          </a:prstGeom>
          <a:solidFill>
            <a:schemeClr val="bg1"/>
          </a:solidFill>
          <a:ln w="28575">
            <a:solidFill>
              <a:srgbClr val="FF745D"/>
            </a:solidFill>
          </a:ln>
          <a:scene3d>
            <a:camera prst="orthographicFront"/>
            <a:lightRig rig="threePt" dir="t"/>
          </a:scene3d>
          <a:sp3d>
            <a:bevelT/>
          </a:sp3d>
        </p:spPr>
        <p:txBody>
          <a:bodyPr wrap="square" rtlCol="0">
            <a:spAutoFit/>
          </a:bodyPr>
          <a:lstStyle/>
          <a:p>
            <a:pPr algn="ctr"/>
            <a:r>
              <a:rPr lang="it-IT" sz="3200" smtClean="0"/>
              <a:t>Mediazione semiotica</a:t>
            </a:r>
            <a:endParaRPr lang="it-IT" sz="3200"/>
          </a:p>
        </p:txBody>
      </p:sp>
      <p:sp>
        <p:nvSpPr>
          <p:cNvPr id="5" name="Rectangle 4"/>
          <p:cNvSpPr/>
          <p:nvPr/>
        </p:nvSpPr>
        <p:spPr>
          <a:xfrm>
            <a:off x="323528" y="4204245"/>
            <a:ext cx="8496944" cy="2246769"/>
          </a:xfrm>
          <a:prstGeom prst="rect">
            <a:avLst/>
          </a:prstGeom>
          <a:solidFill>
            <a:schemeClr val="bg1"/>
          </a:solidFill>
          <a:ln w="28575">
            <a:solidFill>
              <a:srgbClr val="FF745D"/>
            </a:solidFill>
          </a:ln>
          <a:scene3d>
            <a:camera prst="orthographicFront"/>
            <a:lightRig rig="threePt" dir="t"/>
          </a:scene3d>
          <a:sp3d>
            <a:bevelT/>
          </a:sp3d>
        </p:spPr>
        <p:txBody>
          <a:bodyPr wrap="square">
            <a:spAutoFit/>
          </a:bodyPr>
          <a:lstStyle/>
          <a:p>
            <a:r>
              <a:rPr lang="en-US" sz="2800" i="1" smtClean="0"/>
              <a:t>“We may thus paraphrase the term semiotic mediation as ‘mediation by means of semiosis’, that is, by the use of sign systems which act as an abstract tool in changing the character of human mental activity.” </a:t>
            </a:r>
            <a:r>
              <a:rPr lang="en-US" sz="2800" smtClean="0"/>
              <a:t>[Hasan, 2005, p.134]</a:t>
            </a:r>
            <a:endParaRPr lang="it-IT" sz="2800"/>
          </a:p>
        </p:txBody>
      </p:sp>
      <p:sp>
        <p:nvSpPr>
          <p:cNvPr id="6" name="Rectangle 5"/>
          <p:cNvSpPr/>
          <p:nvPr/>
        </p:nvSpPr>
        <p:spPr>
          <a:xfrm>
            <a:off x="323528" y="1268760"/>
            <a:ext cx="8496944" cy="2677656"/>
          </a:xfrm>
          <a:prstGeom prst="rect">
            <a:avLst/>
          </a:prstGeom>
          <a:solidFill>
            <a:schemeClr val="bg1"/>
          </a:solidFill>
          <a:ln w="28575">
            <a:solidFill>
              <a:srgbClr val="FF745D"/>
            </a:solidFill>
          </a:ln>
          <a:scene3d>
            <a:camera prst="orthographicFront"/>
            <a:lightRig rig="threePt" dir="t"/>
          </a:scene3d>
          <a:sp3d>
            <a:bevelT/>
          </a:sp3d>
        </p:spPr>
        <p:txBody>
          <a:bodyPr wrap="square">
            <a:spAutoFit/>
          </a:bodyPr>
          <a:lstStyle/>
          <a:p>
            <a:pPr algn="just"/>
            <a:r>
              <a:rPr lang="en-US" sz="2800" i="1" smtClean="0"/>
              <a:t>“The central characteristic of elementary functions is that they are totally and directly determined by stimulation from the environment. For higher functions, the central feature is self generated stimulation, that is, the creation and use of artificial stimuli which become the immediate cause of behaviour.” </a:t>
            </a:r>
            <a:r>
              <a:rPr lang="en-US" sz="2800" smtClean="0"/>
              <a:t>[Vygotskij, 1978, p.39]</a:t>
            </a:r>
            <a:endParaRPr lang="it-IT" sz="2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476672"/>
            <a:ext cx="6984776" cy="1077218"/>
          </a:xfrm>
          <a:prstGeom prst="rect">
            <a:avLst/>
          </a:prstGeom>
          <a:solidFill>
            <a:schemeClr val="accent3">
              <a:lumMod val="20000"/>
              <a:lumOff val="80000"/>
            </a:schemeClr>
          </a:solidFill>
          <a:ln w="38100">
            <a:solidFill>
              <a:srgbClr val="FFC000"/>
            </a:solidFill>
          </a:ln>
          <a:scene3d>
            <a:camera prst="orthographicFront"/>
            <a:lightRig rig="threePt" dir="t"/>
          </a:scene3d>
          <a:sp3d>
            <a:bevelT w="165100" prst="coolSlant"/>
          </a:sp3d>
        </p:spPr>
        <p:txBody>
          <a:bodyPr wrap="square">
            <a:spAutoFit/>
          </a:bodyPr>
          <a:lstStyle/>
          <a:p>
            <a:pPr algn="just"/>
            <a:r>
              <a:rPr lang="it-IT" sz="3200" i="1" smtClean="0"/>
              <a:t>Calcoliamo la base e la dimensione del sottospazio V.</a:t>
            </a:r>
            <a:endParaRPr lang="it-IT" sz="3200"/>
          </a:p>
        </p:txBody>
      </p:sp>
      <p:sp>
        <p:nvSpPr>
          <p:cNvPr id="5" name="Rectangle 4"/>
          <p:cNvSpPr/>
          <p:nvPr/>
        </p:nvSpPr>
        <p:spPr>
          <a:xfrm>
            <a:off x="395536" y="2124145"/>
            <a:ext cx="5184576"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3200" smtClean="0"/>
              <a:t>Medesimi processi e relazioni</a:t>
            </a:r>
            <a:endParaRPr lang="it-IT" sz="3200"/>
          </a:p>
        </p:txBody>
      </p:sp>
      <p:sp>
        <p:nvSpPr>
          <p:cNvPr id="6" name="Rectangle 5"/>
          <p:cNvSpPr/>
          <p:nvPr/>
        </p:nvSpPr>
        <p:spPr>
          <a:xfrm>
            <a:off x="395536" y="3143870"/>
            <a:ext cx="8136904"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3200" smtClean="0"/>
              <a:t>Stesso posizionamento rispetto all’interlocutore</a:t>
            </a:r>
            <a:endParaRPr lang="it-IT" sz="3200"/>
          </a:p>
        </p:txBody>
      </p:sp>
      <p:sp>
        <p:nvSpPr>
          <p:cNvPr id="7" name="Rectangle 6"/>
          <p:cNvSpPr/>
          <p:nvPr/>
        </p:nvSpPr>
        <p:spPr>
          <a:xfrm>
            <a:off x="395536" y="4223990"/>
            <a:ext cx="5184576" cy="1077218"/>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3200" smtClean="0"/>
              <a:t>Altra struttura del messaggio: il topic diventa ‘calcoliamo’</a:t>
            </a:r>
            <a:endParaRPr lang="it-IT"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95536" y="2132856"/>
            <a:ext cx="4608512"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t>Medesimi processi e relazioni</a:t>
            </a:r>
            <a:endParaRPr lang="it-IT" sz="2800"/>
          </a:p>
        </p:txBody>
      </p:sp>
      <p:sp>
        <p:nvSpPr>
          <p:cNvPr id="7" name="Rectangle 6"/>
          <p:cNvSpPr/>
          <p:nvPr/>
        </p:nvSpPr>
        <p:spPr>
          <a:xfrm>
            <a:off x="1043608" y="4345940"/>
            <a:ext cx="7416824"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t>Diverso posizionamento rispetto all’interlocutore</a:t>
            </a:r>
            <a:endParaRPr lang="it-IT" sz="2800"/>
          </a:p>
        </p:txBody>
      </p:sp>
      <p:sp>
        <p:nvSpPr>
          <p:cNvPr id="8" name="Rectangle 7"/>
          <p:cNvSpPr/>
          <p:nvPr/>
        </p:nvSpPr>
        <p:spPr>
          <a:xfrm>
            <a:off x="2123728" y="3232140"/>
            <a:ext cx="5904656"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t>Stessa struttura del messaggio originale</a:t>
            </a:r>
            <a:endParaRPr lang="it-IT" sz="2800"/>
          </a:p>
        </p:txBody>
      </p:sp>
      <p:sp>
        <p:nvSpPr>
          <p:cNvPr id="9" name="Rectangle 8"/>
          <p:cNvSpPr/>
          <p:nvPr/>
        </p:nvSpPr>
        <p:spPr>
          <a:xfrm>
            <a:off x="395536" y="548680"/>
            <a:ext cx="7632848" cy="954107"/>
          </a:xfrm>
          <a:prstGeom prst="rect">
            <a:avLst/>
          </a:prstGeom>
          <a:solidFill>
            <a:schemeClr val="accent3">
              <a:lumMod val="20000"/>
              <a:lumOff val="80000"/>
            </a:schemeClr>
          </a:solidFill>
          <a:ln w="38100">
            <a:solidFill>
              <a:srgbClr val="FFC000"/>
            </a:solidFill>
          </a:ln>
          <a:scene3d>
            <a:camera prst="orthographicFront"/>
            <a:lightRig rig="threePt" dir="t"/>
          </a:scene3d>
          <a:sp3d>
            <a:bevelT w="165100" prst="coolSlant"/>
          </a:sp3d>
        </p:spPr>
        <p:txBody>
          <a:bodyPr wrap="square">
            <a:spAutoFit/>
          </a:bodyPr>
          <a:lstStyle/>
          <a:p>
            <a:pPr algn="just"/>
            <a:r>
              <a:rPr lang="it-IT" sz="2800" i="1" smtClean="0">
                <a:solidFill>
                  <a:srgbClr val="00B050"/>
                </a:solidFill>
              </a:rPr>
              <a:t>Devi considerare </a:t>
            </a:r>
            <a:r>
              <a:rPr lang="it-IT" sz="2800" i="1">
                <a:solidFill>
                  <a:srgbClr val="00B050"/>
                </a:solidFill>
              </a:rPr>
              <a:t>come prima cosa il sottospazio V</a:t>
            </a:r>
            <a:r>
              <a:rPr lang="it-IT" sz="2800" i="1"/>
              <a:t> e </a:t>
            </a:r>
            <a:r>
              <a:rPr lang="it-IT" sz="2800" i="1" smtClean="0"/>
              <a:t>calcolarne </a:t>
            </a:r>
            <a:r>
              <a:rPr lang="it-IT" sz="2800" i="1"/>
              <a:t>la base e la dimensione.</a:t>
            </a:r>
            <a:endParaRPr lang="it-IT"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99792" y="1412776"/>
            <a:ext cx="5616624" cy="954107"/>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t>Struttura topic – focus </a:t>
            </a:r>
          </a:p>
          <a:p>
            <a:r>
              <a:rPr lang="en-US" sz="2800" smtClean="0"/>
              <a:t>[o topic – comment, o tema – rema]</a:t>
            </a:r>
            <a:endParaRPr lang="it-IT" sz="2800"/>
          </a:p>
        </p:txBody>
      </p:sp>
      <p:sp>
        <p:nvSpPr>
          <p:cNvPr id="7" name="Rectangle 6"/>
          <p:cNvSpPr/>
          <p:nvPr/>
        </p:nvSpPr>
        <p:spPr>
          <a:xfrm>
            <a:off x="1331640" y="3645024"/>
            <a:ext cx="2016224"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Riferimento</a:t>
            </a:r>
          </a:p>
        </p:txBody>
      </p:sp>
      <p:sp>
        <p:nvSpPr>
          <p:cNvPr id="8" name="Rectangle 7"/>
          <p:cNvSpPr/>
          <p:nvPr/>
        </p:nvSpPr>
        <p:spPr>
          <a:xfrm>
            <a:off x="1691680" y="2852936"/>
            <a:ext cx="3240360"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3200" smtClean="0"/>
              <a:t>Coesione testuale</a:t>
            </a:r>
            <a:endParaRPr lang="it-IT" sz="3200"/>
          </a:p>
        </p:txBody>
      </p:sp>
      <p:sp>
        <p:nvSpPr>
          <p:cNvPr id="9" name="Rectangle 8"/>
          <p:cNvSpPr/>
          <p:nvPr/>
        </p:nvSpPr>
        <p:spPr>
          <a:xfrm>
            <a:off x="2627784" y="395953"/>
            <a:ext cx="3888432" cy="584775"/>
          </a:xfrm>
          <a:prstGeom prst="rect">
            <a:avLst/>
          </a:prstGeom>
          <a:solidFill>
            <a:schemeClr val="accent3">
              <a:lumMod val="20000"/>
              <a:lumOff val="80000"/>
            </a:schemeClr>
          </a:solidFill>
          <a:ln w="38100">
            <a:solidFill>
              <a:srgbClr val="FFC000"/>
            </a:solidFill>
          </a:ln>
          <a:scene3d>
            <a:camera prst="orthographicFront"/>
            <a:lightRig rig="threePt" dir="t"/>
          </a:scene3d>
          <a:sp3d>
            <a:bevelT w="165100" prst="coolSlant"/>
          </a:sp3d>
        </p:spPr>
        <p:txBody>
          <a:bodyPr wrap="square">
            <a:spAutoFit/>
          </a:bodyPr>
          <a:lstStyle/>
          <a:p>
            <a:pPr algn="ctr"/>
            <a:r>
              <a:rPr lang="it-IT" sz="3200" smtClean="0"/>
              <a:t>Testo come messaggio</a:t>
            </a:r>
            <a:endParaRPr lang="it-IT" sz="3200"/>
          </a:p>
        </p:txBody>
      </p:sp>
      <p:sp>
        <p:nvSpPr>
          <p:cNvPr id="10" name="Rectangle 9"/>
          <p:cNvSpPr/>
          <p:nvPr/>
        </p:nvSpPr>
        <p:spPr>
          <a:xfrm>
            <a:off x="6372200" y="2905780"/>
            <a:ext cx="1080120"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Ellissi</a:t>
            </a:r>
          </a:p>
        </p:txBody>
      </p:sp>
      <p:sp>
        <p:nvSpPr>
          <p:cNvPr id="11" name="Rectangle 10"/>
          <p:cNvSpPr/>
          <p:nvPr/>
        </p:nvSpPr>
        <p:spPr>
          <a:xfrm>
            <a:off x="5292080" y="3645024"/>
            <a:ext cx="2088232"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Sostituzione</a:t>
            </a:r>
            <a:endParaRPr lang="it-IT" sz="2800" i="1"/>
          </a:p>
        </p:txBody>
      </p:sp>
      <p:sp>
        <p:nvSpPr>
          <p:cNvPr id="12" name="Rectangle 11"/>
          <p:cNvSpPr/>
          <p:nvPr/>
        </p:nvSpPr>
        <p:spPr>
          <a:xfrm>
            <a:off x="1259632" y="4365104"/>
            <a:ext cx="2232248"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Congiunzione</a:t>
            </a:r>
            <a:endParaRPr lang="it-IT" sz="2800" i="1"/>
          </a:p>
        </p:txBody>
      </p:sp>
      <p:sp>
        <p:nvSpPr>
          <p:cNvPr id="13" name="Rectangle 12"/>
          <p:cNvSpPr/>
          <p:nvPr/>
        </p:nvSpPr>
        <p:spPr>
          <a:xfrm>
            <a:off x="5292080" y="4293096"/>
            <a:ext cx="1512168"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Lessicale</a:t>
            </a:r>
            <a:endParaRPr lang="it-IT" sz="2800" i="1"/>
          </a:p>
        </p:txBody>
      </p:sp>
      <p:sp>
        <p:nvSpPr>
          <p:cNvPr id="14" name="Rectangle 13"/>
          <p:cNvSpPr/>
          <p:nvPr/>
        </p:nvSpPr>
        <p:spPr>
          <a:xfrm>
            <a:off x="683568" y="5355213"/>
            <a:ext cx="7776864" cy="954107"/>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Il tema della coesione testuale si sovrappone a quello dell’organizzazione logica degli argomenti.</a:t>
            </a:r>
            <a:endParaRPr lang="it-IT"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23528" y="1412776"/>
            <a:ext cx="4392488" cy="138499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Riferimento: </a:t>
            </a:r>
          </a:p>
          <a:p>
            <a:r>
              <a:rPr lang="it-IT" sz="2800" i="1" smtClean="0"/>
              <a:t>“Data una soluzione, </a:t>
            </a:r>
            <a:r>
              <a:rPr lang="it-IT" sz="2800" i="1" smtClean="0">
                <a:solidFill>
                  <a:srgbClr val="C00000"/>
                </a:solidFill>
              </a:rPr>
              <a:t>ne </a:t>
            </a:r>
            <a:r>
              <a:rPr lang="it-IT" sz="2800" i="1" smtClean="0"/>
              <a:t>calcolo la radice quadrata”</a:t>
            </a:r>
            <a:endParaRPr lang="it-IT" sz="2800" i="1"/>
          </a:p>
        </p:txBody>
      </p:sp>
      <p:sp>
        <p:nvSpPr>
          <p:cNvPr id="8" name="Rectangle 7"/>
          <p:cNvSpPr/>
          <p:nvPr/>
        </p:nvSpPr>
        <p:spPr>
          <a:xfrm>
            <a:off x="2915816" y="260648"/>
            <a:ext cx="3168352"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3200" smtClean="0"/>
              <a:t>Coesione testuale</a:t>
            </a:r>
            <a:endParaRPr lang="it-IT" sz="3200"/>
          </a:p>
        </p:txBody>
      </p:sp>
      <p:sp>
        <p:nvSpPr>
          <p:cNvPr id="10" name="Rectangle 9"/>
          <p:cNvSpPr/>
          <p:nvPr/>
        </p:nvSpPr>
        <p:spPr>
          <a:xfrm>
            <a:off x="5076056" y="1412776"/>
            <a:ext cx="3528392" cy="138499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Ellissi: </a:t>
            </a:r>
          </a:p>
          <a:p>
            <a:r>
              <a:rPr lang="it-IT" sz="2800" i="1" smtClean="0"/>
              <a:t>“La base maggiore è il doppio </a:t>
            </a:r>
            <a:r>
              <a:rPr lang="it-IT" sz="2800" i="1" smtClean="0">
                <a:solidFill>
                  <a:srgbClr val="C00000"/>
                </a:solidFill>
              </a:rPr>
              <a:t>della minore</a:t>
            </a:r>
            <a:r>
              <a:rPr lang="it-IT" sz="2800" i="1" smtClean="0"/>
              <a:t>”</a:t>
            </a:r>
            <a:endParaRPr lang="it-IT" sz="2800" i="1"/>
          </a:p>
        </p:txBody>
      </p:sp>
      <p:sp>
        <p:nvSpPr>
          <p:cNvPr id="11" name="Rectangle 10"/>
          <p:cNvSpPr/>
          <p:nvPr/>
        </p:nvSpPr>
        <p:spPr>
          <a:xfrm>
            <a:off x="323528" y="3196133"/>
            <a:ext cx="4248472" cy="138499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Sostituzione: </a:t>
            </a:r>
          </a:p>
          <a:p>
            <a:r>
              <a:rPr lang="it-IT" sz="2800" i="1" smtClean="0"/>
              <a:t>“Quale soluzione scegliamo? </a:t>
            </a:r>
            <a:r>
              <a:rPr lang="it-IT" sz="2800" i="1" smtClean="0">
                <a:solidFill>
                  <a:srgbClr val="C00000"/>
                </a:solidFill>
              </a:rPr>
              <a:t>Quella</a:t>
            </a:r>
            <a:r>
              <a:rPr lang="it-IT" sz="2800" i="1" smtClean="0"/>
              <a:t> positiva.”</a:t>
            </a:r>
            <a:endParaRPr lang="it-IT" sz="2800" i="1"/>
          </a:p>
        </p:txBody>
      </p:sp>
      <p:sp>
        <p:nvSpPr>
          <p:cNvPr id="12" name="Rectangle 11"/>
          <p:cNvSpPr/>
          <p:nvPr/>
        </p:nvSpPr>
        <p:spPr>
          <a:xfrm>
            <a:off x="395536" y="4941168"/>
            <a:ext cx="6984776" cy="138499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Lessicale: </a:t>
            </a:r>
          </a:p>
          <a:p>
            <a:r>
              <a:rPr lang="it-IT" sz="2800" i="1" smtClean="0"/>
              <a:t>“Che cosa caratterizza un algoritmo efficiente? Supponiamo di avere un </a:t>
            </a:r>
            <a:r>
              <a:rPr lang="it-IT" sz="2800" i="1" smtClean="0">
                <a:solidFill>
                  <a:srgbClr val="C00000"/>
                </a:solidFill>
              </a:rPr>
              <a:t>calcolatore</a:t>
            </a:r>
            <a:r>
              <a:rPr lang="it-IT" sz="2800" i="1" smtClean="0"/>
              <a:t> potente.”</a:t>
            </a:r>
            <a:endParaRPr lang="it-IT" sz="2800" i="1"/>
          </a:p>
        </p:txBody>
      </p:sp>
      <p:sp>
        <p:nvSpPr>
          <p:cNvPr id="13" name="Rectangle 12"/>
          <p:cNvSpPr/>
          <p:nvPr/>
        </p:nvSpPr>
        <p:spPr>
          <a:xfrm>
            <a:off x="4716016" y="3179290"/>
            <a:ext cx="4176464" cy="138499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it-IT" sz="2800" smtClean="0"/>
              <a:t>Congiunzione : </a:t>
            </a:r>
          </a:p>
          <a:p>
            <a:r>
              <a:rPr lang="it-IT" sz="2800" i="1" smtClean="0"/>
              <a:t>“</a:t>
            </a:r>
            <a:r>
              <a:rPr lang="it-IT" sz="2800" i="1" smtClean="0">
                <a:latin typeface="Euclid" pitchFamily="18" charset="0"/>
              </a:rPr>
              <a:t>x</a:t>
            </a:r>
            <a:r>
              <a:rPr lang="it-IT" sz="2800" i="1" smtClean="0"/>
              <a:t> è maggiore di </a:t>
            </a:r>
            <a:r>
              <a:rPr lang="it-IT" sz="2800" smtClean="0">
                <a:latin typeface="Euclid" pitchFamily="18" charset="0"/>
              </a:rPr>
              <a:t>5</a:t>
            </a:r>
            <a:r>
              <a:rPr lang="it-IT" sz="2800" i="1" smtClean="0"/>
              <a:t>, quindi abbiamo una soluzione”</a:t>
            </a:r>
            <a:endParaRPr lang="it-IT"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1720" y="395953"/>
            <a:ext cx="4968552" cy="584775"/>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pPr algn="ctr"/>
            <a:r>
              <a:rPr lang="en-US" sz="3200" smtClean="0"/>
              <a:t>Parlato / Scritto </a:t>
            </a:r>
            <a:r>
              <a:rPr lang="en-US" sz="2800" smtClean="0"/>
              <a:t>(Duval 2000)</a:t>
            </a:r>
            <a:endParaRPr lang="it-IT" sz="2800"/>
          </a:p>
        </p:txBody>
      </p:sp>
      <p:sp>
        <p:nvSpPr>
          <p:cNvPr id="5" name="Rectangle 4"/>
          <p:cNvSpPr/>
          <p:nvPr/>
        </p:nvSpPr>
        <p:spPr>
          <a:xfrm>
            <a:off x="475928" y="1493495"/>
            <a:ext cx="3087960" cy="584775"/>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3200"/>
              <a:t>espressione orale</a:t>
            </a:r>
          </a:p>
        </p:txBody>
      </p:sp>
      <p:sp>
        <p:nvSpPr>
          <p:cNvPr id="7" name="Rectangle 6"/>
          <p:cNvSpPr/>
          <p:nvPr/>
        </p:nvSpPr>
        <p:spPr>
          <a:xfrm>
            <a:off x="467544" y="2411596"/>
            <a:ext cx="3960440" cy="523220"/>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Limiti </a:t>
            </a:r>
            <a:r>
              <a:rPr lang="it-IT" sz="2800"/>
              <a:t>temporali e fonetici </a:t>
            </a:r>
          </a:p>
        </p:txBody>
      </p:sp>
      <p:sp>
        <p:nvSpPr>
          <p:cNvPr id="8" name="Rectangle 7"/>
          <p:cNvSpPr/>
          <p:nvPr/>
        </p:nvSpPr>
        <p:spPr>
          <a:xfrm>
            <a:off x="467544" y="3131676"/>
            <a:ext cx="3456384" cy="954107"/>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Condivisione del contesto di situazione</a:t>
            </a:r>
            <a:endParaRPr lang="it-IT" sz="2800"/>
          </a:p>
        </p:txBody>
      </p:sp>
      <p:sp>
        <p:nvSpPr>
          <p:cNvPr id="9" name="Rectangle 8"/>
          <p:cNvSpPr/>
          <p:nvPr/>
        </p:nvSpPr>
        <p:spPr>
          <a:xfrm>
            <a:off x="467544" y="4283804"/>
            <a:ext cx="2160240" cy="954107"/>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Possibilità di negoziazione</a:t>
            </a:r>
            <a:endParaRPr lang="it-IT" sz="2800"/>
          </a:p>
        </p:txBody>
      </p:sp>
      <p:sp>
        <p:nvSpPr>
          <p:cNvPr id="10" name="Rectangle 9"/>
          <p:cNvSpPr/>
          <p:nvPr/>
        </p:nvSpPr>
        <p:spPr>
          <a:xfrm>
            <a:off x="5364088" y="1484784"/>
            <a:ext cx="3303984" cy="584775"/>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3200"/>
              <a:t>espressione </a:t>
            </a:r>
            <a:r>
              <a:rPr lang="it-IT" sz="3200" smtClean="0"/>
              <a:t>scritta</a:t>
            </a:r>
            <a:endParaRPr lang="it-IT" sz="3200"/>
          </a:p>
        </p:txBody>
      </p:sp>
      <p:sp>
        <p:nvSpPr>
          <p:cNvPr id="11" name="Left-Right Arrow 10"/>
          <p:cNvSpPr/>
          <p:nvPr/>
        </p:nvSpPr>
        <p:spPr>
          <a:xfrm>
            <a:off x="3779912" y="1709519"/>
            <a:ext cx="1440160" cy="216024"/>
          </a:xfrm>
          <a:prstGeom prst="leftRightArrow">
            <a:avLst/>
          </a:prstGeom>
          <a:ln/>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rtlCol="0" anchor="ctr"/>
          <a:lstStyle/>
          <a:p>
            <a:pPr algn="ctr"/>
            <a:endParaRPr lang="it-IT"/>
          </a:p>
        </p:txBody>
      </p:sp>
      <p:sp>
        <p:nvSpPr>
          <p:cNvPr id="12" name="Rectangle 11"/>
          <p:cNvSpPr/>
          <p:nvPr/>
        </p:nvSpPr>
        <p:spPr>
          <a:xfrm>
            <a:off x="5148064" y="2429599"/>
            <a:ext cx="3528392" cy="523220"/>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Supporto alla memoria</a:t>
            </a:r>
            <a:endParaRPr lang="it-IT" sz="2800"/>
          </a:p>
        </p:txBody>
      </p:sp>
      <p:sp>
        <p:nvSpPr>
          <p:cNvPr id="13" name="Rectangle 12"/>
          <p:cNvSpPr/>
          <p:nvPr/>
        </p:nvSpPr>
        <p:spPr>
          <a:xfrm>
            <a:off x="7308304" y="3202523"/>
            <a:ext cx="1368152" cy="523220"/>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Stabilità</a:t>
            </a:r>
            <a:endParaRPr lang="it-IT" sz="2800"/>
          </a:p>
        </p:txBody>
      </p:sp>
      <p:sp>
        <p:nvSpPr>
          <p:cNvPr id="14" name="Rectangle 13"/>
          <p:cNvSpPr/>
          <p:nvPr/>
        </p:nvSpPr>
        <p:spPr>
          <a:xfrm>
            <a:off x="6228184" y="3941767"/>
            <a:ext cx="2448272" cy="523220"/>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Autosufficienza</a:t>
            </a:r>
            <a:endParaRPr lang="it-IT" sz="2800"/>
          </a:p>
        </p:txBody>
      </p:sp>
      <p:sp>
        <p:nvSpPr>
          <p:cNvPr id="15" name="Rectangle 14"/>
          <p:cNvSpPr/>
          <p:nvPr/>
        </p:nvSpPr>
        <p:spPr>
          <a:xfrm>
            <a:off x="4788024" y="4661847"/>
            <a:ext cx="3960440" cy="523220"/>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Analisi semiotica del testo</a:t>
            </a:r>
            <a:endParaRPr lang="it-IT" sz="2800"/>
          </a:p>
        </p:txBody>
      </p:sp>
      <p:sp>
        <p:nvSpPr>
          <p:cNvPr id="16" name="Rectangle 15"/>
          <p:cNvSpPr/>
          <p:nvPr/>
        </p:nvSpPr>
        <p:spPr>
          <a:xfrm>
            <a:off x="7164288" y="5434771"/>
            <a:ext cx="1584176" cy="523220"/>
          </a:xfrm>
          <a:prstGeom prst="rect">
            <a:avLst/>
          </a:prstGeom>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r>
              <a:rPr lang="it-IT" sz="2800" smtClean="0"/>
              <a:t>Algoritmi</a:t>
            </a:r>
            <a:endParaRPr lang="it-IT"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2" grpId="0" animBg="1"/>
      <p:bldP spid="13" grpId="0" animBg="1"/>
      <p:bldP spid="14" grpId="0" animBg="1"/>
      <p:bldP spid="15" grpId="0" animBg="1"/>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40"/>
          <p:cNvSpPr/>
          <p:nvPr/>
        </p:nvSpPr>
        <p:spPr>
          <a:xfrm>
            <a:off x="3203848" y="404664"/>
            <a:ext cx="4968552" cy="720080"/>
          </a:xfrm>
          <a:prstGeom prst="ellipse">
            <a:avLst/>
          </a:prstGeom>
          <a:solidFill>
            <a:srgbClr val="C00000"/>
          </a:solidFill>
          <a:ln w="31750">
            <a:solidFill>
              <a:srgbClr val="FF00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ctangle 4"/>
          <p:cNvSpPr/>
          <p:nvPr/>
        </p:nvSpPr>
        <p:spPr>
          <a:xfrm>
            <a:off x="547936" y="1250757"/>
            <a:ext cx="7048400"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3200" smtClean="0"/>
              <a:t>Registro </a:t>
            </a:r>
            <a:r>
              <a:rPr lang="en-US" sz="2800" smtClean="0"/>
              <a:t>(T.B.W.Reid, M.A.K.Halliday, R.Hasan)</a:t>
            </a:r>
            <a:endParaRPr lang="it-IT" sz="3200"/>
          </a:p>
        </p:txBody>
      </p:sp>
      <p:sp>
        <p:nvSpPr>
          <p:cNvPr id="6" name="Rectangle 5"/>
          <p:cNvSpPr/>
          <p:nvPr/>
        </p:nvSpPr>
        <p:spPr>
          <a:xfrm>
            <a:off x="323528" y="2978949"/>
            <a:ext cx="8064896" cy="954107"/>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t>Le caratteristiche linguistiche tipicamente associate con una configurazione di caratteristiche di situazione</a:t>
            </a:r>
            <a:endParaRPr lang="it-IT" sz="2800"/>
          </a:p>
        </p:txBody>
      </p:sp>
      <p:sp>
        <p:nvSpPr>
          <p:cNvPr id="7" name="Rectangle 6"/>
          <p:cNvSpPr/>
          <p:nvPr/>
        </p:nvSpPr>
        <p:spPr>
          <a:xfrm>
            <a:off x="2771800" y="2186861"/>
            <a:ext cx="5608240"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t>Varietà linguistica in relazione all’uso</a:t>
            </a:r>
            <a:endParaRPr lang="it-IT" sz="2800"/>
          </a:p>
        </p:txBody>
      </p:sp>
      <p:sp>
        <p:nvSpPr>
          <p:cNvPr id="8" name="Rectangle 7"/>
          <p:cNvSpPr/>
          <p:nvPr/>
        </p:nvSpPr>
        <p:spPr>
          <a:xfrm>
            <a:off x="539552" y="4643264"/>
            <a:ext cx="8280920"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3200" smtClean="0"/>
              <a:t>Genere (Genre) </a:t>
            </a:r>
            <a:r>
              <a:rPr lang="en-US" sz="2800" smtClean="0"/>
              <a:t>[Platone, Aristotele, M.Bakhtin]</a:t>
            </a:r>
            <a:endParaRPr lang="it-IT" sz="3200"/>
          </a:p>
        </p:txBody>
      </p:sp>
      <p:sp>
        <p:nvSpPr>
          <p:cNvPr id="9" name="Rectangle 8"/>
          <p:cNvSpPr/>
          <p:nvPr/>
        </p:nvSpPr>
        <p:spPr>
          <a:xfrm>
            <a:off x="3347864" y="5570076"/>
            <a:ext cx="4464496"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r>
              <a:rPr lang="en-US" sz="2800" smtClean="0"/>
              <a:t>Registro + </a:t>
            </a:r>
            <a:r>
              <a:rPr lang="en-US" sz="2800" b="1" smtClean="0"/>
              <a:t>scopi comunicativi</a:t>
            </a:r>
            <a:endParaRPr lang="it-IT" sz="2800" b="1"/>
          </a:p>
        </p:txBody>
      </p:sp>
      <p:sp>
        <p:nvSpPr>
          <p:cNvPr id="10" name="Oval 9"/>
          <p:cNvSpPr/>
          <p:nvPr/>
        </p:nvSpPr>
        <p:spPr>
          <a:xfrm>
            <a:off x="539552" y="1250757"/>
            <a:ext cx="1512168" cy="648072"/>
          </a:xfrm>
          <a:prstGeom prst="ellipse">
            <a:avLst/>
          </a:prstGeom>
          <a:solidFill>
            <a:schemeClr val="accent1">
              <a:alpha val="0"/>
            </a:schemeClr>
          </a:solidFill>
          <a:ln w="38100">
            <a:solidFill>
              <a:srgbClr val="FF00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8" name="Straight Arrow Connector 37"/>
          <p:cNvCxnSpPr/>
          <p:nvPr/>
        </p:nvCxnSpPr>
        <p:spPr>
          <a:xfrm flipH="1">
            <a:off x="1763688" y="836712"/>
            <a:ext cx="1368152" cy="360040"/>
          </a:xfrm>
          <a:prstGeom prst="straightConnector1">
            <a:avLst/>
          </a:prstGeom>
          <a:ln w="31750">
            <a:solidFill>
              <a:srgbClr val="FF0000"/>
            </a:solidFill>
            <a:prstDash val="dash"/>
            <a:tailEnd type="stealth"/>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3347864" y="476672"/>
            <a:ext cx="4608512" cy="523220"/>
          </a:xfrm>
          <a:prstGeom prst="rect">
            <a:avLst/>
          </a:prstGeom>
          <a:solidFill>
            <a:schemeClr val="accent3">
              <a:lumMod val="20000"/>
              <a:lumOff val="80000"/>
              <a:alpha val="0"/>
            </a:schemeClr>
          </a:solidFill>
          <a:scene3d>
            <a:camera prst="orthographicFront"/>
            <a:lightRig rig="threePt" dir="t"/>
          </a:scene3d>
          <a:sp3d>
            <a:bevelT w="165100" prst="coolSlant"/>
          </a:sp3d>
        </p:spPr>
        <p:txBody>
          <a:bodyPr wrap="square">
            <a:spAutoFit/>
          </a:bodyPr>
          <a:lstStyle/>
          <a:p>
            <a:r>
              <a:rPr lang="en-US" sz="2800" smtClean="0">
                <a:solidFill>
                  <a:schemeClr val="bg1"/>
                </a:solidFill>
              </a:rPr>
              <a:t>Diverso dall’accezione di Duval</a:t>
            </a:r>
            <a:endParaRPr lang="it-IT" sz="28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1+#ppt_w/2"/>
                                          </p:val>
                                        </p:tav>
                                        <p:tav tm="100000">
                                          <p:val>
                                            <p:strVal val="#ppt_x"/>
                                          </p:val>
                                        </p:tav>
                                      </p:tavLst>
                                    </p:anim>
                                    <p:anim calcmode="lin" valueType="num">
                                      <p:cBhvr additive="base">
                                        <p:cTn id="13" dur="500" fill="hold"/>
                                        <p:tgtEl>
                                          <p:spTgt spid="38"/>
                                        </p:tgtEl>
                                        <p:attrNameLst>
                                          <p:attrName>ppt_y</p:attrName>
                                        </p:attrNameLst>
                                      </p:cBhvr>
                                      <p:tavLst>
                                        <p:tav tm="0">
                                          <p:val>
                                            <p:strVal val="0-#ppt_h/2"/>
                                          </p:val>
                                        </p:tav>
                                        <p:tav tm="100000">
                                          <p:val>
                                            <p:strVal val="#ppt_y"/>
                                          </p:val>
                                        </p:tav>
                                      </p:tavLst>
                                    </p:anim>
                                  </p:childTnLst>
                                </p:cTn>
                              </p:par>
                              <p:par>
                                <p:cTn id="14" presetID="2" presetClass="entr" presetSubtype="3"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1+#ppt_w/2"/>
                                          </p:val>
                                        </p:tav>
                                        <p:tav tm="100000">
                                          <p:val>
                                            <p:strVal val="#ppt_x"/>
                                          </p:val>
                                        </p:tav>
                                      </p:tavLst>
                                    </p:anim>
                                    <p:anim calcmode="lin" valueType="num">
                                      <p:cBhvr additive="base">
                                        <p:cTn id="17" dur="500" fill="hold"/>
                                        <p:tgtEl>
                                          <p:spTgt spid="39"/>
                                        </p:tgtEl>
                                        <p:attrNameLst>
                                          <p:attrName>ppt_y</p:attrName>
                                        </p:attrNameLst>
                                      </p:cBhvr>
                                      <p:tavLst>
                                        <p:tav tm="0">
                                          <p:val>
                                            <p:strVal val="0-#ppt_h/2"/>
                                          </p:val>
                                        </p:tav>
                                        <p:tav tm="100000">
                                          <p:val>
                                            <p:strVal val="#ppt_y"/>
                                          </p:val>
                                        </p:tav>
                                      </p:tavLst>
                                    </p:anim>
                                  </p:childTnLst>
                                </p:cTn>
                              </p:par>
                              <p:par>
                                <p:cTn id="18" presetID="2" presetClass="entr" presetSubtype="3" fill="hold" grpId="0" nodeType="with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additive="base">
                                        <p:cTn id="20" dur="500" fill="hold"/>
                                        <p:tgtEl>
                                          <p:spTgt spid="41"/>
                                        </p:tgtEl>
                                        <p:attrNameLst>
                                          <p:attrName>ppt_x</p:attrName>
                                        </p:attrNameLst>
                                      </p:cBhvr>
                                      <p:tavLst>
                                        <p:tav tm="0">
                                          <p:val>
                                            <p:strVal val="1+#ppt_w/2"/>
                                          </p:val>
                                        </p:tav>
                                        <p:tav tm="100000">
                                          <p:val>
                                            <p:strVal val="#ppt_x"/>
                                          </p:val>
                                        </p:tav>
                                      </p:tavLst>
                                    </p:anim>
                                    <p:anim calcmode="lin" valueType="num">
                                      <p:cBhvr additive="base">
                                        <p:cTn id="21"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0" grpId="0" animBg="1"/>
      <p:bldP spid="3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75656" y="395953"/>
            <a:ext cx="5976664"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3200" smtClean="0"/>
              <a:t>Distanza semantica </a:t>
            </a:r>
            <a:r>
              <a:rPr lang="en-US" sz="2800"/>
              <a:t>[</a:t>
            </a:r>
            <a:r>
              <a:rPr lang="en-US" sz="2800" smtClean="0"/>
              <a:t>Halliday, 1985]</a:t>
            </a:r>
            <a:endParaRPr lang="it-IT" sz="2800"/>
          </a:p>
        </p:txBody>
      </p:sp>
      <p:sp>
        <p:nvSpPr>
          <p:cNvPr id="5" name="Rectangle 4"/>
          <p:cNvSpPr/>
          <p:nvPr/>
        </p:nvSpPr>
        <p:spPr>
          <a:xfrm>
            <a:off x="395536" y="1412776"/>
            <a:ext cx="4608512"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3200" smtClean="0"/>
              <a:t>Distanza tra lingue diverse</a:t>
            </a:r>
            <a:endParaRPr lang="it-IT" sz="2800"/>
          </a:p>
        </p:txBody>
      </p:sp>
      <p:sp>
        <p:nvSpPr>
          <p:cNvPr id="6" name="Rectangle 5"/>
          <p:cNvSpPr/>
          <p:nvPr/>
        </p:nvSpPr>
        <p:spPr>
          <a:xfrm>
            <a:off x="6156176" y="1474331"/>
            <a:ext cx="2232248"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it-IT" sz="2800" smtClean="0"/>
              <a:t>Colonialismo</a:t>
            </a:r>
            <a:endParaRPr lang="it-IT" sz="2800"/>
          </a:p>
        </p:txBody>
      </p:sp>
      <p:sp>
        <p:nvSpPr>
          <p:cNvPr id="7" name="Left Arrow 6"/>
          <p:cNvSpPr/>
          <p:nvPr/>
        </p:nvSpPr>
        <p:spPr>
          <a:xfrm>
            <a:off x="5292080" y="1709519"/>
            <a:ext cx="648072" cy="144016"/>
          </a:xfrm>
          <a:prstGeom prst="leftArrow">
            <a:avLst/>
          </a:prstGeom>
          <a:solidFill>
            <a:schemeClr val="bg1"/>
          </a:solidFill>
          <a:ln>
            <a:solidFill>
              <a:srgbClr val="00206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ctangle 7"/>
          <p:cNvSpPr/>
          <p:nvPr/>
        </p:nvSpPr>
        <p:spPr>
          <a:xfrm>
            <a:off x="547936" y="2429599"/>
            <a:ext cx="6616352"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3200" smtClean="0"/>
              <a:t>Distanza tra registri della stessa lingua</a:t>
            </a:r>
            <a:endParaRPr lang="it-IT" sz="2800"/>
          </a:p>
        </p:txBody>
      </p:sp>
      <p:sp>
        <p:nvSpPr>
          <p:cNvPr id="9" name="Rectangle 8"/>
          <p:cNvSpPr/>
          <p:nvPr/>
        </p:nvSpPr>
        <p:spPr>
          <a:xfrm>
            <a:off x="539552" y="3573016"/>
            <a:ext cx="7056784" cy="1077218"/>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3200" smtClean="0"/>
              <a:t>Registri colloquiali </a:t>
            </a:r>
            <a:r>
              <a:rPr lang="en-US" sz="3200" smtClean="0">
                <a:sym typeface="Wingdings" pitchFamily="2" charset="2"/>
              </a:rPr>
              <a:t> Registri evoluti</a:t>
            </a:r>
          </a:p>
          <a:p>
            <a:pPr algn="ctr"/>
            <a:r>
              <a:rPr lang="en-US" sz="2800">
                <a:sym typeface="Wingdings" pitchFamily="2" charset="2"/>
              </a:rPr>
              <a:t>[</a:t>
            </a:r>
            <a:r>
              <a:rPr lang="en-US" sz="2800" smtClean="0">
                <a:sym typeface="Wingdings" pitchFamily="2" charset="2"/>
              </a:rPr>
              <a:t>Leckie-Tarry,  1995]</a:t>
            </a:r>
            <a:r>
              <a:rPr lang="en-US" sz="3200" smtClean="0">
                <a:sym typeface="Wingdings" pitchFamily="2" charset="2"/>
              </a:rPr>
              <a:t> </a:t>
            </a:r>
            <a:endParaRPr lang="it-IT" sz="2800"/>
          </a:p>
        </p:txBody>
      </p:sp>
      <p:sp>
        <p:nvSpPr>
          <p:cNvPr id="10" name="Rectangle 9"/>
          <p:cNvSpPr/>
          <p:nvPr/>
        </p:nvSpPr>
        <p:spPr>
          <a:xfrm>
            <a:off x="467544" y="5160094"/>
            <a:ext cx="7992888" cy="1015663"/>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2800" smtClean="0"/>
              <a:t>Registri matematici = forma estrema di r</a:t>
            </a:r>
            <a:r>
              <a:rPr lang="en-US" sz="2800" smtClean="0">
                <a:sym typeface="Wingdings" pitchFamily="2" charset="2"/>
              </a:rPr>
              <a:t>egistri evoluti</a:t>
            </a:r>
          </a:p>
          <a:p>
            <a:pPr algn="ctr"/>
            <a:r>
              <a:rPr lang="en-US" sz="2800">
                <a:sym typeface="Wingdings" pitchFamily="2" charset="2"/>
              </a:rPr>
              <a:t>[</a:t>
            </a:r>
            <a:r>
              <a:rPr lang="en-US" sz="2800" smtClean="0">
                <a:sym typeface="Wingdings" pitchFamily="2" charset="2"/>
              </a:rPr>
              <a:t>Ferrari,  2004]</a:t>
            </a:r>
            <a:r>
              <a:rPr lang="en-US" sz="3200" smtClean="0">
                <a:sym typeface="Wingdings" pitchFamily="2" charset="2"/>
              </a:rPr>
              <a:t> </a:t>
            </a:r>
            <a:endParaRPr lang="it-IT"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ChangeArrowheads="1"/>
          </p:cNvSpPr>
          <p:nvPr/>
        </p:nvSpPr>
        <p:spPr bwMode="auto">
          <a:xfrm>
            <a:off x="1619672" y="836613"/>
            <a:ext cx="5830416" cy="1219200"/>
          </a:xfrm>
          <a:prstGeom prst="rect">
            <a:avLst/>
          </a:prstGeom>
          <a:solidFill>
            <a:srgbClr val="D9EDEF"/>
          </a:solidFill>
          <a:ln w="9525">
            <a:noFill/>
            <a:miter lim="800000"/>
            <a:headEnd/>
            <a:tailEnd/>
          </a:ln>
          <a:effectLst/>
        </p:spPr>
        <p:txBody>
          <a:bodyPr/>
          <a:lstStyle/>
          <a:p>
            <a:pPr>
              <a:spcBef>
                <a:spcPct val="20000"/>
              </a:spcBef>
            </a:pPr>
            <a:r>
              <a:rPr lang="it-IT" sz="3600"/>
              <a:t>Linguaggio della matematica </a:t>
            </a:r>
            <a:r>
              <a:rPr lang="it-IT" sz="3600" smtClean="0"/>
              <a:t>come sistema multisemiotico</a:t>
            </a:r>
            <a:endParaRPr lang="it-IT" sz="3600"/>
          </a:p>
        </p:txBody>
      </p:sp>
      <p:sp>
        <p:nvSpPr>
          <p:cNvPr id="51205" name="Text Box 5"/>
          <p:cNvSpPr txBox="1">
            <a:spLocks noChangeArrowheads="1"/>
          </p:cNvSpPr>
          <p:nvPr/>
        </p:nvSpPr>
        <p:spPr bwMode="auto">
          <a:xfrm>
            <a:off x="467544" y="3559175"/>
            <a:ext cx="2514600" cy="1201738"/>
          </a:xfrm>
          <a:prstGeom prst="rect">
            <a:avLst/>
          </a:prstGeom>
          <a:solidFill>
            <a:srgbClr val="FFCCFF"/>
          </a:solidFill>
          <a:ln w="38100">
            <a:solidFill>
              <a:srgbClr val="FF00FF"/>
            </a:solidFill>
            <a:miter lim="800000"/>
            <a:headEnd/>
            <a:tailEnd/>
          </a:ln>
          <a:effectLst/>
        </p:spPr>
        <p:txBody>
          <a:bodyPr>
            <a:spAutoFit/>
          </a:bodyPr>
          <a:lstStyle/>
          <a:p>
            <a:pPr>
              <a:spcBef>
                <a:spcPct val="50000"/>
              </a:spcBef>
            </a:pPr>
            <a:r>
              <a:rPr lang="it-IT" sz="3200">
                <a:latin typeface="Microsoft Sans Serif" pitchFamily="34" charset="0"/>
              </a:rPr>
              <a:t>Testi verbali</a:t>
            </a:r>
          </a:p>
          <a:p>
            <a:pPr>
              <a:spcBef>
                <a:spcPct val="20000"/>
              </a:spcBef>
            </a:pPr>
            <a:r>
              <a:rPr lang="it-IT" sz="3200">
                <a:latin typeface="Microsoft Sans Serif" pitchFamily="34" charset="0"/>
              </a:rPr>
              <a:t>Scritti e orali</a:t>
            </a:r>
            <a:endParaRPr lang="en-GB" sz="3200">
              <a:latin typeface="Microsoft Sans Serif" pitchFamily="34" charset="0"/>
            </a:endParaRPr>
          </a:p>
        </p:txBody>
      </p:sp>
      <p:sp>
        <p:nvSpPr>
          <p:cNvPr id="51206" name="Text Box 6"/>
          <p:cNvSpPr txBox="1">
            <a:spLocks noChangeArrowheads="1"/>
          </p:cNvSpPr>
          <p:nvPr/>
        </p:nvSpPr>
        <p:spPr bwMode="auto">
          <a:xfrm>
            <a:off x="5953944" y="3657600"/>
            <a:ext cx="2590800" cy="557213"/>
          </a:xfrm>
          <a:prstGeom prst="rect">
            <a:avLst/>
          </a:prstGeom>
          <a:solidFill>
            <a:srgbClr val="FFCCFF"/>
          </a:solidFill>
          <a:ln w="38100">
            <a:solidFill>
              <a:srgbClr val="FF00FF"/>
            </a:solidFill>
            <a:miter lim="800000"/>
            <a:headEnd/>
            <a:tailEnd/>
          </a:ln>
          <a:effectLst/>
        </p:spPr>
        <p:txBody>
          <a:bodyPr>
            <a:spAutoFit/>
          </a:bodyPr>
          <a:lstStyle/>
          <a:p>
            <a:pPr>
              <a:spcBef>
                <a:spcPct val="50000"/>
              </a:spcBef>
            </a:pPr>
            <a:r>
              <a:rPr lang="it-IT" sz="2800">
                <a:latin typeface="Microsoft Sans Serif" pitchFamily="34" charset="0"/>
              </a:rPr>
              <a:t>Figure, grafici</a:t>
            </a:r>
            <a:endParaRPr lang="en-GB" sz="2800">
              <a:latin typeface="Microsoft Sans Serif" pitchFamily="34" charset="0"/>
            </a:endParaRPr>
          </a:p>
        </p:txBody>
      </p:sp>
      <p:sp>
        <p:nvSpPr>
          <p:cNvPr id="51207" name="Text Box 7"/>
          <p:cNvSpPr txBox="1">
            <a:spLocks noChangeArrowheads="1"/>
          </p:cNvSpPr>
          <p:nvPr/>
        </p:nvSpPr>
        <p:spPr bwMode="auto">
          <a:xfrm>
            <a:off x="3439344" y="4016375"/>
            <a:ext cx="2209800" cy="984250"/>
          </a:xfrm>
          <a:prstGeom prst="rect">
            <a:avLst/>
          </a:prstGeom>
          <a:solidFill>
            <a:srgbClr val="FFCCFF"/>
          </a:solidFill>
          <a:ln w="38100">
            <a:solidFill>
              <a:srgbClr val="FF00FF"/>
            </a:solidFill>
            <a:miter lim="800000"/>
            <a:headEnd/>
            <a:tailEnd/>
          </a:ln>
          <a:effectLst/>
        </p:spPr>
        <p:txBody>
          <a:bodyPr>
            <a:spAutoFit/>
          </a:bodyPr>
          <a:lstStyle/>
          <a:p>
            <a:pPr>
              <a:spcBef>
                <a:spcPct val="50000"/>
              </a:spcBef>
            </a:pPr>
            <a:r>
              <a:rPr lang="it-IT" sz="2800">
                <a:latin typeface="Microsoft Sans Serif" pitchFamily="34" charset="0"/>
              </a:rPr>
              <a:t>Espressioni simboliche</a:t>
            </a:r>
            <a:endParaRPr lang="en-GB" sz="2800">
              <a:latin typeface="Microsoft Sans Serif" pitchFamily="34" charset="0"/>
            </a:endParaRPr>
          </a:p>
        </p:txBody>
      </p:sp>
      <p:sp>
        <p:nvSpPr>
          <p:cNvPr id="51208" name="Line 8"/>
          <p:cNvSpPr>
            <a:spLocks noChangeShapeType="1"/>
          </p:cNvSpPr>
          <p:nvPr/>
        </p:nvSpPr>
        <p:spPr bwMode="auto">
          <a:xfrm flipH="1">
            <a:off x="1762944" y="2187575"/>
            <a:ext cx="2514600" cy="1219200"/>
          </a:xfrm>
          <a:prstGeom prst="line">
            <a:avLst/>
          </a:prstGeom>
          <a:noFill/>
          <a:ln w="31750">
            <a:solidFill>
              <a:srgbClr val="FF99CC"/>
            </a:solidFill>
            <a:round/>
            <a:headEnd/>
            <a:tailEnd type="triangle" w="lg" len="lg"/>
          </a:ln>
          <a:effectLst/>
        </p:spPr>
        <p:txBody>
          <a:bodyPr/>
          <a:lstStyle/>
          <a:p>
            <a:endParaRPr lang="it-IT"/>
          </a:p>
        </p:txBody>
      </p:sp>
      <p:sp>
        <p:nvSpPr>
          <p:cNvPr id="51209" name="Line 9"/>
          <p:cNvSpPr>
            <a:spLocks noChangeShapeType="1"/>
          </p:cNvSpPr>
          <p:nvPr/>
        </p:nvSpPr>
        <p:spPr bwMode="auto">
          <a:xfrm>
            <a:off x="4658544" y="2187575"/>
            <a:ext cx="2590800" cy="1219200"/>
          </a:xfrm>
          <a:prstGeom prst="line">
            <a:avLst/>
          </a:prstGeom>
          <a:noFill/>
          <a:ln w="31750">
            <a:solidFill>
              <a:srgbClr val="FF99CC"/>
            </a:solidFill>
            <a:round/>
            <a:headEnd/>
            <a:tailEnd type="triangle" w="lg" len="lg"/>
          </a:ln>
          <a:effectLst/>
        </p:spPr>
        <p:txBody>
          <a:bodyPr/>
          <a:lstStyle/>
          <a:p>
            <a:endParaRPr lang="it-IT"/>
          </a:p>
        </p:txBody>
      </p:sp>
      <p:sp>
        <p:nvSpPr>
          <p:cNvPr id="51210" name="Line 10"/>
          <p:cNvSpPr>
            <a:spLocks noChangeShapeType="1"/>
          </p:cNvSpPr>
          <p:nvPr/>
        </p:nvSpPr>
        <p:spPr bwMode="auto">
          <a:xfrm>
            <a:off x="4506144" y="2187575"/>
            <a:ext cx="0" cy="1676400"/>
          </a:xfrm>
          <a:prstGeom prst="line">
            <a:avLst/>
          </a:prstGeom>
          <a:noFill/>
          <a:ln w="31750">
            <a:solidFill>
              <a:srgbClr val="FF99CC"/>
            </a:solidFill>
            <a:round/>
            <a:headEnd/>
            <a:tailEnd type="triangle" w="lg" len="lg"/>
          </a:ln>
          <a:effectLst/>
        </p:spPr>
        <p:txBody>
          <a:bodyPr/>
          <a:lstStyle/>
          <a:p>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0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120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512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5120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120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12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5" grpId="0" animBg="1" autoUpdateAnimBg="0"/>
      <p:bldP spid="51206" grpId="0" animBg="1" autoUpdateAnimBg="0"/>
      <p:bldP spid="51207" grpId="0" animBg="1" autoUpdateAnimBg="0"/>
      <p:bldP spid="51208" grpId="0" animBg="1"/>
      <p:bldP spid="51209" grpId="0" animBg="1"/>
      <p:bldP spid="512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a:off x="107504" y="1268760"/>
            <a:ext cx="6048672" cy="3168352"/>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ctangle 6"/>
          <p:cNvSpPr/>
          <p:nvPr/>
        </p:nvSpPr>
        <p:spPr>
          <a:xfrm>
            <a:off x="1259632" y="332656"/>
            <a:ext cx="6484083" cy="584775"/>
          </a:xfrm>
          <a:prstGeom prst="rect">
            <a:avLst/>
          </a:prstGeom>
          <a:solidFill>
            <a:schemeClr val="accent1">
              <a:lumMod val="20000"/>
              <a:lumOff val="80000"/>
            </a:schemeClr>
          </a:solidFill>
          <a:ln w="19050">
            <a:solidFill>
              <a:schemeClr val="tx2">
                <a:lumMod val="75000"/>
              </a:schemeClr>
            </a:solidFill>
          </a:ln>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none">
            <a:spAutoFit/>
          </a:bodyPr>
          <a:lstStyle/>
          <a:p>
            <a:pPr>
              <a:spcBef>
                <a:spcPct val="20000"/>
              </a:spcBef>
            </a:pPr>
            <a:r>
              <a:rPr lang="it-IT" sz="3200" smtClean="0"/>
              <a:t>Funzioni del linguaggio in matematica</a:t>
            </a:r>
            <a:endParaRPr lang="it-IT" sz="3200"/>
          </a:p>
        </p:txBody>
      </p:sp>
      <p:sp>
        <p:nvSpPr>
          <p:cNvPr id="8" name="Rectangle 7"/>
          <p:cNvSpPr/>
          <p:nvPr/>
        </p:nvSpPr>
        <p:spPr>
          <a:xfrm>
            <a:off x="1043608" y="1681644"/>
            <a:ext cx="4032448" cy="954107"/>
          </a:xfrm>
          <a:prstGeom prst="rect">
            <a:avLst/>
          </a:prstGeom>
          <a:solidFill>
            <a:schemeClr val="accent5">
              <a:lumMod val="20000"/>
              <a:lumOff val="80000"/>
            </a:schemeClr>
          </a:solidFill>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pPr>
              <a:spcBef>
                <a:spcPct val="20000"/>
              </a:spcBef>
            </a:pPr>
            <a:r>
              <a:rPr lang="it-IT" sz="2800" smtClean="0"/>
              <a:t>Organizzazione del sapere: tassonomie tecniche</a:t>
            </a:r>
            <a:endParaRPr lang="it-IT" sz="2800"/>
          </a:p>
        </p:txBody>
      </p:sp>
      <p:sp>
        <p:nvSpPr>
          <p:cNvPr id="9" name="Rectangle 8"/>
          <p:cNvSpPr/>
          <p:nvPr/>
        </p:nvSpPr>
        <p:spPr>
          <a:xfrm>
            <a:off x="1043608" y="2978949"/>
            <a:ext cx="4320480" cy="954107"/>
          </a:xfrm>
          <a:prstGeom prst="rect">
            <a:avLst/>
          </a:prstGeom>
          <a:solidFill>
            <a:schemeClr val="accent5">
              <a:lumMod val="20000"/>
              <a:lumOff val="80000"/>
            </a:schemeClr>
          </a:solidFill>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pPr>
              <a:spcBef>
                <a:spcPct val="20000"/>
              </a:spcBef>
            </a:pPr>
            <a:r>
              <a:rPr lang="it-IT" sz="2800" smtClean="0"/>
              <a:t>Organizzazione del discorso: argomentazione</a:t>
            </a:r>
            <a:endParaRPr lang="it-IT" sz="2800"/>
          </a:p>
        </p:txBody>
      </p:sp>
      <p:sp>
        <p:nvSpPr>
          <p:cNvPr id="11" name="Rectangle 10"/>
          <p:cNvSpPr/>
          <p:nvPr/>
        </p:nvSpPr>
        <p:spPr>
          <a:xfrm>
            <a:off x="6767736" y="2188021"/>
            <a:ext cx="2052736" cy="1384995"/>
          </a:xfrm>
          <a:prstGeom prst="rect">
            <a:avLst/>
          </a:prstGeom>
          <a:solidFill>
            <a:srgbClr val="FFCCFF"/>
          </a:solidFill>
        </p:spPr>
        <p:style>
          <a:lnRef idx="1">
            <a:schemeClr val="dk1"/>
          </a:lnRef>
          <a:fillRef idx="2">
            <a:schemeClr val="dk1"/>
          </a:fillRef>
          <a:effectRef idx="1">
            <a:schemeClr val="dk1"/>
          </a:effectRef>
          <a:fontRef idx="minor">
            <a:schemeClr val="dk1"/>
          </a:fontRef>
        </p:style>
        <p:txBody>
          <a:bodyPr wrap="square">
            <a:spAutoFit/>
          </a:bodyPr>
          <a:lstStyle/>
          <a:p>
            <a:pPr>
              <a:spcBef>
                <a:spcPct val="20000"/>
              </a:spcBef>
            </a:pPr>
            <a:r>
              <a:rPr lang="it-IT" sz="2800" smtClean="0"/>
              <a:t>Comuni alle discipline scientifiche</a:t>
            </a:r>
            <a:endParaRPr lang="it-IT" sz="2800"/>
          </a:p>
        </p:txBody>
      </p:sp>
      <p:sp>
        <p:nvSpPr>
          <p:cNvPr id="14" name="Left Arrow 13"/>
          <p:cNvSpPr/>
          <p:nvPr/>
        </p:nvSpPr>
        <p:spPr>
          <a:xfrm>
            <a:off x="6228184" y="2780928"/>
            <a:ext cx="360040" cy="360040"/>
          </a:xfrm>
          <a:prstGeom prst="leftArrow">
            <a:avLst/>
          </a:prstGeom>
          <a:solidFill>
            <a:srgbClr val="FFCC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ctangle 14"/>
          <p:cNvSpPr/>
          <p:nvPr/>
        </p:nvSpPr>
        <p:spPr>
          <a:xfrm>
            <a:off x="1043608" y="4851157"/>
            <a:ext cx="4608512" cy="954107"/>
          </a:xfrm>
          <a:prstGeom prst="rect">
            <a:avLst/>
          </a:prstGeom>
          <a:solidFill>
            <a:schemeClr val="accent5">
              <a:lumMod val="20000"/>
              <a:lumOff val="80000"/>
            </a:schemeClr>
          </a:solidFill>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wrap="square">
            <a:spAutoFit/>
          </a:bodyPr>
          <a:lstStyle/>
          <a:p>
            <a:pPr>
              <a:spcBef>
                <a:spcPct val="20000"/>
              </a:spcBef>
            </a:pPr>
            <a:r>
              <a:rPr lang="it-IT" sz="2800" smtClean="0"/>
              <a:t>Decidibilità, rappresentazione degli algoritmi</a:t>
            </a:r>
            <a:endParaRPr lang="it-IT"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9" grpId="0" animBg="1"/>
      <p:bldP spid="11" grpId="0" animBg="1"/>
      <p:bldP spid="14" grpId="0" animBg="1"/>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3568" y="1404065"/>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Funzioni</a:t>
            </a:r>
            <a:endParaRPr lang="it-IT" sz="3200"/>
          </a:p>
        </p:txBody>
      </p:sp>
      <p:sp>
        <p:nvSpPr>
          <p:cNvPr id="6" name="TextBox 5"/>
          <p:cNvSpPr txBox="1"/>
          <p:nvPr/>
        </p:nvSpPr>
        <p:spPr>
          <a:xfrm>
            <a:off x="3203848" y="2204864"/>
            <a:ext cx="2088232"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Continue</a:t>
            </a:r>
            <a:endParaRPr lang="it-IT" sz="3200"/>
          </a:p>
        </p:txBody>
      </p:sp>
      <p:sp>
        <p:nvSpPr>
          <p:cNvPr id="7" name="TextBox 6"/>
          <p:cNvSpPr txBox="1"/>
          <p:nvPr/>
        </p:nvSpPr>
        <p:spPr>
          <a:xfrm>
            <a:off x="3203848" y="1404065"/>
            <a:ext cx="2088232"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Polinomiali</a:t>
            </a:r>
            <a:endParaRPr lang="it-IT" sz="3200"/>
          </a:p>
        </p:txBody>
      </p:sp>
      <p:sp>
        <p:nvSpPr>
          <p:cNvPr id="8" name="TextBox 7"/>
          <p:cNvSpPr txBox="1"/>
          <p:nvPr/>
        </p:nvSpPr>
        <p:spPr>
          <a:xfrm>
            <a:off x="3203848" y="548680"/>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Lineari </a:t>
            </a:r>
            <a:endParaRPr lang="it-IT" sz="3200"/>
          </a:p>
        </p:txBody>
      </p:sp>
      <p:cxnSp>
        <p:nvCxnSpPr>
          <p:cNvPr id="10" name="Straight Arrow Connector 9"/>
          <p:cNvCxnSpPr/>
          <p:nvPr/>
        </p:nvCxnSpPr>
        <p:spPr>
          <a:xfrm flipV="1">
            <a:off x="2555776" y="908720"/>
            <a:ext cx="576064" cy="720080"/>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1" name="Straight Arrow Connector 10"/>
          <p:cNvCxnSpPr/>
          <p:nvPr/>
        </p:nvCxnSpPr>
        <p:spPr>
          <a:xfrm>
            <a:off x="2555776" y="1772816"/>
            <a:ext cx="576064" cy="648072"/>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5" name="Straight Arrow Connector 14"/>
          <p:cNvCxnSpPr>
            <a:endCxn id="7" idx="1"/>
          </p:cNvCxnSpPr>
          <p:nvPr/>
        </p:nvCxnSpPr>
        <p:spPr>
          <a:xfrm flipV="1">
            <a:off x="2555776" y="1696453"/>
            <a:ext cx="648072" cy="4356"/>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17" name="TextBox 16"/>
          <p:cNvSpPr txBox="1"/>
          <p:nvPr/>
        </p:nvSpPr>
        <p:spPr>
          <a:xfrm>
            <a:off x="2483768" y="2852936"/>
            <a:ext cx="72008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a:t>
            </a:r>
            <a:endParaRPr lang="it-IT" sz="3200"/>
          </a:p>
        </p:txBody>
      </p:sp>
      <p:cxnSp>
        <p:nvCxnSpPr>
          <p:cNvPr id="18" name="Straight Arrow Connector 17"/>
          <p:cNvCxnSpPr/>
          <p:nvPr/>
        </p:nvCxnSpPr>
        <p:spPr>
          <a:xfrm>
            <a:off x="2555776" y="1988840"/>
            <a:ext cx="216024" cy="7920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26" name="TextBox 25"/>
          <p:cNvSpPr txBox="1"/>
          <p:nvPr/>
        </p:nvSpPr>
        <p:spPr>
          <a:xfrm>
            <a:off x="3707904" y="4203666"/>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Funzioni</a:t>
            </a:r>
            <a:endParaRPr lang="it-IT" sz="3200"/>
          </a:p>
        </p:txBody>
      </p:sp>
      <p:sp>
        <p:nvSpPr>
          <p:cNvPr id="27" name="TextBox 26"/>
          <p:cNvSpPr txBox="1"/>
          <p:nvPr/>
        </p:nvSpPr>
        <p:spPr>
          <a:xfrm>
            <a:off x="6228184" y="5004465"/>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Grafico</a:t>
            </a:r>
            <a:endParaRPr lang="it-IT" sz="3200"/>
          </a:p>
        </p:txBody>
      </p:sp>
      <p:sp>
        <p:nvSpPr>
          <p:cNvPr id="28" name="TextBox 27"/>
          <p:cNvSpPr txBox="1"/>
          <p:nvPr/>
        </p:nvSpPr>
        <p:spPr>
          <a:xfrm>
            <a:off x="6228184" y="4203666"/>
            <a:ext cx="2088232"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Codominio</a:t>
            </a:r>
            <a:endParaRPr lang="it-IT" sz="3200"/>
          </a:p>
        </p:txBody>
      </p:sp>
      <p:sp>
        <p:nvSpPr>
          <p:cNvPr id="29" name="TextBox 28"/>
          <p:cNvSpPr txBox="1"/>
          <p:nvPr/>
        </p:nvSpPr>
        <p:spPr>
          <a:xfrm>
            <a:off x="6228184" y="3348281"/>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Dominio</a:t>
            </a:r>
            <a:endParaRPr lang="it-IT" sz="3200"/>
          </a:p>
        </p:txBody>
      </p:sp>
      <p:cxnSp>
        <p:nvCxnSpPr>
          <p:cNvPr id="30" name="Straight Arrow Connector 29"/>
          <p:cNvCxnSpPr/>
          <p:nvPr/>
        </p:nvCxnSpPr>
        <p:spPr>
          <a:xfrm flipV="1">
            <a:off x="5580112" y="3708321"/>
            <a:ext cx="576064" cy="720080"/>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2" name="Straight Arrow Connector 31"/>
          <p:cNvCxnSpPr/>
          <p:nvPr/>
        </p:nvCxnSpPr>
        <p:spPr>
          <a:xfrm>
            <a:off x="5580112" y="4572417"/>
            <a:ext cx="576064" cy="648072"/>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3" name="Straight Arrow Connector 32"/>
          <p:cNvCxnSpPr>
            <a:endCxn id="28" idx="1"/>
          </p:cNvCxnSpPr>
          <p:nvPr/>
        </p:nvCxnSpPr>
        <p:spPr>
          <a:xfrm flipV="1">
            <a:off x="5580112" y="4496054"/>
            <a:ext cx="648072" cy="4356"/>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34" name="TextBox 33"/>
          <p:cNvSpPr txBox="1"/>
          <p:nvPr/>
        </p:nvSpPr>
        <p:spPr>
          <a:xfrm>
            <a:off x="5508104" y="5652537"/>
            <a:ext cx="72008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a:t>
            </a:r>
            <a:endParaRPr lang="it-IT" sz="3200"/>
          </a:p>
        </p:txBody>
      </p:sp>
      <p:cxnSp>
        <p:nvCxnSpPr>
          <p:cNvPr id="35" name="Straight Arrow Connector 34"/>
          <p:cNvCxnSpPr/>
          <p:nvPr/>
        </p:nvCxnSpPr>
        <p:spPr>
          <a:xfrm>
            <a:off x="5580112" y="4788441"/>
            <a:ext cx="216024" cy="7920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3528" y="3068960"/>
            <a:ext cx="8496944" cy="2246769"/>
          </a:xfrm>
          <a:prstGeom prst="rect">
            <a:avLst/>
          </a:prstGeom>
          <a:solidFill>
            <a:schemeClr val="bg1"/>
          </a:solidFill>
          <a:ln w="28575">
            <a:solidFill>
              <a:srgbClr val="FF745D"/>
            </a:solidFill>
          </a:ln>
          <a:scene3d>
            <a:camera prst="orthographicFront"/>
            <a:lightRig rig="threePt" dir="t"/>
          </a:scene3d>
          <a:sp3d>
            <a:bevelT/>
          </a:sp3d>
        </p:spPr>
        <p:txBody>
          <a:bodyPr wrap="square">
            <a:spAutoFit/>
          </a:bodyPr>
          <a:lstStyle/>
          <a:p>
            <a:r>
              <a:rPr lang="it-IT" sz="2800" smtClean="0"/>
              <a:t>Che cosa fa emergere le funzioni superiori</a:t>
            </a:r>
            <a:r>
              <a:rPr lang="it-IT" sz="2800" smtClean="0"/>
              <a:t>? </a:t>
            </a:r>
            <a:endParaRPr lang="it-IT" sz="2800" smtClean="0"/>
          </a:p>
          <a:p>
            <a:r>
              <a:rPr lang="it-IT" sz="2800" smtClean="0"/>
              <a:t>Non la </a:t>
            </a:r>
            <a:r>
              <a:rPr lang="it-IT" sz="2800" smtClean="0"/>
              <a:t>mediazione semiotica di </a:t>
            </a:r>
            <a:r>
              <a:rPr lang="it-IT" sz="2800" smtClean="0"/>
              <a:t>per </a:t>
            </a:r>
            <a:r>
              <a:rPr lang="it-IT" sz="2800" smtClean="0"/>
              <a:t>sé</a:t>
            </a:r>
          </a:p>
          <a:p>
            <a:r>
              <a:rPr lang="it-IT" sz="2800" smtClean="0"/>
              <a:t>Non il solo </a:t>
            </a:r>
            <a:r>
              <a:rPr lang="it-IT" sz="2800" smtClean="0"/>
              <a:t>fatto di saper usare </a:t>
            </a:r>
            <a:r>
              <a:rPr lang="it-IT" sz="2800" smtClean="0"/>
              <a:t>termini </a:t>
            </a:r>
            <a:r>
              <a:rPr lang="it-IT" sz="2800" smtClean="0"/>
              <a:t>astratti</a:t>
            </a:r>
          </a:p>
          <a:p>
            <a:r>
              <a:rPr lang="it-IT" sz="2800" smtClean="0"/>
              <a:t>È qualcosa </a:t>
            </a:r>
            <a:r>
              <a:rPr lang="it-IT" sz="2800" smtClean="0"/>
              <a:t>legato al tipo di mediazione semiotica, o di uso del </a:t>
            </a:r>
            <a:r>
              <a:rPr lang="it-IT" sz="2800" smtClean="0"/>
              <a:t>linguaggio</a:t>
            </a:r>
            <a:r>
              <a:rPr lang="it-IT" sz="2800" smtClean="0"/>
              <a:t>. [Hasan, 2005, 2008]</a:t>
            </a:r>
            <a:endParaRPr lang="it-IT" sz="2800"/>
          </a:p>
        </p:txBody>
      </p:sp>
      <p:sp>
        <p:nvSpPr>
          <p:cNvPr id="6" name="Rectangle 5"/>
          <p:cNvSpPr/>
          <p:nvPr/>
        </p:nvSpPr>
        <p:spPr>
          <a:xfrm>
            <a:off x="323528" y="1052736"/>
            <a:ext cx="8496944" cy="1384995"/>
          </a:xfrm>
          <a:prstGeom prst="rect">
            <a:avLst/>
          </a:prstGeom>
          <a:solidFill>
            <a:schemeClr val="bg1"/>
          </a:solidFill>
          <a:ln w="28575">
            <a:solidFill>
              <a:srgbClr val="FF745D"/>
            </a:solidFill>
          </a:ln>
          <a:scene3d>
            <a:camera prst="orthographicFront"/>
            <a:lightRig rig="threePt" dir="t"/>
          </a:scene3d>
          <a:sp3d>
            <a:bevelT/>
          </a:sp3d>
        </p:spPr>
        <p:txBody>
          <a:bodyPr wrap="square">
            <a:spAutoFit/>
          </a:bodyPr>
          <a:lstStyle/>
          <a:p>
            <a:pPr algn="just"/>
            <a:r>
              <a:rPr lang="it-IT" sz="2800" smtClean="0"/>
              <a:t>L’emergenza delle </a:t>
            </a:r>
            <a:r>
              <a:rPr lang="it-IT" sz="2800" smtClean="0"/>
              <a:t>funzioni cognitive </a:t>
            </a:r>
            <a:r>
              <a:rPr lang="it-IT" sz="2800" smtClean="0"/>
              <a:t>superiori </a:t>
            </a:r>
            <a:r>
              <a:rPr lang="it-IT" sz="2800" smtClean="0"/>
              <a:t>non </a:t>
            </a:r>
            <a:r>
              <a:rPr lang="it-IT" sz="2800" smtClean="0"/>
              <a:t>è </a:t>
            </a:r>
            <a:r>
              <a:rPr lang="it-IT" sz="2800" smtClean="0"/>
              <a:t>spontanea ma </a:t>
            </a:r>
            <a:r>
              <a:rPr lang="it-IT" sz="2800" smtClean="0"/>
              <a:t>dipende dall’istruzione </a:t>
            </a:r>
            <a:r>
              <a:rPr lang="it-IT" sz="2800" smtClean="0"/>
              <a:t>esplicita </a:t>
            </a:r>
            <a:r>
              <a:rPr lang="it-IT" sz="2800" smtClean="0"/>
              <a:t>[</a:t>
            </a:r>
            <a:r>
              <a:rPr lang="en-US" sz="2800" smtClean="0"/>
              <a:t>Lurija, 1976]</a:t>
            </a:r>
            <a:endParaRPr lang="it-IT"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1600" y="1404065"/>
            <a:ext cx="1512168"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Clima</a:t>
            </a:r>
            <a:endParaRPr lang="it-IT" sz="3200"/>
          </a:p>
        </p:txBody>
      </p:sp>
      <p:sp>
        <p:nvSpPr>
          <p:cNvPr id="6" name="TextBox 5"/>
          <p:cNvSpPr txBox="1"/>
          <p:nvPr/>
        </p:nvSpPr>
        <p:spPr>
          <a:xfrm>
            <a:off x="3203848" y="2204864"/>
            <a:ext cx="1728192"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Torrido</a:t>
            </a:r>
            <a:endParaRPr lang="it-IT" sz="3200"/>
          </a:p>
        </p:txBody>
      </p:sp>
      <p:sp>
        <p:nvSpPr>
          <p:cNvPr id="7" name="TextBox 6"/>
          <p:cNvSpPr txBox="1"/>
          <p:nvPr/>
        </p:nvSpPr>
        <p:spPr>
          <a:xfrm>
            <a:off x="3203848" y="1404065"/>
            <a:ext cx="2088232"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Temperato</a:t>
            </a:r>
            <a:endParaRPr lang="it-IT" sz="3200"/>
          </a:p>
        </p:txBody>
      </p:sp>
      <p:sp>
        <p:nvSpPr>
          <p:cNvPr id="8" name="TextBox 7"/>
          <p:cNvSpPr txBox="1"/>
          <p:nvPr/>
        </p:nvSpPr>
        <p:spPr>
          <a:xfrm>
            <a:off x="3203848" y="548680"/>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Glaciale</a:t>
            </a:r>
            <a:endParaRPr lang="it-IT" sz="3200"/>
          </a:p>
        </p:txBody>
      </p:sp>
      <p:cxnSp>
        <p:nvCxnSpPr>
          <p:cNvPr id="10" name="Straight Arrow Connector 9"/>
          <p:cNvCxnSpPr/>
          <p:nvPr/>
        </p:nvCxnSpPr>
        <p:spPr>
          <a:xfrm flipV="1">
            <a:off x="2555776" y="908720"/>
            <a:ext cx="576064" cy="720080"/>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1" name="Straight Arrow Connector 10"/>
          <p:cNvCxnSpPr/>
          <p:nvPr/>
        </p:nvCxnSpPr>
        <p:spPr>
          <a:xfrm>
            <a:off x="2555776" y="1772816"/>
            <a:ext cx="576064" cy="648072"/>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5" name="Straight Arrow Connector 14"/>
          <p:cNvCxnSpPr>
            <a:endCxn id="7" idx="1"/>
          </p:cNvCxnSpPr>
          <p:nvPr/>
        </p:nvCxnSpPr>
        <p:spPr>
          <a:xfrm flipV="1">
            <a:off x="2555776" y="1696453"/>
            <a:ext cx="648072" cy="4356"/>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17" name="TextBox 16"/>
          <p:cNvSpPr txBox="1"/>
          <p:nvPr/>
        </p:nvSpPr>
        <p:spPr>
          <a:xfrm>
            <a:off x="2483768" y="2852936"/>
            <a:ext cx="72008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a:t>
            </a:r>
            <a:endParaRPr lang="it-IT" sz="3200"/>
          </a:p>
        </p:txBody>
      </p:sp>
      <p:cxnSp>
        <p:nvCxnSpPr>
          <p:cNvPr id="18" name="Straight Arrow Connector 17"/>
          <p:cNvCxnSpPr/>
          <p:nvPr/>
        </p:nvCxnSpPr>
        <p:spPr>
          <a:xfrm>
            <a:off x="2555776" y="1988840"/>
            <a:ext cx="216024" cy="7920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26" name="TextBox 25"/>
          <p:cNvSpPr txBox="1"/>
          <p:nvPr/>
        </p:nvSpPr>
        <p:spPr>
          <a:xfrm>
            <a:off x="4067944" y="4203666"/>
            <a:ext cx="144016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Clima</a:t>
            </a:r>
            <a:endParaRPr lang="it-IT" sz="3200"/>
          </a:p>
        </p:txBody>
      </p:sp>
      <p:sp>
        <p:nvSpPr>
          <p:cNvPr id="27" name="TextBox 26"/>
          <p:cNvSpPr txBox="1"/>
          <p:nvPr/>
        </p:nvSpPr>
        <p:spPr>
          <a:xfrm>
            <a:off x="6228184" y="5004465"/>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Umidità</a:t>
            </a:r>
            <a:endParaRPr lang="it-IT" sz="3200"/>
          </a:p>
        </p:txBody>
      </p:sp>
      <p:sp>
        <p:nvSpPr>
          <p:cNvPr id="28" name="TextBox 27"/>
          <p:cNvSpPr txBox="1"/>
          <p:nvPr/>
        </p:nvSpPr>
        <p:spPr>
          <a:xfrm>
            <a:off x="6228184" y="4203666"/>
            <a:ext cx="2088232"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Pressione</a:t>
            </a:r>
            <a:endParaRPr lang="it-IT" sz="3200"/>
          </a:p>
        </p:txBody>
      </p:sp>
      <p:sp>
        <p:nvSpPr>
          <p:cNvPr id="29" name="TextBox 28"/>
          <p:cNvSpPr txBox="1"/>
          <p:nvPr/>
        </p:nvSpPr>
        <p:spPr>
          <a:xfrm>
            <a:off x="6228184" y="3348281"/>
            <a:ext cx="2376264"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Temperatura</a:t>
            </a:r>
            <a:endParaRPr lang="it-IT" sz="3200"/>
          </a:p>
        </p:txBody>
      </p:sp>
      <p:cxnSp>
        <p:nvCxnSpPr>
          <p:cNvPr id="30" name="Straight Arrow Connector 29"/>
          <p:cNvCxnSpPr/>
          <p:nvPr/>
        </p:nvCxnSpPr>
        <p:spPr>
          <a:xfrm flipV="1">
            <a:off x="5580112" y="3708321"/>
            <a:ext cx="576064" cy="720080"/>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2" name="Straight Arrow Connector 31"/>
          <p:cNvCxnSpPr/>
          <p:nvPr/>
        </p:nvCxnSpPr>
        <p:spPr>
          <a:xfrm>
            <a:off x="5580112" y="4572417"/>
            <a:ext cx="576064" cy="648072"/>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3" name="Straight Arrow Connector 32"/>
          <p:cNvCxnSpPr>
            <a:endCxn id="28" idx="1"/>
          </p:cNvCxnSpPr>
          <p:nvPr/>
        </p:nvCxnSpPr>
        <p:spPr>
          <a:xfrm flipV="1">
            <a:off x="5580112" y="4496054"/>
            <a:ext cx="648072" cy="4356"/>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34" name="TextBox 33"/>
          <p:cNvSpPr txBox="1"/>
          <p:nvPr/>
        </p:nvSpPr>
        <p:spPr>
          <a:xfrm>
            <a:off x="5508104" y="5652537"/>
            <a:ext cx="72008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a:t>
            </a:r>
            <a:endParaRPr lang="it-IT" sz="3200"/>
          </a:p>
        </p:txBody>
      </p:sp>
      <p:cxnSp>
        <p:nvCxnSpPr>
          <p:cNvPr id="35" name="Straight Arrow Connector 34"/>
          <p:cNvCxnSpPr/>
          <p:nvPr/>
        </p:nvCxnSpPr>
        <p:spPr>
          <a:xfrm>
            <a:off x="5580112" y="4788441"/>
            <a:ext cx="216024" cy="7920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88032" y="328582"/>
            <a:ext cx="8604448" cy="6124754"/>
          </a:xfrm>
          <a:prstGeom prst="rect">
            <a:avLst/>
          </a:prstGeom>
          <a:solidFill>
            <a:schemeClr val="accent5">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800" b="0" i="0" u="none" strike="noStrike" cap="none" normalizeH="0" baseline="0" smtClean="0">
                <a:ln>
                  <a:noFill/>
                </a:ln>
                <a:solidFill>
                  <a:schemeClr val="tx1"/>
                </a:solidFill>
                <a:effectLst/>
                <a:cs typeface="Arial" pitchFamily="34" charset="0"/>
              </a:rPr>
              <a:t>If the Humours of the Eye by old Age decay, so as by shrinking to make the Cornea and Coat of the Crystalline Humour grow flatter than before, the Light will not be refracted enough, and for want of a sufficient Refraction will not converge to the bottom of the Eye but to some place beyond it, and by consequence paint in the bottom of the Eye a confused Picture, and according to the Indistinctness of this Picture the Object will appear confused. This is the reason of the decay of sight in old Men, and shews why their Sight is mended by Spectacles. For those Convex glasses supply the defect of plumpness in the Eye, and by increasing the Refraction make the Rays converge sooner, so as to convene distinctly at the bottom of the Eye if the Glass have a due degree of convexity.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88032" y="328582"/>
            <a:ext cx="8604448" cy="6124754"/>
          </a:xfrm>
          <a:prstGeom prst="rect">
            <a:avLst/>
          </a:prstGeom>
          <a:solidFill>
            <a:schemeClr val="accent5">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800" b="0" i="0" u="none" strike="noStrike" cap="none" normalizeH="0" baseline="0" smtClean="0">
                <a:ln>
                  <a:noFill/>
                </a:ln>
                <a:solidFill>
                  <a:schemeClr val="tx1"/>
                </a:solidFill>
                <a:effectLst/>
                <a:cs typeface="Arial" pitchFamily="34" charset="0"/>
              </a:rPr>
              <a:t>If the Humours of the Eye by old Age decay, so as by shrinking to make the Cornea and Coat of the Crystalline Humour grow flatter than before, </a:t>
            </a:r>
            <a:r>
              <a:rPr kumimoji="0" lang="it-IT" sz="2800" b="0" i="0" u="none" strike="noStrike" cap="none" normalizeH="0" baseline="0" smtClean="0">
                <a:ln>
                  <a:noFill/>
                </a:ln>
                <a:solidFill>
                  <a:srgbClr val="00B050"/>
                </a:solidFill>
                <a:effectLst/>
                <a:cs typeface="Arial" pitchFamily="34" charset="0"/>
              </a:rPr>
              <a:t>the Light will not be refracted enough</a:t>
            </a:r>
            <a:r>
              <a:rPr kumimoji="0" lang="it-IT" sz="2800" b="0" i="0" u="none" strike="noStrike" cap="none" normalizeH="0" baseline="0" smtClean="0">
                <a:ln>
                  <a:noFill/>
                </a:ln>
                <a:solidFill>
                  <a:schemeClr val="tx1"/>
                </a:solidFill>
                <a:effectLst/>
                <a:cs typeface="Arial" pitchFamily="34" charset="0"/>
              </a:rPr>
              <a:t>, and </a:t>
            </a:r>
            <a:r>
              <a:rPr kumimoji="0" lang="it-IT" sz="2800" b="0" i="0" u="none" strike="noStrike" cap="none" normalizeH="0" baseline="0" smtClean="0">
                <a:ln>
                  <a:noFill/>
                </a:ln>
                <a:solidFill>
                  <a:srgbClr val="C00000"/>
                </a:solidFill>
                <a:effectLst/>
                <a:cs typeface="Arial" pitchFamily="34" charset="0"/>
              </a:rPr>
              <a:t>for want of a sufficient Refraction </a:t>
            </a:r>
            <a:r>
              <a:rPr kumimoji="0" lang="it-IT" sz="2800" b="0" i="0" u="none" strike="noStrike" cap="none" normalizeH="0" baseline="0" smtClean="0">
                <a:ln>
                  <a:noFill/>
                </a:ln>
                <a:solidFill>
                  <a:schemeClr val="tx1"/>
                </a:solidFill>
                <a:effectLst/>
                <a:cs typeface="Arial" pitchFamily="34" charset="0"/>
              </a:rPr>
              <a:t>will not converge to the bottom of the Eye but to some place beyond it, and by consequence </a:t>
            </a:r>
            <a:r>
              <a:rPr kumimoji="0" lang="it-IT" sz="2800" b="0" i="0" u="none" strike="noStrike" cap="none" normalizeH="0" baseline="0" smtClean="0">
                <a:ln>
                  <a:noFill/>
                </a:ln>
                <a:solidFill>
                  <a:srgbClr val="00B050"/>
                </a:solidFill>
                <a:effectLst/>
                <a:cs typeface="Arial" pitchFamily="34" charset="0"/>
              </a:rPr>
              <a:t>paint in the bottom of the Eye a confused Picture</a:t>
            </a:r>
            <a:r>
              <a:rPr kumimoji="0" lang="it-IT" sz="2800" b="0" i="0" u="none" strike="noStrike" cap="none" normalizeH="0" baseline="0" smtClean="0">
                <a:ln>
                  <a:noFill/>
                </a:ln>
                <a:solidFill>
                  <a:schemeClr val="tx1"/>
                </a:solidFill>
                <a:effectLst/>
                <a:cs typeface="Arial" pitchFamily="34" charset="0"/>
              </a:rPr>
              <a:t>, and </a:t>
            </a:r>
            <a:r>
              <a:rPr kumimoji="0" lang="it-IT" sz="2800" b="0" i="0" u="none" strike="noStrike" cap="none" normalizeH="0" baseline="0" smtClean="0">
                <a:ln>
                  <a:noFill/>
                </a:ln>
                <a:solidFill>
                  <a:srgbClr val="C00000"/>
                </a:solidFill>
                <a:effectLst/>
                <a:cs typeface="Arial" pitchFamily="34" charset="0"/>
              </a:rPr>
              <a:t>according to the Indistinctness of this Picture </a:t>
            </a:r>
            <a:r>
              <a:rPr kumimoji="0" lang="it-IT" sz="2800" b="0" i="0" u="none" strike="noStrike" cap="none" normalizeH="0" baseline="0" smtClean="0">
                <a:ln>
                  <a:noFill/>
                </a:ln>
                <a:solidFill>
                  <a:schemeClr val="tx1"/>
                </a:solidFill>
                <a:effectLst/>
                <a:cs typeface="Arial" pitchFamily="34" charset="0"/>
              </a:rPr>
              <a:t>the Object will appear confused. This is the reason of the decay of sight in old Men, and shews why their Sight is mended by Spectacles. For those Convex glasses supply </a:t>
            </a:r>
            <a:r>
              <a:rPr kumimoji="0" lang="it-IT" sz="2800" b="0" i="0" u="none" strike="noStrike" cap="none" normalizeH="0" baseline="0" smtClean="0">
                <a:ln>
                  <a:noFill/>
                </a:ln>
                <a:solidFill>
                  <a:srgbClr val="C00000"/>
                </a:solidFill>
                <a:effectLst/>
                <a:cs typeface="Arial" pitchFamily="34" charset="0"/>
              </a:rPr>
              <a:t>the defect of plumpness in the Eye</a:t>
            </a:r>
            <a:r>
              <a:rPr kumimoji="0" lang="it-IT" sz="2800" b="0" i="0" u="none" strike="noStrike" cap="none" normalizeH="0" baseline="0" smtClean="0">
                <a:ln>
                  <a:noFill/>
                </a:ln>
                <a:solidFill>
                  <a:schemeClr val="tx1"/>
                </a:solidFill>
                <a:effectLst/>
                <a:cs typeface="Arial" pitchFamily="34" charset="0"/>
              </a:rPr>
              <a:t>, and by increasing the Refraction make the Rays converge sooner, so as to convene distinctly at the bottom of the Eye if the Glass have </a:t>
            </a:r>
            <a:r>
              <a:rPr kumimoji="0" lang="it-IT" sz="2800" b="0" i="0" u="none" strike="noStrike" cap="none" normalizeH="0" baseline="0" smtClean="0">
                <a:ln>
                  <a:noFill/>
                </a:ln>
                <a:solidFill>
                  <a:srgbClr val="C00000"/>
                </a:solidFill>
                <a:effectLst/>
                <a:cs typeface="Arial" pitchFamily="34" charset="0"/>
              </a:rPr>
              <a:t>a due degree of convexity</a:t>
            </a:r>
            <a:r>
              <a:rPr kumimoji="0" lang="it-IT" sz="2800" b="0" i="0" u="none" strike="noStrike" cap="none" normalizeH="0" baseline="0" smtClean="0">
                <a:ln>
                  <a:noFill/>
                </a:ln>
                <a:solidFill>
                  <a:schemeClr val="tx1"/>
                </a:solidFill>
                <a:effectLst/>
                <a:cs typeface="Arial" pitchFamily="34" charset="0"/>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3608" y="548680"/>
            <a:ext cx="3672408" cy="52322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smtClean="0"/>
              <a:t>Operazioni aritmetiche</a:t>
            </a:r>
            <a:endParaRPr lang="it-IT" sz="2800"/>
          </a:p>
        </p:txBody>
      </p:sp>
      <p:sp>
        <p:nvSpPr>
          <p:cNvPr id="5" name="TextBox 4"/>
          <p:cNvSpPr txBox="1"/>
          <p:nvPr/>
        </p:nvSpPr>
        <p:spPr>
          <a:xfrm>
            <a:off x="5076056" y="548680"/>
            <a:ext cx="2664296" cy="52322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smtClean="0"/>
              <a:t>Radici equazioni</a:t>
            </a:r>
            <a:endParaRPr lang="it-IT" sz="2800"/>
          </a:p>
        </p:txBody>
      </p:sp>
      <p:sp>
        <p:nvSpPr>
          <p:cNvPr id="8" name="TextBox 7"/>
          <p:cNvSpPr txBox="1"/>
          <p:nvPr/>
        </p:nvSpPr>
        <p:spPr>
          <a:xfrm>
            <a:off x="1043608" y="2401724"/>
            <a:ext cx="3888432" cy="523220"/>
          </a:xfrm>
          <a:prstGeom prst="rect">
            <a:avLst/>
          </a:prstGeom>
          <a:solidFill>
            <a:schemeClr val="accent6">
              <a:lumMod val="20000"/>
              <a:lumOff val="80000"/>
            </a:schemeClr>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smtClean="0"/>
              <a:t>Organizzazione del testo</a:t>
            </a:r>
            <a:endParaRPr lang="it-IT" sz="2800"/>
          </a:p>
        </p:txBody>
      </p:sp>
      <p:sp>
        <p:nvSpPr>
          <p:cNvPr id="9" name="TextBox 8"/>
          <p:cNvSpPr txBox="1"/>
          <p:nvPr/>
        </p:nvSpPr>
        <p:spPr>
          <a:xfrm>
            <a:off x="5796136" y="2401724"/>
            <a:ext cx="1152128" cy="523220"/>
          </a:xfrm>
          <a:prstGeom prst="rect">
            <a:avLst/>
          </a:prstGeom>
          <a:solidFill>
            <a:schemeClr val="accent6">
              <a:lumMod val="20000"/>
              <a:lumOff val="80000"/>
            </a:schemeClr>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i="1">
                <a:latin typeface="Euclid" pitchFamily="18" charset="0"/>
              </a:rPr>
              <a:t>a</a:t>
            </a:r>
            <a:r>
              <a:rPr lang="it-IT" sz="2800" i="1" smtClean="0">
                <a:latin typeface="Euclid" pitchFamily="18" charset="0"/>
              </a:rPr>
              <a:t> </a:t>
            </a:r>
            <a:r>
              <a:rPr lang="it-IT" sz="2800" smtClean="0">
                <a:latin typeface="Euclid" pitchFamily="18" charset="0"/>
              </a:rPr>
              <a:t>&lt; </a:t>
            </a:r>
            <a:r>
              <a:rPr lang="it-IT" sz="2800" i="1" smtClean="0">
                <a:latin typeface="Euclid" pitchFamily="18" charset="0"/>
              </a:rPr>
              <a:t>b</a:t>
            </a:r>
            <a:endParaRPr lang="it-IT" sz="2800" i="1">
              <a:latin typeface="Euclid" pitchFamily="18" charset="0"/>
            </a:endParaRPr>
          </a:p>
        </p:txBody>
      </p:sp>
      <p:sp>
        <p:nvSpPr>
          <p:cNvPr id="10" name="TextBox 9"/>
          <p:cNvSpPr txBox="1"/>
          <p:nvPr/>
        </p:nvSpPr>
        <p:spPr>
          <a:xfrm>
            <a:off x="3203848" y="3356992"/>
            <a:ext cx="2592288" cy="523220"/>
          </a:xfrm>
          <a:prstGeom prst="rect">
            <a:avLst/>
          </a:prstGeom>
          <a:solidFill>
            <a:schemeClr val="accent6">
              <a:lumMod val="20000"/>
              <a:lumOff val="80000"/>
            </a:schemeClr>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i="1" smtClean="0">
                <a:solidFill>
                  <a:schemeClr val="tx1"/>
                </a:solidFill>
                <a:latin typeface="Euclid" pitchFamily="18" charset="0"/>
              </a:rPr>
              <a:t>a</a:t>
            </a:r>
            <a:r>
              <a:rPr lang="it-IT" sz="2800" i="1" smtClean="0"/>
              <a:t>   </a:t>
            </a:r>
            <a:r>
              <a:rPr lang="it-IT" sz="2800" smtClean="0"/>
              <a:t>è minore di </a:t>
            </a:r>
            <a:r>
              <a:rPr lang="it-IT" sz="2800" i="1" smtClean="0">
                <a:latin typeface="Euclid" pitchFamily="18" charset="0"/>
              </a:rPr>
              <a:t>b</a:t>
            </a:r>
            <a:endParaRPr lang="it-IT" sz="2800" i="1">
              <a:latin typeface="Euclid" pitchFamily="18" charset="0"/>
            </a:endParaRPr>
          </a:p>
        </p:txBody>
      </p:sp>
      <p:sp>
        <p:nvSpPr>
          <p:cNvPr id="11" name="TextBox 10"/>
          <p:cNvSpPr txBox="1"/>
          <p:nvPr/>
        </p:nvSpPr>
        <p:spPr>
          <a:xfrm>
            <a:off x="7380312" y="2401724"/>
            <a:ext cx="1152128" cy="523220"/>
          </a:xfrm>
          <a:prstGeom prst="rect">
            <a:avLst/>
          </a:prstGeom>
          <a:solidFill>
            <a:schemeClr val="accent6">
              <a:lumMod val="20000"/>
              <a:lumOff val="80000"/>
            </a:schemeClr>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i="1">
                <a:latin typeface="Euclid" pitchFamily="18" charset="0"/>
              </a:rPr>
              <a:t>b</a:t>
            </a:r>
            <a:r>
              <a:rPr lang="it-IT" sz="2800" i="1" smtClean="0">
                <a:latin typeface="Euclid" pitchFamily="18" charset="0"/>
              </a:rPr>
              <a:t> </a:t>
            </a:r>
            <a:r>
              <a:rPr lang="it-IT" sz="2800" smtClean="0">
                <a:latin typeface="Euclid" pitchFamily="18" charset="0"/>
              </a:rPr>
              <a:t>&gt; </a:t>
            </a:r>
            <a:r>
              <a:rPr lang="it-IT" sz="2800" i="1" smtClean="0">
                <a:latin typeface="Euclid" pitchFamily="18" charset="0"/>
              </a:rPr>
              <a:t>a</a:t>
            </a:r>
            <a:endParaRPr lang="it-IT" sz="2800" i="1">
              <a:latin typeface="Euclid" pitchFamily="18" charset="0"/>
            </a:endParaRPr>
          </a:p>
        </p:txBody>
      </p:sp>
      <p:sp>
        <p:nvSpPr>
          <p:cNvPr id="12" name="TextBox 11"/>
          <p:cNvSpPr txBox="1"/>
          <p:nvPr/>
        </p:nvSpPr>
        <p:spPr>
          <a:xfrm>
            <a:off x="3203848" y="4077072"/>
            <a:ext cx="2952328" cy="523220"/>
          </a:xfrm>
          <a:prstGeom prst="rect">
            <a:avLst/>
          </a:prstGeom>
          <a:solidFill>
            <a:schemeClr val="accent6">
              <a:lumMod val="20000"/>
              <a:lumOff val="80000"/>
            </a:schemeClr>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i="1" smtClean="0">
                <a:latin typeface="Euclid" pitchFamily="18" charset="0"/>
              </a:rPr>
              <a:t>b</a:t>
            </a:r>
            <a:r>
              <a:rPr lang="it-IT" sz="2800" i="1" smtClean="0"/>
              <a:t>   </a:t>
            </a:r>
            <a:r>
              <a:rPr lang="it-IT" sz="2800" smtClean="0"/>
              <a:t>è maggiore di </a:t>
            </a:r>
            <a:r>
              <a:rPr lang="it-IT" sz="2800" i="1">
                <a:latin typeface="Euclid" pitchFamily="18" charset="0"/>
              </a:rPr>
              <a:t>a</a:t>
            </a:r>
          </a:p>
        </p:txBody>
      </p:sp>
      <p:sp>
        <p:nvSpPr>
          <p:cNvPr id="13" name="TextBox 12"/>
          <p:cNvSpPr txBox="1"/>
          <p:nvPr/>
        </p:nvSpPr>
        <p:spPr>
          <a:xfrm>
            <a:off x="1043608" y="1393612"/>
            <a:ext cx="4824536" cy="52322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smtClean="0"/>
              <a:t>Unicità di lettura di una formula</a:t>
            </a:r>
            <a:endParaRPr lang="it-IT" sz="2800"/>
          </a:p>
        </p:txBody>
      </p:sp>
      <p:sp>
        <p:nvSpPr>
          <p:cNvPr id="14" name="Oval 13"/>
          <p:cNvSpPr/>
          <p:nvPr/>
        </p:nvSpPr>
        <p:spPr>
          <a:xfrm>
            <a:off x="3203848" y="3429000"/>
            <a:ext cx="432048" cy="360040"/>
          </a:xfrm>
          <a:prstGeom prst="ellipse">
            <a:avLst/>
          </a:prstGeom>
          <a:solidFill>
            <a:schemeClr val="accent1">
              <a:alpha val="0"/>
            </a:schemeClr>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Oval 14"/>
          <p:cNvSpPr/>
          <p:nvPr/>
        </p:nvSpPr>
        <p:spPr>
          <a:xfrm>
            <a:off x="3275856" y="4149080"/>
            <a:ext cx="432048" cy="360040"/>
          </a:xfrm>
          <a:prstGeom prst="ellipse">
            <a:avLst/>
          </a:prstGeom>
          <a:solidFill>
            <a:schemeClr val="accent1">
              <a:alpha val="0"/>
            </a:schemeClr>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Oval 15"/>
          <p:cNvSpPr/>
          <p:nvPr/>
        </p:nvSpPr>
        <p:spPr>
          <a:xfrm>
            <a:off x="3635896" y="3356992"/>
            <a:ext cx="2160240" cy="504056"/>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Oval 16"/>
          <p:cNvSpPr/>
          <p:nvPr/>
        </p:nvSpPr>
        <p:spPr>
          <a:xfrm>
            <a:off x="3707904" y="4077072"/>
            <a:ext cx="2448272" cy="504056"/>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TextBox 17"/>
          <p:cNvSpPr txBox="1"/>
          <p:nvPr/>
        </p:nvSpPr>
        <p:spPr>
          <a:xfrm>
            <a:off x="755576" y="3664188"/>
            <a:ext cx="1232520" cy="523220"/>
          </a:xfrm>
          <a:prstGeom prst="rect">
            <a:avLst/>
          </a:prstGeom>
          <a:solidFill>
            <a:srgbClr val="006600"/>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smtClean="0">
                <a:solidFill>
                  <a:schemeClr val="bg1"/>
                </a:solidFill>
              </a:rPr>
              <a:t>Topic</a:t>
            </a:r>
            <a:endParaRPr lang="it-IT" sz="2800">
              <a:solidFill>
                <a:schemeClr val="bg1"/>
              </a:solidFill>
            </a:endParaRPr>
          </a:p>
        </p:txBody>
      </p:sp>
      <p:cxnSp>
        <p:nvCxnSpPr>
          <p:cNvPr id="20" name="Straight Arrow Connector 19"/>
          <p:cNvCxnSpPr/>
          <p:nvPr/>
        </p:nvCxnSpPr>
        <p:spPr>
          <a:xfrm flipV="1">
            <a:off x="2051720" y="3664188"/>
            <a:ext cx="1080120" cy="216024"/>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051720" y="4096236"/>
            <a:ext cx="1080120" cy="144016"/>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092280" y="3736196"/>
            <a:ext cx="1224136" cy="523220"/>
          </a:xfrm>
          <a:prstGeom prst="rect">
            <a:avLst/>
          </a:prstGeom>
          <a:solidFill>
            <a:srgbClr val="C00000"/>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smtClean="0">
                <a:solidFill>
                  <a:schemeClr val="bg1"/>
                </a:solidFill>
              </a:rPr>
              <a:t>Focus</a:t>
            </a:r>
            <a:endParaRPr lang="it-IT" sz="2800">
              <a:solidFill>
                <a:schemeClr val="bg1"/>
              </a:solidFill>
            </a:endParaRPr>
          </a:p>
        </p:txBody>
      </p:sp>
      <p:cxnSp>
        <p:nvCxnSpPr>
          <p:cNvPr id="25" name="Straight Arrow Connector 24"/>
          <p:cNvCxnSpPr/>
          <p:nvPr/>
        </p:nvCxnSpPr>
        <p:spPr>
          <a:xfrm flipH="1">
            <a:off x="6228184" y="4168244"/>
            <a:ext cx="792088" cy="16085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flipV="1">
            <a:off x="5940152" y="3664188"/>
            <a:ext cx="1080120" cy="21602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0" name="Object 39"/>
          <p:cNvGraphicFramePr>
            <a:graphicFrameLocks noChangeAspect="1"/>
          </p:cNvGraphicFramePr>
          <p:nvPr/>
        </p:nvGraphicFramePr>
        <p:xfrm>
          <a:off x="683568" y="5042042"/>
          <a:ext cx="3393035" cy="1267278"/>
        </p:xfrm>
        <a:graphic>
          <a:graphicData uri="http://schemas.openxmlformats.org/presentationml/2006/ole">
            <p:oleObj spid="_x0000_s19457" name="Equation" r:id="rId4" imgW="1054080" imgH="393480" progId="Equation.DSMT4">
              <p:embed/>
            </p:oleObj>
          </a:graphicData>
        </a:graphic>
      </p:graphicFrame>
      <p:sp>
        <p:nvSpPr>
          <p:cNvPr id="41" name="TextBox 40"/>
          <p:cNvSpPr txBox="1"/>
          <p:nvPr/>
        </p:nvSpPr>
        <p:spPr>
          <a:xfrm>
            <a:off x="5364088" y="5211197"/>
            <a:ext cx="3312368" cy="954107"/>
          </a:xfrm>
          <a:prstGeom prst="rect">
            <a:avLst/>
          </a:prstGeom>
          <a:solidFill>
            <a:srgbClr val="FFFF99"/>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800" smtClean="0">
                <a:solidFill>
                  <a:schemeClr val="tx1"/>
                </a:solidFill>
              </a:rPr>
              <a:t>Funzione puramente tecnica</a:t>
            </a:r>
            <a:endParaRPr lang="it-IT" sz="2800">
              <a:solidFill>
                <a:schemeClr val="tx1"/>
              </a:solidFill>
            </a:endParaRPr>
          </a:p>
        </p:txBody>
      </p:sp>
      <p:cxnSp>
        <p:nvCxnSpPr>
          <p:cNvPr id="43" name="Straight Arrow Connector 42"/>
          <p:cNvCxnSpPr/>
          <p:nvPr/>
        </p:nvCxnSpPr>
        <p:spPr>
          <a:xfrm flipH="1">
            <a:off x="4283968" y="5661248"/>
            <a:ext cx="936104" cy="0"/>
          </a:xfrm>
          <a:prstGeom prst="straightConnector1">
            <a:avLst/>
          </a:prstGeom>
          <a:ln w="38100">
            <a:solidFill>
              <a:srgbClr val="FFFF99"/>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par>
                          <p:cTn id="27" fill="hold">
                            <p:stCondLst>
                              <p:cond delay="0"/>
                            </p:stCondLst>
                            <p:childTnLst>
                              <p:par>
                                <p:cTn id="28" presetID="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0-#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0-#ppt_w/2"/>
                                          </p:val>
                                        </p:tav>
                                        <p:tav tm="100000">
                                          <p:val>
                                            <p:strVal val="#ppt_x"/>
                                          </p:val>
                                        </p:tav>
                                      </p:tavLst>
                                    </p:anim>
                                    <p:anim calcmode="lin" valueType="num">
                                      <p:cBhvr additive="base">
                                        <p:cTn id="35" dur="500" fill="hold"/>
                                        <p:tgtEl>
                                          <p:spTgt spid="20"/>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0-#ppt_w/2"/>
                                          </p:val>
                                        </p:tav>
                                        <p:tav tm="100000">
                                          <p:val>
                                            <p:strVal val="#ppt_x"/>
                                          </p:val>
                                        </p:tav>
                                      </p:tavLst>
                                    </p:anim>
                                    <p:anim calcmode="lin" valueType="num">
                                      <p:cBhvr additive="base">
                                        <p:cTn id="39"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childTnLst>
                                </p:cTn>
                              </p:par>
                            </p:childTnLst>
                          </p:cTn>
                        </p:par>
                        <p:par>
                          <p:cTn id="46" fill="hold">
                            <p:stCondLst>
                              <p:cond delay="0"/>
                            </p:stCondLst>
                            <p:childTnLst>
                              <p:par>
                                <p:cTn id="47" presetID="2" presetClass="entr" presetSubtype="2"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1+#ppt_w/2"/>
                                          </p:val>
                                        </p:tav>
                                        <p:tav tm="100000">
                                          <p:val>
                                            <p:strVal val="#ppt_x"/>
                                          </p:val>
                                        </p:tav>
                                      </p:tavLst>
                                    </p:anim>
                                    <p:anim calcmode="lin" valueType="num">
                                      <p:cBhvr additive="base">
                                        <p:cTn id="54" dur="500" fill="hold"/>
                                        <p:tgtEl>
                                          <p:spTgt spid="25"/>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500" fill="hold"/>
                                        <p:tgtEl>
                                          <p:spTgt spid="24"/>
                                        </p:tgtEl>
                                        <p:attrNameLst>
                                          <p:attrName>ppt_x</p:attrName>
                                        </p:attrNameLst>
                                      </p:cBhvr>
                                      <p:tavLst>
                                        <p:tav tm="0">
                                          <p:val>
                                            <p:strVal val="1+#ppt_w/2"/>
                                          </p:val>
                                        </p:tav>
                                        <p:tav tm="100000">
                                          <p:val>
                                            <p:strVal val="#ppt_x"/>
                                          </p:val>
                                        </p:tav>
                                      </p:tavLst>
                                    </p:anim>
                                    <p:anim calcmode="lin" valueType="num">
                                      <p:cBhvr additive="base">
                                        <p:cTn id="5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childTnLst>
                          </p:cTn>
                        </p:par>
                        <p:par>
                          <p:cTn id="63" fill="hold">
                            <p:stCondLst>
                              <p:cond delay="0"/>
                            </p:stCondLst>
                            <p:childTnLst>
                              <p:par>
                                <p:cTn id="64" presetID="1" presetClass="entr" presetSubtype="0"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childTnLst>
                                </p:cTn>
                              </p:par>
                            </p:childTnLst>
                          </p:cTn>
                        </p:par>
                        <p:par>
                          <p:cTn id="66" fill="hold">
                            <p:stCondLst>
                              <p:cond delay="0"/>
                            </p:stCondLst>
                            <p:childTnLst>
                              <p:par>
                                <p:cTn id="67" presetID="2" presetClass="entr" presetSubtype="2"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500" fill="hold"/>
                                        <p:tgtEl>
                                          <p:spTgt spid="41"/>
                                        </p:tgtEl>
                                        <p:attrNameLst>
                                          <p:attrName>ppt_x</p:attrName>
                                        </p:attrNameLst>
                                      </p:cBhvr>
                                      <p:tavLst>
                                        <p:tav tm="0">
                                          <p:val>
                                            <p:strVal val="1+#ppt_w/2"/>
                                          </p:val>
                                        </p:tav>
                                        <p:tav tm="100000">
                                          <p:val>
                                            <p:strVal val="#ppt_x"/>
                                          </p:val>
                                        </p:tav>
                                      </p:tavLst>
                                    </p:anim>
                                    <p:anim calcmode="lin" valueType="num">
                                      <p:cBhvr additive="base">
                                        <p:cTn id="7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24" grpId="0" animBg="1"/>
      <p:bldP spid="4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63888" y="395953"/>
            <a:ext cx="1944216" cy="58477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3200" smtClean="0"/>
              <a:t>Metafore</a:t>
            </a:r>
            <a:endParaRPr lang="it-IT" sz="2800"/>
          </a:p>
        </p:txBody>
      </p:sp>
      <p:sp>
        <p:nvSpPr>
          <p:cNvPr id="5" name="Rectangle 4"/>
          <p:cNvSpPr/>
          <p:nvPr/>
        </p:nvSpPr>
        <p:spPr>
          <a:xfrm>
            <a:off x="323528" y="1332057"/>
            <a:ext cx="3024336"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2800" smtClean="0"/>
              <a:t>Metafore (lessicali)</a:t>
            </a:r>
            <a:endParaRPr lang="it-IT" sz="2400"/>
          </a:p>
        </p:txBody>
      </p:sp>
      <p:sp>
        <p:nvSpPr>
          <p:cNvPr id="6" name="Rectangle 5"/>
          <p:cNvSpPr/>
          <p:nvPr/>
        </p:nvSpPr>
        <p:spPr>
          <a:xfrm>
            <a:off x="323528" y="3492297"/>
            <a:ext cx="3735944" cy="523220"/>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2800" smtClean="0"/>
              <a:t>Metafore (grammaticali)</a:t>
            </a:r>
            <a:endParaRPr lang="it-IT" sz="2400"/>
          </a:p>
        </p:txBody>
      </p:sp>
      <p:sp>
        <p:nvSpPr>
          <p:cNvPr id="7" name="Rectangle 6"/>
          <p:cNvSpPr/>
          <p:nvPr/>
        </p:nvSpPr>
        <p:spPr>
          <a:xfrm>
            <a:off x="4508464" y="2996952"/>
            <a:ext cx="4240000" cy="138499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2800" smtClean="0"/>
              <a:t>Un’espressione è sostituita da un’altra di categoria grammaticale diversa</a:t>
            </a:r>
            <a:endParaRPr lang="it-IT" sz="2400"/>
          </a:p>
        </p:txBody>
      </p:sp>
      <p:sp>
        <p:nvSpPr>
          <p:cNvPr id="8" name="Rectangle 7"/>
          <p:cNvSpPr/>
          <p:nvPr/>
        </p:nvSpPr>
        <p:spPr>
          <a:xfrm>
            <a:off x="3491880" y="1196752"/>
            <a:ext cx="5256584" cy="138499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2800" smtClean="0"/>
              <a:t>Una espressione (lessema) è sostituita da un’altra appartenente a un diverso dominio semantico</a:t>
            </a:r>
            <a:endParaRPr lang="it-IT" sz="2400"/>
          </a:p>
        </p:txBody>
      </p:sp>
      <p:sp>
        <p:nvSpPr>
          <p:cNvPr id="9" name="Rectangle 8"/>
          <p:cNvSpPr/>
          <p:nvPr/>
        </p:nvSpPr>
        <p:spPr>
          <a:xfrm>
            <a:off x="467544" y="5059630"/>
            <a:ext cx="3735944" cy="954107"/>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2800" smtClean="0"/>
              <a:t>Metafore concettuali</a:t>
            </a:r>
          </a:p>
          <a:p>
            <a:pPr algn="ctr"/>
            <a:r>
              <a:rPr lang="en-US" sz="2800" smtClean="0"/>
              <a:t>Lakoff, Nunez, …</a:t>
            </a:r>
            <a:endParaRPr lang="it-IT" sz="2400"/>
          </a:p>
        </p:txBody>
      </p:sp>
      <p:sp>
        <p:nvSpPr>
          <p:cNvPr id="10" name="Rectangle 9"/>
          <p:cNvSpPr/>
          <p:nvPr/>
        </p:nvSpPr>
        <p:spPr>
          <a:xfrm>
            <a:off x="4652480" y="5067181"/>
            <a:ext cx="4240000" cy="1384995"/>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ctr"/>
            <a:r>
              <a:rPr lang="en-US" sz="2800" smtClean="0"/>
              <a:t>Metafore linguistiche come manifestazioni di superficie di pensiero metaforico.</a:t>
            </a:r>
            <a:endParaRPr lang="it-IT" sz="2400"/>
          </a:p>
        </p:txBody>
      </p:sp>
      <p:cxnSp>
        <p:nvCxnSpPr>
          <p:cNvPr id="15" name="Straight Connector 14"/>
          <p:cNvCxnSpPr/>
          <p:nvPr/>
        </p:nvCxnSpPr>
        <p:spPr>
          <a:xfrm>
            <a:off x="0" y="4653136"/>
            <a:ext cx="9144000"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type="lt">
                                    <p:tmAbs val="0"/>
                                  </p:iterate>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iterate type="lt">
                                    <p:tmAbs val="0"/>
                                  </p:iterate>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9" presetClass="exit" presetSubtype="0" fill="hold" grpId="1" nodeType="clickEffect">
                                  <p:stCondLst>
                                    <p:cond delay="0"/>
                                  </p:stCondLst>
                                  <p:iterate type="lt">
                                    <p:tmPct val="0"/>
                                  </p:iterate>
                                  <p:childTnLst>
                                    <p:animEffect transition="out" filter="dissolve">
                                      <p:cBhvr>
                                        <p:cTn id="22" dur="1000"/>
                                        <p:tgtEl>
                                          <p:spTgt spid="9"/>
                                        </p:tgtEl>
                                      </p:cBhvr>
                                    </p:animEffect>
                                    <p:set>
                                      <p:cBhvr>
                                        <p:cTn id="23" dur="1" fill="hold">
                                          <p:stCondLst>
                                            <p:cond delay="999"/>
                                          </p:stCondLst>
                                        </p:cTn>
                                        <p:tgtEl>
                                          <p:spTgt spid="9"/>
                                        </p:tgtEl>
                                        <p:attrNameLst>
                                          <p:attrName>style.visibility</p:attrName>
                                        </p:attrNameLst>
                                      </p:cBhvr>
                                      <p:to>
                                        <p:strVal val="hidden"/>
                                      </p:to>
                                    </p:set>
                                  </p:childTnLst>
                                </p:cTn>
                              </p:par>
                              <p:par>
                                <p:cTn id="24" presetID="9" presetClass="exit" presetSubtype="0" fill="hold" grpId="1" nodeType="withEffect">
                                  <p:stCondLst>
                                    <p:cond delay="0"/>
                                  </p:stCondLst>
                                  <p:iterate type="lt">
                                    <p:tmPct val="0"/>
                                  </p:iterate>
                                  <p:childTnLst>
                                    <p:animEffect transition="out" filter="dissolve">
                                      <p:cBhvr>
                                        <p:cTn id="25" dur="1000"/>
                                        <p:tgtEl>
                                          <p:spTgt spid="10"/>
                                        </p:tgtEl>
                                      </p:cBhvr>
                                    </p:animEffect>
                                    <p:set>
                                      <p:cBhvr>
                                        <p:cTn id="26" dur="1" fill="hold">
                                          <p:stCondLst>
                                            <p:cond delay="999"/>
                                          </p:stCondLst>
                                        </p:cTn>
                                        <p:tgtEl>
                                          <p:spTgt spid="10"/>
                                        </p:tgtEl>
                                        <p:attrNameLst>
                                          <p:attrName>style.visibility</p:attrName>
                                        </p:attrNameLst>
                                      </p:cBhvr>
                                      <p:to>
                                        <p:strVal val="hidden"/>
                                      </p:to>
                                    </p:set>
                                  </p:childTnLst>
                                </p:cTn>
                              </p:par>
                              <p:par>
                                <p:cTn id="27" presetID="9" presetClass="exit" presetSubtype="0" fill="hold" nodeType="withEffect">
                                  <p:stCondLst>
                                    <p:cond delay="0"/>
                                  </p:stCondLst>
                                  <p:childTnLst>
                                    <p:animEffect transition="out" filter="dissolve">
                                      <p:cBhvr>
                                        <p:cTn id="28" dur="1000"/>
                                        <p:tgtEl>
                                          <p:spTgt spid="15"/>
                                        </p:tgtEl>
                                      </p:cBhvr>
                                    </p:animEffect>
                                    <p:set>
                                      <p:cBhvr>
                                        <p:cTn id="29" dur="1" fill="hold">
                                          <p:stCondLst>
                                            <p:cond delay="9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9" grpId="1" animBg="1"/>
      <p:bldP spid="10" grpId="0" animBg="1"/>
      <p:bldP spid="10"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755576" y="416199"/>
            <a:ext cx="6984776" cy="1068585"/>
          </a:xfrm>
          <a:prstGeom prst="rect">
            <a:avLst/>
          </a:prstGeom>
          <a:solidFill>
            <a:schemeClr val="bg2"/>
          </a:solidFill>
        </p:spPr>
        <p:txBody>
          <a:bodyPr/>
          <a:lstStyle/>
          <a:p>
            <a:pPr marL="0" marR="0" lvl="0" indent="0" defTabSz="914400" rtl="0" eaLnBrk="1" fontAlgn="auto" latinLnBrk="0" hangingPunct="1">
              <a:lnSpc>
                <a:spcPct val="100000"/>
              </a:lnSpc>
              <a:spcBef>
                <a:spcPct val="20000"/>
              </a:spcBef>
              <a:spcAft>
                <a:spcPts val="0"/>
              </a:spcAft>
              <a:buClrTx/>
              <a:buSzTx/>
              <a:buFontTx/>
              <a:buNone/>
              <a:tabLst/>
              <a:defRPr/>
            </a:pPr>
            <a:r>
              <a:rPr kumimoji="0" lang="it-IT" sz="2800" b="0" i="0" u="none" strike="noStrike" kern="1200" cap="none" spc="0" normalizeH="0" baseline="0" noProof="0" smtClean="0">
                <a:ln>
                  <a:noFill/>
                </a:ln>
                <a:effectLst/>
                <a:uLnTx/>
                <a:uFillTx/>
                <a:ea typeface="+mn-ea"/>
                <a:cs typeface="+mn-cs"/>
              </a:rPr>
              <a:t>Un sistema di relazioni proprio di un dominio </a:t>
            </a:r>
            <a:r>
              <a:rPr kumimoji="0" lang="it-IT" sz="2800" b="0" i="1" u="none" strike="noStrike" kern="1200" cap="none" spc="0" normalizeH="0" baseline="0" noProof="0" smtClean="0">
                <a:ln>
                  <a:noFill/>
                </a:ln>
                <a:effectLst/>
                <a:uLnTx/>
                <a:uFillTx/>
                <a:ea typeface="+mn-ea"/>
                <a:cs typeface="+mn-cs"/>
              </a:rPr>
              <a:t>A</a:t>
            </a:r>
            <a:r>
              <a:rPr kumimoji="0" lang="it-IT" sz="2800" b="0" i="0" u="none" strike="noStrike" kern="1200" cap="none" spc="0" normalizeH="0" baseline="0" noProof="0" smtClean="0">
                <a:ln>
                  <a:noFill/>
                </a:ln>
                <a:effectLst/>
                <a:uLnTx/>
                <a:uFillTx/>
                <a:ea typeface="+mn-ea"/>
                <a:cs typeface="+mn-cs"/>
              </a:rPr>
              <a:t> viene trasferito a un altro dominio </a:t>
            </a:r>
            <a:r>
              <a:rPr kumimoji="0" lang="it-IT" sz="2800" b="0" i="1" u="none" strike="noStrike" kern="1200" cap="none" spc="0" normalizeH="0" baseline="0" noProof="0" smtClean="0">
                <a:ln>
                  <a:noFill/>
                </a:ln>
                <a:effectLst/>
                <a:uLnTx/>
                <a:uFillTx/>
                <a:ea typeface="+mn-ea"/>
                <a:cs typeface="+mn-cs"/>
              </a:rPr>
              <a:t>B</a:t>
            </a:r>
            <a:r>
              <a:rPr kumimoji="0" lang="it-IT" sz="2800" b="0" i="0" u="none" strike="noStrike" kern="1200" cap="none" spc="0" normalizeH="0" baseline="0" noProof="0" smtClean="0">
                <a:ln>
                  <a:noFill/>
                </a:ln>
                <a:effectLst/>
                <a:uLnTx/>
                <a:uFillTx/>
                <a:ea typeface="+mn-ea"/>
                <a:cs typeface="+mn-cs"/>
              </a:rPr>
              <a:t>.</a:t>
            </a:r>
            <a:endParaRPr kumimoji="0" lang="it-IT" sz="2800" b="0" i="0" u="none" strike="noStrike" kern="1200" cap="none" spc="0" normalizeH="0" baseline="0" noProof="0">
              <a:ln>
                <a:noFill/>
              </a:ln>
              <a:effectLst/>
              <a:uLnTx/>
              <a:uFillTx/>
              <a:ea typeface="+mn-ea"/>
              <a:cs typeface="+mn-cs"/>
            </a:endParaRPr>
          </a:p>
        </p:txBody>
      </p:sp>
      <p:sp>
        <p:nvSpPr>
          <p:cNvPr id="3" name="Rectangle 4"/>
          <p:cNvSpPr>
            <a:spLocks noChangeArrowheads="1"/>
          </p:cNvSpPr>
          <p:nvPr/>
        </p:nvSpPr>
        <p:spPr bwMode="auto">
          <a:xfrm>
            <a:off x="1475656" y="1916832"/>
            <a:ext cx="6984776" cy="1080119"/>
          </a:xfrm>
          <a:prstGeom prst="rect">
            <a:avLst/>
          </a:prstGeom>
          <a:solidFill>
            <a:schemeClr val="bg2"/>
          </a:solidFill>
          <a:ln w="9525">
            <a:noFill/>
            <a:miter lim="800000"/>
            <a:headEnd/>
            <a:tailEnd/>
          </a:ln>
          <a:effectLst/>
        </p:spPr>
        <p:txBody>
          <a:bodyPr/>
          <a:lstStyle/>
          <a:p>
            <a:pPr>
              <a:spcBef>
                <a:spcPct val="20000"/>
              </a:spcBef>
            </a:pPr>
            <a:r>
              <a:rPr lang="it-IT" sz="2800" smtClean="0"/>
              <a:t>Focus sulle </a:t>
            </a:r>
            <a:r>
              <a:rPr lang="it-IT" sz="2800"/>
              <a:t>relazioni tra gli elementi di </a:t>
            </a:r>
            <a:r>
              <a:rPr lang="it-IT" sz="2800" i="1"/>
              <a:t>B</a:t>
            </a:r>
            <a:r>
              <a:rPr lang="it-IT" sz="2800"/>
              <a:t> </a:t>
            </a:r>
            <a:r>
              <a:rPr lang="it-IT" sz="2800" smtClean="0"/>
              <a:t>trascurando </a:t>
            </a:r>
            <a:r>
              <a:rPr lang="it-IT" sz="2800"/>
              <a:t>altre caratteristiche contingenti.</a:t>
            </a:r>
            <a:endParaRPr lang="en-GB" sz="2800"/>
          </a:p>
        </p:txBody>
      </p:sp>
      <p:sp>
        <p:nvSpPr>
          <p:cNvPr id="4" name="Rectangle 4"/>
          <p:cNvSpPr>
            <a:spLocks noChangeArrowheads="1"/>
          </p:cNvSpPr>
          <p:nvPr/>
        </p:nvSpPr>
        <p:spPr bwMode="auto">
          <a:xfrm>
            <a:off x="683568" y="3573016"/>
            <a:ext cx="6552456" cy="1944218"/>
          </a:xfrm>
          <a:prstGeom prst="rect">
            <a:avLst/>
          </a:prstGeom>
          <a:solidFill>
            <a:schemeClr val="bg2"/>
          </a:solidFill>
          <a:ln w="57150" cmpd="thinThick">
            <a:solidFill>
              <a:srgbClr val="0066FF"/>
            </a:solidFill>
            <a:miter lim="800000"/>
            <a:headEnd/>
            <a:tailEnd/>
          </a:ln>
          <a:effectLst/>
        </p:spPr>
        <p:txBody>
          <a:bodyPr anchor="ctr"/>
          <a:lstStyle/>
          <a:p>
            <a:r>
              <a:rPr lang="it-IT" sz="2800" smtClean="0"/>
              <a:t>L</a:t>
            </a:r>
            <a:r>
              <a:rPr lang="it-IT" sz="2800" smtClean="0"/>
              <a:t>e </a:t>
            </a:r>
            <a:r>
              <a:rPr lang="it-IT" sz="2800"/>
              <a:t>metafore giocano un ruolo fondamentale nella dinamica dei </a:t>
            </a:r>
            <a:r>
              <a:rPr lang="it-IT" sz="2800" smtClean="0"/>
              <a:t>concetti. [Nogales, 1999]</a:t>
            </a:r>
          </a:p>
          <a:p>
            <a:r>
              <a:rPr lang="en-GB" sz="2800" smtClean="0"/>
              <a:t>Questo vale in modo particolare per la matematica.</a:t>
            </a:r>
            <a:endParaRPr lang="en-GB" sz="28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1520" y="476672"/>
            <a:ext cx="2016224" cy="523220"/>
          </a:xfrm>
          <a:prstGeom prst="rect">
            <a:avLst/>
          </a:prstGeom>
          <a:solidFill>
            <a:schemeClr val="accent3">
              <a:lumMod val="20000"/>
              <a:lumOff val="80000"/>
            </a:schemeClr>
          </a:solidFill>
        </p:spPr>
        <p:txBody>
          <a:bodyPr wrap="square">
            <a:spAutoFit/>
          </a:bodyPr>
          <a:lstStyle/>
          <a:p>
            <a:pPr algn="ctr"/>
            <a:r>
              <a:rPr lang="en-US" sz="2800" smtClean="0"/>
              <a:t>Congruente</a:t>
            </a:r>
            <a:endParaRPr lang="it-IT" sz="2400"/>
          </a:p>
        </p:txBody>
      </p:sp>
      <p:sp>
        <p:nvSpPr>
          <p:cNvPr id="6" name="Rectangle 5"/>
          <p:cNvSpPr/>
          <p:nvPr/>
        </p:nvSpPr>
        <p:spPr>
          <a:xfrm>
            <a:off x="251520" y="1628800"/>
            <a:ext cx="1944216" cy="523220"/>
          </a:xfrm>
          <a:prstGeom prst="rect">
            <a:avLst/>
          </a:prstGeom>
          <a:solidFill>
            <a:schemeClr val="accent3">
              <a:lumMod val="20000"/>
              <a:lumOff val="80000"/>
            </a:schemeClr>
          </a:solidFill>
        </p:spPr>
        <p:txBody>
          <a:bodyPr wrap="square">
            <a:spAutoFit/>
          </a:bodyPr>
          <a:lstStyle/>
          <a:p>
            <a:pPr algn="ctr"/>
            <a:r>
              <a:rPr lang="en-US" sz="2800" smtClean="0"/>
              <a:t>Metaforica</a:t>
            </a:r>
            <a:endParaRPr lang="it-IT" sz="2400"/>
          </a:p>
        </p:txBody>
      </p:sp>
      <p:sp>
        <p:nvSpPr>
          <p:cNvPr id="7" name="Rectangle 6"/>
          <p:cNvSpPr/>
          <p:nvPr/>
        </p:nvSpPr>
        <p:spPr>
          <a:xfrm>
            <a:off x="2411760" y="1628800"/>
            <a:ext cx="5904656" cy="954107"/>
          </a:xfrm>
          <a:prstGeom prst="rect">
            <a:avLst/>
          </a:prstGeom>
          <a:solidFill>
            <a:schemeClr val="accent3">
              <a:lumMod val="20000"/>
              <a:lumOff val="80000"/>
            </a:schemeClr>
          </a:solidFill>
        </p:spPr>
        <p:txBody>
          <a:bodyPr wrap="square">
            <a:spAutoFit/>
          </a:bodyPr>
          <a:lstStyle/>
          <a:p>
            <a:r>
              <a:rPr lang="en-US" sz="2800" smtClean="0"/>
              <a:t>La mancata riconferma comporterà la cancellazione della vostra prenotazione</a:t>
            </a:r>
            <a:endParaRPr lang="it-IT" sz="2400"/>
          </a:p>
        </p:txBody>
      </p:sp>
      <p:sp>
        <p:nvSpPr>
          <p:cNvPr id="8" name="Rectangle 7"/>
          <p:cNvSpPr/>
          <p:nvPr/>
        </p:nvSpPr>
        <p:spPr>
          <a:xfrm>
            <a:off x="2411760" y="476672"/>
            <a:ext cx="4968552" cy="954107"/>
          </a:xfrm>
          <a:prstGeom prst="rect">
            <a:avLst/>
          </a:prstGeom>
          <a:solidFill>
            <a:schemeClr val="accent3">
              <a:lumMod val="20000"/>
              <a:lumOff val="80000"/>
            </a:schemeClr>
          </a:solidFill>
        </p:spPr>
        <p:txBody>
          <a:bodyPr wrap="square">
            <a:spAutoFit/>
          </a:bodyPr>
          <a:lstStyle/>
          <a:p>
            <a:r>
              <a:rPr lang="en-US" sz="2800" smtClean="0"/>
              <a:t>Se non la confermerete la vostra prenotazione sarà cancellata </a:t>
            </a:r>
            <a:endParaRPr lang="it-IT" sz="2400"/>
          </a:p>
        </p:txBody>
      </p:sp>
      <p:sp>
        <p:nvSpPr>
          <p:cNvPr id="11" name="Rectangle 10"/>
          <p:cNvSpPr/>
          <p:nvPr/>
        </p:nvSpPr>
        <p:spPr>
          <a:xfrm>
            <a:off x="251520" y="2996952"/>
            <a:ext cx="1944216" cy="523220"/>
          </a:xfrm>
          <a:prstGeom prst="rect">
            <a:avLst/>
          </a:prstGeom>
          <a:solidFill>
            <a:schemeClr val="accent3">
              <a:lumMod val="20000"/>
              <a:lumOff val="80000"/>
            </a:schemeClr>
          </a:solidFill>
        </p:spPr>
        <p:txBody>
          <a:bodyPr wrap="square">
            <a:spAutoFit/>
          </a:bodyPr>
          <a:lstStyle/>
          <a:p>
            <a:pPr algn="ctr"/>
            <a:r>
              <a:rPr lang="en-US" sz="2800" smtClean="0"/>
              <a:t>Congruente</a:t>
            </a:r>
            <a:endParaRPr lang="it-IT" sz="2400"/>
          </a:p>
        </p:txBody>
      </p:sp>
      <p:sp>
        <p:nvSpPr>
          <p:cNvPr id="12" name="Rectangle 11"/>
          <p:cNvSpPr/>
          <p:nvPr/>
        </p:nvSpPr>
        <p:spPr>
          <a:xfrm>
            <a:off x="251520" y="4563125"/>
            <a:ext cx="1872208" cy="523220"/>
          </a:xfrm>
          <a:prstGeom prst="rect">
            <a:avLst/>
          </a:prstGeom>
          <a:solidFill>
            <a:schemeClr val="accent3">
              <a:lumMod val="20000"/>
              <a:lumOff val="80000"/>
            </a:schemeClr>
          </a:solidFill>
        </p:spPr>
        <p:txBody>
          <a:bodyPr wrap="square">
            <a:spAutoFit/>
          </a:bodyPr>
          <a:lstStyle/>
          <a:p>
            <a:pPr algn="ctr"/>
            <a:r>
              <a:rPr lang="en-US" sz="2800" smtClean="0"/>
              <a:t>Metaforica</a:t>
            </a:r>
            <a:endParaRPr lang="it-IT" sz="2400"/>
          </a:p>
        </p:txBody>
      </p:sp>
      <p:sp>
        <p:nvSpPr>
          <p:cNvPr id="13" name="Rectangle 12"/>
          <p:cNvSpPr/>
          <p:nvPr/>
        </p:nvSpPr>
        <p:spPr>
          <a:xfrm>
            <a:off x="2411760" y="4563125"/>
            <a:ext cx="5904656" cy="954107"/>
          </a:xfrm>
          <a:prstGeom prst="rect">
            <a:avLst/>
          </a:prstGeom>
          <a:solidFill>
            <a:schemeClr val="accent3">
              <a:lumMod val="20000"/>
              <a:lumOff val="80000"/>
            </a:schemeClr>
          </a:solidFill>
        </p:spPr>
        <p:txBody>
          <a:bodyPr wrap="square">
            <a:spAutoFit/>
          </a:bodyPr>
          <a:lstStyle/>
          <a:p>
            <a:r>
              <a:rPr lang="it-IT" sz="2800" smtClean="0"/>
              <a:t>La somma del quadrato di </a:t>
            </a:r>
            <a:r>
              <a:rPr lang="it-IT" sz="2800" smtClean="0">
                <a:latin typeface="Euclid" pitchFamily="18" charset="0"/>
              </a:rPr>
              <a:t>5</a:t>
            </a:r>
            <a:r>
              <a:rPr lang="it-IT" sz="2800" smtClean="0"/>
              <a:t> e del resto della divisione di </a:t>
            </a:r>
            <a:r>
              <a:rPr lang="it-IT" sz="2800" smtClean="0">
                <a:latin typeface="Euclid" pitchFamily="18" charset="0"/>
              </a:rPr>
              <a:t>19</a:t>
            </a:r>
            <a:r>
              <a:rPr lang="it-IT" sz="2800" smtClean="0"/>
              <a:t> per </a:t>
            </a:r>
            <a:r>
              <a:rPr lang="it-IT" sz="2800" smtClean="0">
                <a:latin typeface="Euclid" pitchFamily="18" charset="0"/>
              </a:rPr>
              <a:t>4</a:t>
            </a:r>
            <a:r>
              <a:rPr lang="it-IT" sz="2800" smtClean="0"/>
              <a:t> è </a:t>
            </a:r>
            <a:r>
              <a:rPr lang="it-IT" sz="2800" smtClean="0">
                <a:latin typeface="Euclid" pitchFamily="18" charset="0"/>
              </a:rPr>
              <a:t>28</a:t>
            </a:r>
            <a:endParaRPr lang="it-IT" sz="2400">
              <a:latin typeface="Euclid" pitchFamily="18" charset="0"/>
            </a:endParaRPr>
          </a:p>
        </p:txBody>
      </p:sp>
      <p:sp>
        <p:nvSpPr>
          <p:cNvPr id="14" name="Rectangle 13"/>
          <p:cNvSpPr/>
          <p:nvPr/>
        </p:nvSpPr>
        <p:spPr>
          <a:xfrm>
            <a:off x="2411760" y="2996952"/>
            <a:ext cx="5976664" cy="1384995"/>
          </a:xfrm>
          <a:prstGeom prst="rect">
            <a:avLst/>
          </a:prstGeom>
          <a:solidFill>
            <a:schemeClr val="accent3">
              <a:lumMod val="20000"/>
              <a:lumOff val="80000"/>
            </a:schemeClr>
          </a:solidFill>
        </p:spPr>
        <p:txBody>
          <a:bodyPr wrap="square">
            <a:spAutoFit/>
          </a:bodyPr>
          <a:lstStyle/>
          <a:p>
            <a:r>
              <a:rPr lang="en-US" sz="2800" smtClean="0"/>
              <a:t>Se moltiplico </a:t>
            </a:r>
            <a:r>
              <a:rPr lang="en-US" sz="2800" smtClean="0">
                <a:latin typeface="Euclid" pitchFamily="18" charset="0"/>
              </a:rPr>
              <a:t>5</a:t>
            </a:r>
            <a:r>
              <a:rPr lang="en-US" sz="2800" smtClean="0"/>
              <a:t> per se stesso e sommo il risultato  al resto che trovo se divido </a:t>
            </a:r>
            <a:r>
              <a:rPr lang="en-US" sz="2800" smtClean="0">
                <a:latin typeface="Euclid" pitchFamily="18" charset="0"/>
              </a:rPr>
              <a:t>19</a:t>
            </a:r>
            <a:r>
              <a:rPr lang="en-US" sz="2800" smtClean="0"/>
              <a:t> per </a:t>
            </a:r>
            <a:r>
              <a:rPr lang="en-US" sz="2800" smtClean="0">
                <a:latin typeface="Euclid" pitchFamily="18" charset="0"/>
              </a:rPr>
              <a:t>4</a:t>
            </a:r>
            <a:r>
              <a:rPr lang="en-US" sz="2800" smtClean="0"/>
              <a:t> ricavo </a:t>
            </a:r>
            <a:r>
              <a:rPr lang="en-US" sz="2800" smtClean="0">
                <a:latin typeface="Euclid" pitchFamily="18" charset="0"/>
              </a:rPr>
              <a:t>28</a:t>
            </a:r>
            <a:r>
              <a:rPr lang="en-US" sz="2800" smtClean="0"/>
              <a:t> </a:t>
            </a:r>
            <a:endParaRPr lang="it-IT" sz="2400"/>
          </a:p>
        </p:txBody>
      </p:sp>
      <p:sp>
        <p:nvSpPr>
          <p:cNvPr id="15" name="Rectangle 14"/>
          <p:cNvSpPr/>
          <p:nvPr/>
        </p:nvSpPr>
        <p:spPr>
          <a:xfrm>
            <a:off x="2411760" y="5643245"/>
            <a:ext cx="3168352" cy="523220"/>
          </a:xfrm>
          <a:prstGeom prst="rect">
            <a:avLst/>
          </a:prstGeom>
          <a:solidFill>
            <a:schemeClr val="accent3">
              <a:lumMod val="20000"/>
              <a:lumOff val="80000"/>
            </a:schemeClr>
          </a:solidFill>
        </p:spPr>
        <p:txBody>
          <a:bodyPr wrap="square">
            <a:spAutoFit/>
          </a:bodyPr>
          <a:lstStyle/>
          <a:p>
            <a:r>
              <a:rPr lang="it-IT" sz="2800" smtClean="0">
                <a:latin typeface="Euclid" pitchFamily="18" charset="0"/>
              </a:rPr>
              <a:t>5</a:t>
            </a:r>
            <a:r>
              <a:rPr lang="it-IT" sz="2800" baseline="30000" smtClean="0">
                <a:latin typeface="Euclid" pitchFamily="18" charset="0"/>
              </a:rPr>
              <a:t>2</a:t>
            </a:r>
            <a:r>
              <a:rPr lang="it-IT" sz="2800" smtClean="0">
                <a:latin typeface="Euclid" pitchFamily="18" charset="0"/>
              </a:rPr>
              <a:t>+</a:t>
            </a:r>
            <a:r>
              <a:rPr lang="it-IT" sz="2800" smtClean="0"/>
              <a:t> </a:t>
            </a:r>
            <a:r>
              <a:rPr lang="it-IT" sz="2800" smtClean="0">
                <a:latin typeface="Euclid" pitchFamily="18" charset="0"/>
              </a:rPr>
              <a:t>19</a:t>
            </a:r>
            <a:r>
              <a:rPr lang="it-IT" sz="2800" smtClean="0"/>
              <a:t> </a:t>
            </a:r>
            <a:r>
              <a:rPr lang="it-IT" sz="2800" smtClean="0">
                <a:latin typeface="Euclid" pitchFamily="18" charset="0"/>
              </a:rPr>
              <a:t>mod 4 =</a:t>
            </a:r>
            <a:r>
              <a:rPr lang="it-IT" sz="2800" smtClean="0"/>
              <a:t> </a:t>
            </a:r>
            <a:r>
              <a:rPr lang="it-IT" sz="2800" smtClean="0">
                <a:latin typeface="Euclid" pitchFamily="18" charset="0"/>
              </a:rPr>
              <a:t>28</a:t>
            </a:r>
            <a:endParaRPr lang="it-IT" sz="2400">
              <a:latin typeface="Eucli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052736"/>
            <a:ext cx="6300192" cy="523220"/>
          </a:xfrm>
          <a:prstGeom prst="rect">
            <a:avLst/>
          </a:prstGeom>
          <a:solidFill>
            <a:schemeClr val="tx2">
              <a:lumMod val="20000"/>
              <a:lumOff val="80000"/>
            </a:schemeClr>
          </a:solidFill>
        </p:spPr>
        <p:txBody>
          <a:bodyPr wrap="square" rtlCol="0">
            <a:spAutoFit/>
          </a:bodyPr>
          <a:lstStyle/>
          <a:p>
            <a:r>
              <a:rPr lang="it-IT" sz="2800" smtClean="0">
                <a:sym typeface="Symbol"/>
              </a:rPr>
              <a:t>Se si divide </a:t>
            </a:r>
            <a:r>
              <a:rPr lang="it-IT" sz="2800" i="1" smtClean="0">
                <a:latin typeface="Euclid" pitchFamily="18" charset="0"/>
              </a:rPr>
              <a:t>a</a:t>
            </a:r>
            <a:r>
              <a:rPr lang="it-IT" sz="2800" smtClean="0">
                <a:latin typeface="Euclid" pitchFamily="18" charset="0"/>
                <a:sym typeface="Symbol"/>
              </a:rPr>
              <a:t>5</a:t>
            </a:r>
            <a:r>
              <a:rPr lang="it-IT" sz="2800" smtClean="0">
                <a:sym typeface="Symbol"/>
              </a:rPr>
              <a:t> per </a:t>
            </a:r>
            <a:r>
              <a:rPr lang="it-IT" sz="2800" smtClean="0">
                <a:latin typeface="Euclid" pitchFamily="18" charset="0"/>
                <a:sym typeface="Symbol"/>
              </a:rPr>
              <a:t>22</a:t>
            </a:r>
            <a:r>
              <a:rPr lang="it-IT" sz="2800" smtClean="0">
                <a:sym typeface="Symbol"/>
              </a:rPr>
              <a:t> si ha </a:t>
            </a:r>
            <a:r>
              <a:rPr lang="it-IT" sz="2800" smtClean="0">
                <a:latin typeface="Euclid" pitchFamily="18" charset="0"/>
                <a:sym typeface="Symbol"/>
              </a:rPr>
              <a:t>0</a:t>
            </a:r>
            <a:r>
              <a:rPr lang="it-IT" sz="2800" smtClean="0">
                <a:sym typeface="Symbol"/>
              </a:rPr>
              <a:t> come resto.</a:t>
            </a:r>
            <a:endParaRPr lang="it-IT" sz="2800">
              <a:latin typeface="Euclid" pitchFamily="18" charset="0"/>
            </a:endParaRPr>
          </a:p>
        </p:txBody>
      </p:sp>
      <p:sp>
        <p:nvSpPr>
          <p:cNvPr id="3" name="TextBox 2"/>
          <p:cNvSpPr txBox="1"/>
          <p:nvPr/>
        </p:nvSpPr>
        <p:spPr>
          <a:xfrm>
            <a:off x="215008" y="1772816"/>
            <a:ext cx="3528392" cy="523220"/>
          </a:xfrm>
          <a:prstGeom prst="rect">
            <a:avLst/>
          </a:prstGeom>
          <a:solidFill>
            <a:schemeClr val="tx2">
              <a:lumMod val="20000"/>
              <a:lumOff val="80000"/>
            </a:schemeClr>
          </a:solidFill>
        </p:spPr>
        <p:txBody>
          <a:bodyPr wrap="square" rtlCol="0">
            <a:spAutoFit/>
          </a:bodyPr>
          <a:lstStyle/>
          <a:p>
            <a:r>
              <a:rPr lang="it-IT" sz="2800" i="1" smtClean="0">
                <a:latin typeface="Euclid" pitchFamily="18" charset="0"/>
              </a:rPr>
              <a:t>a</a:t>
            </a:r>
            <a:r>
              <a:rPr lang="it-IT" sz="2800" smtClean="0">
                <a:latin typeface="Euclid" pitchFamily="18" charset="0"/>
                <a:sym typeface="Symbol"/>
              </a:rPr>
              <a:t>5</a:t>
            </a:r>
            <a:r>
              <a:rPr lang="it-IT" sz="2800" smtClean="0">
                <a:sym typeface="Symbol"/>
              </a:rPr>
              <a:t> è divisibile per </a:t>
            </a:r>
            <a:r>
              <a:rPr lang="it-IT" sz="2800" smtClean="0">
                <a:latin typeface="Euclid" pitchFamily="18" charset="0"/>
                <a:sym typeface="Symbol"/>
              </a:rPr>
              <a:t>22.</a:t>
            </a:r>
            <a:endParaRPr lang="it-IT" sz="2800">
              <a:latin typeface="Euclid" pitchFamily="18" charset="0"/>
            </a:endParaRPr>
          </a:p>
        </p:txBody>
      </p:sp>
      <p:sp>
        <p:nvSpPr>
          <p:cNvPr id="4" name="TextBox 3"/>
          <p:cNvSpPr txBox="1"/>
          <p:nvPr/>
        </p:nvSpPr>
        <p:spPr>
          <a:xfrm>
            <a:off x="215008" y="2492896"/>
            <a:ext cx="4248472" cy="523220"/>
          </a:xfrm>
          <a:prstGeom prst="rect">
            <a:avLst/>
          </a:prstGeom>
          <a:solidFill>
            <a:schemeClr val="tx2">
              <a:lumMod val="20000"/>
              <a:lumOff val="80000"/>
            </a:schemeClr>
          </a:solidFill>
        </p:spPr>
        <p:txBody>
          <a:bodyPr wrap="square" rtlCol="0">
            <a:spAutoFit/>
          </a:bodyPr>
          <a:lstStyle/>
          <a:p>
            <a:r>
              <a:rPr lang="it-IT" sz="2800" i="1" smtClean="0">
                <a:latin typeface="Euclid" pitchFamily="18" charset="0"/>
              </a:rPr>
              <a:t>a</a:t>
            </a:r>
            <a:r>
              <a:rPr lang="it-IT" sz="2800" smtClean="0">
                <a:sym typeface="Symbol"/>
              </a:rPr>
              <a:t> è congruo a </a:t>
            </a:r>
            <a:r>
              <a:rPr lang="it-IT" sz="2800" smtClean="0">
                <a:latin typeface="Euclid" pitchFamily="18" charset="0"/>
                <a:sym typeface="Symbol"/>
              </a:rPr>
              <a:t>5</a:t>
            </a:r>
            <a:r>
              <a:rPr lang="it-IT" sz="2800" smtClean="0">
                <a:sym typeface="Symbol"/>
              </a:rPr>
              <a:t> modulo </a:t>
            </a:r>
            <a:r>
              <a:rPr lang="it-IT" sz="2800" smtClean="0">
                <a:latin typeface="Euclid" pitchFamily="18" charset="0"/>
                <a:sym typeface="Symbol"/>
              </a:rPr>
              <a:t>22.</a:t>
            </a:r>
            <a:endParaRPr lang="it-IT" sz="2800">
              <a:latin typeface="Euclid" pitchFamily="18" charset="0"/>
            </a:endParaRPr>
          </a:p>
        </p:txBody>
      </p:sp>
      <p:sp>
        <p:nvSpPr>
          <p:cNvPr id="5" name="TextBox 4"/>
          <p:cNvSpPr txBox="1"/>
          <p:nvPr/>
        </p:nvSpPr>
        <p:spPr>
          <a:xfrm>
            <a:off x="4751512" y="2492896"/>
            <a:ext cx="1296144" cy="523220"/>
          </a:xfrm>
          <a:prstGeom prst="rect">
            <a:avLst/>
          </a:prstGeom>
          <a:solidFill>
            <a:schemeClr val="tx2">
              <a:lumMod val="20000"/>
              <a:lumOff val="80000"/>
            </a:schemeClr>
          </a:solidFill>
        </p:spPr>
        <p:txBody>
          <a:bodyPr wrap="square" rtlCol="0">
            <a:spAutoFit/>
          </a:bodyPr>
          <a:lstStyle/>
          <a:p>
            <a:r>
              <a:rPr lang="it-IT" sz="2800" i="1" smtClean="0">
                <a:latin typeface="Euclid" pitchFamily="18" charset="0"/>
              </a:rPr>
              <a:t>a</a:t>
            </a:r>
            <a:r>
              <a:rPr lang="it-IT" sz="2800" smtClean="0">
                <a:sym typeface="Symbol"/>
              </a:rPr>
              <a:t> </a:t>
            </a:r>
            <a:r>
              <a:rPr lang="it-IT" sz="2800" baseline="-25000" smtClean="0">
                <a:latin typeface="Euclid" pitchFamily="18" charset="0"/>
                <a:sym typeface="Symbol"/>
              </a:rPr>
              <a:t>22</a:t>
            </a:r>
            <a:r>
              <a:rPr lang="it-IT" sz="2800" smtClean="0">
                <a:sym typeface="Symbol"/>
              </a:rPr>
              <a:t> </a:t>
            </a:r>
            <a:r>
              <a:rPr lang="it-IT" sz="2800" smtClean="0">
                <a:latin typeface="Euclid" pitchFamily="18" charset="0"/>
                <a:sym typeface="Symbol"/>
              </a:rPr>
              <a:t>5</a:t>
            </a:r>
            <a:endParaRPr lang="it-IT" sz="2800">
              <a:latin typeface="Euclid" pitchFamily="18" charset="0"/>
            </a:endParaRPr>
          </a:p>
        </p:txBody>
      </p:sp>
      <p:sp>
        <p:nvSpPr>
          <p:cNvPr id="6" name="TextBox 5"/>
          <p:cNvSpPr txBox="1"/>
          <p:nvPr/>
        </p:nvSpPr>
        <p:spPr>
          <a:xfrm>
            <a:off x="5615608" y="3212976"/>
            <a:ext cx="2016224" cy="523220"/>
          </a:xfrm>
          <a:prstGeom prst="rect">
            <a:avLst/>
          </a:prstGeom>
          <a:solidFill>
            <a:schemeClr val="tx2">
              <a:lumMod val="20000"/>
              <a:lumOff val="80000"/>
            </a:schemeClr>
          </a:solidFill>
        </p:spPr>
        <p:txBody>
          <a:bodyPr wrap="square" rtlCol="0">
            <a:spAutoFit/>
          </a:bodyPr>
          <a:lstStyle/>
          <a:p>
            <a:pPr algn="ctr"/>
            <a:r>
              <a:rPr lang="it-IT" sz="2800" smtClean="0">
                <a:latin typeface="Euclid" pitchFamily="18" charset="0"/>
              </a:rPr>
              <a:t>[</a:t>
            </a:r>
            <a:r>
              <a:rPr lang="it-IT" sz="2800" i="1" smtClean="0">
                <a:latin typeface="Euclid" pitchFamily="18" charset="0"/>
              </a:rPr>
              <a:t>a</a:t>
            </a:r>
            <a:r>
              <a:rPr lang="it-IT" sz="2800" smtClean="0">
                <a:latin typeface="Euclid" pitchFamily="18" charset="0"/>
                <a:sym typeface="Symbol"/>
              </a:rPr>
              <a:t> ]</a:t>
            </a:r>
            <a:r>
              <a:rPr lang="it-IT" sz="2800" baseline="-25000" smtClean="0">
                <a:latin typeface="Euclid" pitchFamily="18" charset="0"/>
                <a:sym typeface="Symbol"/>
              </a:rPr>
              <a:t>22</a:t>
            </a:r>
            <a:r>
              <a:rPr lang="it-IT" sz="2800" smtClean="0">
                <a:sym typeface="Symbol"/>
              </a:rPr>
              <a:t> </a:t>
            </a:r>
            <a:r>
              <a:rPr lang="it-IT" sz="2800" smtClean="0">
                <a:latin typeface="Euclid" pitchFamily="18" charset="0"/>
                <a:sym typeface="Symbol"/>
              </a:rPr>
              <a:t>=[5]</a:t>
            </a:r>
            <a:r>
              <a:rPr lang="it-IT" sz="2800" baseline="-25000" smtClean="0">
                <a:latin typeface="Euclid" pitchFamily="18" charset="0"/>
                <a:sym typeface="Symbol"/>
              </a:rPr>
              <a:t>22</a:t>
            </a:r>
            <a:endParaRPr lang="it-IT" sz="2800" smtClean="0">
              <a:latin typeface="Euclid" pitchFamily="18" charset="0"/>
            </a:endParaRPr>
          </a:p>
        </p:txBody>
      </p:sp>
      <p:sp>
        <p:nvSpPr>
          <p:cNvPr id="9" name="TextBox 8"/>
          <p:cNvSpPr txBox="1"/>
          <p:nvPr/>
        </p:nvSpPr>
        <p:spPr>
          <a:xfrm>
            <a:off x="179512" y="332656"/>
            <a:ext cx="5940152" cy="523220"/>
          </a:xfrm>
          <a:prstGeom prst="rect">
            <a:avLst/>
          </a:prstGeom>
          <a:solidFill>
            <a:schemeClr val="tx2">
              <a:lumMod val="20000"/>
              <a:lumOff val="80000"/>
            </a:schemeClr>
          </a:solidFill>
        </p:spPr>
        <p:txBody>
          <a:bodyPr wrap="square" rtlCol="0">
            <a:spAutoFit/>
          </a:bodyPr>
          <a:lstStyle/>
          <a:p>
            <a:r>
              <a:rPr lang="it-IT" sz="2800" smtClean="0">
                <a:sym typeface="Symbol"/>
              </a:rPr>
              <a:t>Se si divide </a:t>
            </a:r>
            <a:r>
              <a:rPr lang="it-IT" sz="2800" i="1" smtClean="0">
                <a:latin typeface="Euclid" pitchFamily="18" charset="0"/>
              </a:rPr>
              <a:t>a</a:t>
            </a:r>
            <a:r>
              <a:rPr lang="it-IT" sz="2800" smtClean="0">
                <a:sym typeface="Symbol"/>
              </a:rPr>
              <a:t> per </a:t>
            </a:r>
            <a:r>
              <a:rPr lang="it-IT" sz="2800" smtClean="0">
                <a:latin typeface="Euclid" pitchFamily="18" charset="0"/>
                <a:sym typeface="Symbol"/>
              </a:rPr>
              <a:t>22</a:t>
            </a:r>
            <a:r>
              <a:rPr lang="it-IT" sz="2800" smtClean="0">
                <a:sym typeface="Symbol"/>
              </a:rPr>
              <a:t> si ha </a:t>
            </a:r>
            <a:r>
              <a:rPr lang="it-IT" sz="2800">
                <a:latin typeface="Euclid" pitchFamily="18" charset="0"/>
                <a:sym typeface="Symbol"/>
              </a:rPr>
              <a:t>5</a:t>
            </a:r>
            <a:r>
              <a:rPr lang="it-IT" sz="2800" smtClean="0">
                <a:sym typeface="Symbol"/>
              </a:rPr>
              <a:t> come resto.</a:t>
            </a:r>
            <a:endParaRPr lang="it-IT" sz="2800">
              <a:latin typeface="Euclid" pitchFamily="18" charset="0"/>
            </a:endParaRPr>
          </a:p>
        </p:txBody>
      </p:sp>
      <p:sp>
        <p:nvSpPr>
          <p:cNvPr id="10" name="TextBox 9"/>
          <p:cNvSpPr txBox="1"/>
          <p:nvPr/>
        </p:nvSpPr>
        <p:spPr>
          <a:xfrm>
            <a:off x="215008" y="5930116"/>
            <a:ext cx="2844824" cy="523220"/>
          </a:xfrm>
          <a:prstGeom prst="rect">
            <a:avLst/>
          </a:prstGeom>
          <a:solidFill>
            <a:schemeClr val="tx2">
              <a:lumMod val="20000"/>
              <a:lumOff val="80000"/>
            </a:schemeClr>
          </a:solidFill>
        </p:spPr>
        <p:txBody>
          <a:bodyPr wrap="square" rtlCol="0">
            <a:spAutoFit/>
          </a:bodyPr>
          <a:lstStyle/>
          <a:p>
            <a:pPr algn="ctr"/>
            <a:r>
              <a:rPr lang="it-IT" sz="2800" smtClean="0">
                <a:latin typeface="Euclid" pitchFamily="18" charset="0"/>
              </a:rPr>
              <a:t>[</a:t>
            </a:r>
            <a:r>
              <a:rPr lang="it-IT" sz="2800" i="1" smtClean="0">
                <a:latin typeface="Euclid" pitchFamily="18" charset="0"/>
              </a:rPr>
              <a:t>a</a:t>
            </a:r>
            <a:r>
              <a:rPr lang="it-IT" sz="2800" smtClean="0">
                <a:latin typeface="Euclid" pitchFamily="18" charset="0"/>
                <a:sym typeface="Symbol"/>
              </a:rPr>
              <a:t>]</a:t>
            </a:r>
            <a:r>
              <a:rPr lang="it-IT" sz="2800" i="1" baseline="-25000" smtClean="0">
                <a:latin typeface="Euclid" pitchFamily="18" charset="0"/>
                <a:sym typeface="Symbol"/>
              </a:rPr>
              <a:t>n</a:t>
            </a:r>
            <a:r>
              <a:rPr lang="it-IT" sz="2800" smtClean="0">
                <a:latin typeface="Euclid" pitchFamily="18" charset="0"/>
                <a:sym typeface="Symbol"/>
              </a:rPr>
              <a:t>+[</a:t>
            </a:r>
            <a:r>
              <a:rPr lang="it-IT" sz="2800" i="1" smtClean="0">
                <a:latin typeface="Euclid" pitchFamily="18" charset="0"/>
                <a:sym typeface="Symbol"/>
              </a:rPr>
              <a:t>b</a:t>
            </a:r>
            <a:r>
              <a:rPr lang="it-IT" sz="2800" smtClean="0">
                <a:latin typeface="Euclid" pitchFamily="18" charset="0"/>
                <a:sym typeface="Symbol"/>
              </a:rPr>
              <a:t>]</a:t>
            </a:r>
            <a:r>
              <a:rPr lang="it-IT" sz="2800" i="1" baseline="-25000" smtClean="0">
                <a:latin typeface="Euclid" pitchFamily="18" charset="0"/>
                <a:sym typeface="Symbol"/>
              </a:rPr>
              <a:t>n</a:t>
            </a:r>
            <a:r>
              <a:rPr lang="it-IT" sz="2800" smtClean="0">
                <a:latin typeface="Euclid" pitchFamily="18" charset="0"/>
                <a:sym typeface="Symbol"/>
              </a:rPr>
              <a:t>=[</a:t>
            </a:r>
            <a:r>
              <a:rPr lang="it-IT" sz="2800" i="1" smtClean="0">
                <a:latin typeface="Euclid" pitchFamily="18" charset="0"/>
                <a:sym typeface="Symbol"/>
              </a:rPr>
              <a:t>a</a:t>
            </a:r>
            <a:r>
              <a:rPr lang="it-IT" sz="2800" smtClean="0">
                <a:latin typeface="Euclid" pitchFamily="18" charset="0"/>
                <a:sym typeface="Symbol"/>
              </a:rPr>
              <a:t>+</a:t>
            </a:r>
            <a:r>
              <a:rPr lang="it-IT" sz="2800" i="1" smtClean="0">
                <a:latin typeface="Euclid" pitchFamily="18" charset="0"/>
                <a:sym typeface="Symbol"/>
              </a:rPr>
              <a:t>b</a:t>
            </a:r>
            <a:r>
              <a:rPr lang="it-IT" sz="2800" smtClean="0">
                <a:latin typeface="Euclid" pitchFamily="18" charset="0"/>
                <a:sym typeface="Symbol"/>
              </a:rPr>
              <a:t>]</a:t>
            </a:r>
            <a:r>
              <a:rPr lang="it-IT" sz="2800" i="1" baseline="-25000" smtClean="0">
                <a:latin typeface="Euclid" pitchFamily="18" charset="0"/>
                <a:sym typeface="Symbol"/>
              </a:rPr>
              <a:t>n</a:t>
            </a:r>
            <a:endParaRPr lang="it-IT" sz="2800" i="1" smtClean="0">
              <a:latin typeface="Euclid" pitchFamily="18" charset="0"/>
            </a:endParaRPr>
          </a:p>
        </p:txBody>
      </p:sp>
      <p:sp>
        <p:nvSpPr>
          <p:cNvPr id="11" name="TextBox 10"/>
          <p:cNvSpPr txBox="1"/>
          <p:nvPr/>
        </p:nvSpPr>
        <p:spPr>
          <a:xfrm>
            <a:off x="215008" y="3212976"/>
            <a:ext cx="5112568" cy="954107"/>
          </a:xfrm>
          <a:prstGeom prst="rect">
            <a:avLst/>
          </a:prstGeom>
          <a:solidFill>
            <a:schemeClr val="tx2">
              <a:lumMod val="20000"/>
              <a:lumOff val="80000"/>
            </a:schemeClr>
          </a:solidFill>
        </p:spPr>
        <p:txBody>
          <a:bodyPr wrap="square" rtlCol="0">
            <a:spAutoFit/>
          </a:bodyPr>
          <a:lstStyle/>
          <a:p>
            <a:r>
              <a:rPr lang="it-IT" sz="2800" smtClean="0"/>
              <a:t>La classe di </a:t>
            </a:r>
            <a:r>
              <a:rPr lang="it-IT" sz="2800" i="1" smtClean="0">
                <a:latin typeface="Euclid" pitchFamily="18" charset="0"/>
              </a:rPr>
              <a:t>a</a:t>
            </a:r>
            <a:r>
              <a:rPr lang="it-IT" sz="2800" smtClean="0">
                <a:sym typeface="Symbol"/>
              </a:rPr>
              <a:t> modulo </a:t>
            </a:r>
            <a:r>
              <a:rPr lang="it-IT" sz="2800" smtClean="0">
                <a:latin typeface="Euclid" pitchFamily="18" charset="0"/>
                <a:sym typeface="Symbol"/>
              </a:rPr>
              <a:t>22 </a:t>
            </a:r>
            <a:r>
              <a:rPr lang="it-IT" sz="2800" smtClean="0">
                <a:sym typeface="Symbol"/>
              </a:rPr>
              <a:t>è uguale alla classe di </a:t>
            </a:r>
            <a:r>
              <a:rPr lang="it-IT" sz="2800" smtClean="0">
                <a:latin typeface="Euclid" pitchFamily="18" charset="0"/>
                <a:sym typeface="Symbol"/>
              </a:rPr>
              <a:t>5</a:t>
            </a:r>
            <a:r>
              <a:rPr lang="it-IT" sz="2800" smtClean="0">
                <a:sym typeface="Symbol"/>
              </a:rPr>
              <a:t> modulo </a:t>
            </a:r>
            <a:r>
              <a:rPr lang="it-IT" sz="2800" smtClean="0">
                <a:latin typeface="Euclid" pitchFamily="18" charset="0"/>
                <a:sym typeface="Symbol"/>
              </a:rPr>
              <a:t>22.</a:t>
            </a:r>
            <a:endParaRPr lang="it-IT" sz="2800">
              <a:latin typeface="Euclid" pitchFamily="18" charset="0"/>
            </a:endParaRPr>
          </a:p>
        </p:txBody>
      </p:sp>
      <p:sp>
        <p:nvSpPr>
          <p:cNvPr id="12" name="TextBox 11"/>
          <p:cNvSpPr txBox="1"/>
          <p:nvPr/>
        </p:nvSpPr>
        <p:spPr>
          <a:xfrm>
            <a:off x="179512" y="4365104"/>
            <a:ext cx="7776864" cy="1384995"/>
          </a:xfrm>
          <a:prstGeom prst="rect">
            <a:avLst/>
          </a:prstGeom>
          <a:solidFill>
            <a:schemeClr val="tx2">
              <a:lumMod val="20000"/>
              <a:lumOff val="80000"/>
            </a:schemeClr>
          </a:solidFill>
        </p:spPr>
        <p:txBody>
          <a:bodyPr wrap="square" rtlCol="0">
            <a:spAutoFit/>
          </a:bodyPr>
          <a:lstStyle/>
          <a:p>
            <a:r>
              <a:rPr lang="it-IT" sz="2800" smtClean="0"/>
              <a:t>La somma della classe di </a:t>
            </a:r>
            <a:r>
              <a:rPr lang="it-IT" sz="2800" i="1" smtClean="0">
                <a:latin typeface="Euclid" pitchFamily="18" charset="0"/>
              </a:rPr>
              <a:t>a</a:t>
            </a:r>
            <a:r>
              <a:rPr lang="it-IT" sz="2800" smtClean="0">
                <a:sym typeface="Symbol"/>
              </a:rPr>
              <a:t> modulo </a:t>
            </a:r>
            <a:r>
              <a:rPr lang="it-IT" sz="2800" i="1" smtClean="0">
                <a:latin typeface="Euclid" pitchFamily="18" charset="0"/>
              </a:rPr>
              <a:t>n</a:t>
            </a:r>
            <a:r>
              <a:rPr lang="it-IT" sz="2800" smtClean="0">
                <a:sym typeface="Symbol"/>
              </a:rPr>
              <a:t> e la classe di </a:t>
            </a:r>
            <a:r>
              <a:rPr lang="it-IT" sz="2800" i="1">
                <a:latin typeface="Euclid" pitchFamily="18" charset="0"/>
                <a:sym typeface="Symbol"/>
              </a:rPr>
              <a:t>b</a:t>
            </a:r>
            <a:r>
              <a:rPr lang="it-IT" sz="2800" i="1" smtClean="0">
                <a:latin typeface="Euclid" pitchFamily="18" charset="0"/>
              </a:rPr>
              <a:t> </a:t>
            </a:r>
            <a:r>
              <a:rPr lang="it-IT" sz="2800" smtClean="0">
                <a:sym typeface="Symbol"/>
              </a:rPr>
              <a:t>modulo </a:t>
            </a:r>
            <a:r>
              <a:rPr lang="it-IT" sz="2800" i="1" smtClean="0">
                <a:latin typeface="Euclid" pitchFamily="18" charset="0"/>
              </a:rPr>
              <a:t>n </a:t>
            </a:r>
            <a:r>
              <a:rPr lang="it-IT" sz="2800" smtClean="0">
                <a:sym typeface="Symbol"/>
              </a:rPr>
              <a:t>è uguale alla classe della somma di </a:t>
            </a:r>
            <a:r>
              <a:rPr lang="it-IT" sz="2800" i="1" smtClean="0">
                <a:latin typeface="Euclid" pitchFamily="18" charset="0"/>
              </a:rPr>
              <a:t>a </a:t>
            </a:r>
            <a:r>
              <a:rPr lang="it-IT" sz="2800" smtClean="0">
                <a:sym typeface="Symbol"/>
              </a:rPr>
              <a:t>e </a:t>
            </a:r>
            <a:r>
              <a:rPr lang="it-IT" sz="2800" i="1">
                <a:latin typeface="Euclid" pitchFamily="18" charset="0"/>
                <a:sym typeface="Symbol"/>
              </a:rPr>
              <a:t>b</a:t>
            </a:r>
            <a:r>
              <a:rPr lang="it-IT" sz="2800" i="1" smtClean="0">
                <a:latin typeface="Euclid" pitchFamily="18" charset="0"/>
              </a:rPr>
              <a:t> </a:t>
            </a:r>
            <a:r>
              <a:rPr lang="it-IT" sz="2800" smtClean="0">
                <a:sym typeface="Symbol"/>
              </a:rPr>
              <a:t>modulo </a:t>
            </a:r>
            <a:r>
              <a:rPr lang="it-IT" sz="2800" i="1">
                <a:latin typeface="Euclid" pitchFamily="18" charset="0"/>
                <a:sym typeface="Symbol"/>
              </a:rPr>
              <a:t>n</a:t>
            </a:r>
            <a:r>
              <a:rPr lang="it-IT" sz="2800" smtClean="0">
                <a:latin typeface="Euclid" pitchFamily="18" charset="0"/>
                <a:sym typeface="Symbol"/>
              </a:rPr>
              <a:t>.</a:t>
            </a:r>
            <a:endParaRPr lang="it-IT" sz="2800">
              <a:latin typeface="Euclid" pitchFamily="18" charset="0"/>
            </a:endParaRPr>
          </a:p>
        </p:txBody>
      </p:sp>
      <p:sp>
        <p:nvSpPr>
          <p:cNvPr id="13" name="TextBox 12"/>
          <p:cNvSpPr txBox="1"/>
          <p:nvPr/>
        </p:nvSpPr>
        <p:spPr>
          <a:xfrm>
            <a:off x="4067944" y="5949280"/>
            <a:ext cx="2880320" cy="523220"/>
          </a:xfrm>
          <a:prstGeom prst="rect">
            <a:avLst/>
          </a:prstGeom>
          <a:solidFill>
            <a:schemeClr val="tx2">
              <a:lumMod val="20000"/>
              <a:lumOff val="80000"/>
            </a:schemeClr>
          </a:solidFill>
        </p:spPr>
        <p:txBody>
          <a:bodyPr wrap="square" rtlCol="0">
            <a:spAutoFit/>
          </a:bodyPr>
          <a:lstStyle/>
          <a:p>
            <a:pPr algn="ctr"/>
            <a:r>
              <a:rPr lang="it-IT" sz="2800" smtClean="0">
                <a:latin typeface="Euclid" pitchFamily="18" charset="0"/>
              </a:rPr>
              <a:t>[18</a:t>
            </a:r>
            <a:r>
              <a:rPr lang="it-IT" sz="2800" smtClean="0">
                <a:latin typeface="Euclid" pitchFamily="18" charset="0"/>
                <a:sym typeface="Symbol"/>
              </a:rPr>
              <a:t>]</a:t>
            </a:r>
            <a:r>
              <a:rPr lang="it-IT" sz="2800" baseline="-25000" smtClean="0">
                <a:latin typeface="Euclid" pitchFamily="18" charset="0"/>
                <a:sym typeface="Symbol"/>
              </a:rPr>
              <a:t>22</a:t>
            </a:r>
            <a:r>
              <a:rPr lang="it-IT" sz="2800" smtClean="0">
                <a:latin typeface="Euclid" pitchFamily="18" charset="0"/>
                <a:sym typeface="Symbol"/>
              </a:rPr>
              <a:t>+[9]</a:t>
            </a:r>
            <a:r>
              <a:rPr lang="it-IT" sz="2800" baseline="-25000" smtClean="0">
                <a:latin typeface="Euclid" pitchFamily="18" charset="0"/>
                <a:sym typeface="Symbol"/>
              </a:rPr>
              <a:t>22</a:t>
            </a:r>
            <a:r>
              <a:rPr lang="it-IT" sz="2800" smtClean="0">
                <a:latin typeface="Euclid" pitchFamily="18" charset="0"/>
                <a:sym typeface="Symbol"/>
              </a:rPr>
              <a:t>=[5]</a:t>
            </a:r>
            <a:r>
              <a:rPr lang="it-IT" sz="2800" baseline="-25000" smtClean="0">
                <a:latin typeface="Euclid" pitchFamily="18" charset="0"/>
                <a:sym typeface="Symbol"/>
              </a:rPr>
              <a:t>22</a:t>
            </a:r>
            <a:endParaRPr lang="it-IT" sz="2800" smtClean="0">
              <a:latin typeface="Eucli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par>
                          <p:cTn id="35" fill="hold">
                            <p:stCondLst>
                              <p:cond delay="0"/>
                            </p:stCondLst>
                            <p:childTnLst>
                              <p:par>
                                <p:cTn id="36" presetID="1"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6064" y="755993"/>
            <a:ext cx="7452320" cy="584775"/>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r>
              <a:rPr lang="it-IT" sz="3200" smtClean="0">
                <a:sym typeface="Symbol"/>
              </a:rPr>
              <a:t>Al crescere di </a:t>
            </a:r>
            <a:r>
              <a:rPr lang="it-IT" sz="3200" i="1" smtClean="0">
                <a:latin typeface="Euclid" pitchFamily="18" charset="0"/>
                <a:sym typeface="Symbol"/>
              </a:rPr>
              <a:t>x</a:t>
            </a:r>
            <a:r>
              <a:rPr lang="it-IT" sz="3200" i="1" smtClean="0">
                <a:sym typeface="Symbol"/>
              </a:rPr>
              <a:t>,</a:t>
            </a:r>
            <a:r>
              <a:rPr lang="it-IT" sz="3200" smtClean="0">
                <a:sym typeface="Symbol"/>
              </a:rPr>
              <a:t> </a:t>
            </a:r>
            <a:r>
              <a:rPr lang="it-IT" sz="3200" i="1" smtClean="0">
                <a:latin typeface="Euclid" pitchFamily="18" charset="0"/>
              </a:rPr>
              <a:t>f(x)</a:t>
            </a:r>
            <a:r>
              <a:rPr lang="it-IT" sz="3200" smtClean="0">
                <a:sym typeface="Symbol"/>
              </a:rPr>
              <a:t> cresce illimitatamente.</a:t>
            </a:r>
            <a:endParaRPr lang="it-IT" sz="3200">
              <a:latin typeface="Euclid" pitchFamily="18" charset="0"/>
            </a:endParaRPr>
          </a:p>
        </p:txBody>
      </p:sp>
      <p:sp>
        <p:nvSpPr>
          <p:cNvPr id="3" name="TextBox 2"/>
          <p:cNvSpPr txBox="1"/>
          <p:nvPr/>
        </p:nvSpPr>
        <p:spPr>
          <a:xfrm>
            <a:off x="611560" y="1827402"/>
            <a:ext cx="5688632" cy="584775"/>
          </a:xfrm>
          <a:prstGeom prst="rect">
            <a:avLst/>
          </a:prstGeom>
          <a:solidFill>
            <a:schemeClr val="tx2">
              <a:lumMod val="20000"/>
              <a:lumOff val="80000"/>
            </a:schemeClr>
          </a:solidFill>
        </p:spPr>
        <p:txBody>
          <a:bodyPr wrap="square" rtlCol="0">
            <a:spAutoFit/>
          </a:bodyPr>
          <a:lstStyle/>
          <a:p>
            <a:r>
              <a:rPr lang="it-IT" sz="3200" smtClean="0">
                <a:latin typeface="Euclid" pitchFamily="18" charset="0"/>
                <a:sym typeface="Symbol"/>
              </a:rPr>
              <a:t></a:t>
            </a:r>
            <a:r>
              <a:rPr lang="it-IT" sz="3200" i="1" smtClean="0">
                <a:latin typeface="Euclid" pitchFamily="18" charset="0"/>
                <a:sym typeface="Symbol"/>
              </a:rPr>
              <a:t>m </a:t>
            </a:r>
            <a:r>
              <a:rPr lang="it-IT" sz="3200" smtClean="0">
                <a:latin typeface="Euclid" pitchFamily="18" charset="0"/>
                <a:sym typeface="Symbol"/>
              </a:rPr>
              <a:t></a:t>
            </a:r>
            <a:r>
              <a:rPr lang="it-IT" sz="3200" i="1" smtClean="0">
                <a:latin typeface="Euclid" pitchFamily="18" charset="0"/>
                <a:sym typeface="Symbol"/>
              </a:rPr>
              <a:t>k</a:t>
            </a:r>
            <a:r>
              <a:rPr lang="it-IT" sz="3200" smtClean="0">
                <a:latin typeface="Euclid" pitchFamily="18" charset="0"/>
                <a:sym typeface="Symbol"/>
              </a:rPr>
              <a:t> </a:t>
            </a:r>
            <a:r>
              <a:rPr lang="it-IT" sz="3200" i="1" smtClean="0">
                <a:latin typeface="Euclid" pitchFamily="18" charset="0"/>
                <a:sym typeface="Symbol"/>
              </a:rPr>
              <a:t>x </a:t>
            </a:r>
            <a:r>
              <a:rPr lang="it-IT" sz="3200" smtClean="0">
                <a:latin typeface="Euclid" pitchFamily="18" charset="0"/>
                <a:sym typeface="Symbol"/>
              </a:rPr>
              <a:t>(</a:t>
            </a:r>
            <a:r>
              <a:rPr lang="it-IT" sz="3200" i="1" smtClean="0">
                <a:latin typeface="Euclid" pitchFamily="18" charset="0"/>
                <a:sym typeface="Symbol"/>
              </a:rPr>
              <a:t>x </a:t>
            </a:r>
            <a:r>
              <a:rPr lang="it-IT" sz="3200" smtClean="0">
                <a:latin typeface="Euclid" pitchFamily="18" charset="0"/>
                <a:sym typeface="Symbol"/>
              </a:rPr>
              <a:t>&gt; </a:t>
            </a:r>
            <a:r>
              <a:rPr lang="it-IT" sz="3200" i="1" smtClean="0">
                <a:latin typeface="Euclid" pitchFamily="18" charset="0"/>
                <a:sym typeface="Symbol"/>
              </a:rPr>
              <a:t>k </a:t>
            </a:r>
            <a:r>
              <a:rPr lang="it-IT" sz="3200" smtClean="0">
                <a:latin typeface="Euclid" pitchFamily="18" charset="0"/>
                <a:sym typeface="Symbol"/>
              </a:rPr>
              <a:t> </a:t>
            </a:r>
            <a:r>
              <a:rPr lang="it-IT" sz="3200" i="1" smtClean="0">
                <a:latin typeface="Euclid" pitchFamily="18" charset="0"/>
              </a:rPr>
              <a:t>f(x)</a:t>
            </a:r>
            <a:r>
              <a:rPr lang="it-IT" sz="3200" smtClean="0">
                <a:sym typeface="Symbol"/>
              </a:rPr>
              <a:t> </a:t>
            </a:r>
            <a:r>
              <a:rPr lang="it-IT" sz="3200" smtClean="0">
                <a:latin typeface="Euclid" pitchFamily="18" charset="0"/>
                <a:sym typeface="Symbol"/>
              </a:rPr>
              <a:t>&gt; </a:t>
            </a:r>
            <a:r>
              <a:rPr lang="it-IT" sz="3200" i="1" smtClean="0">
                <a:latin typeface="Euclid" pitchFamily="18" charset="0"/>
                <a:sym typeface="Symbol"/>
              </a:rPr>
              <a:t>m</a:t>
            </a:r>
            <a:r>
              <a:rPr lang="it-IT" sz="3200" smtClean="0">
                <a:latin typeface="Euclid" pitchFamily="18" charset="0"/>
                <a:sym typeface="Symbol"/>
              </a:rPr>
              <a:t>)</a:t>
            </a:r>
            <a:endParaRPr lang="it-IT" sz="3200">
              <a:latin typeface="Euclid" pitchFamily="18" charset="0"/>
            </a:endParaRPr>
          </a:p>
        </p:txBody>
      </p:sp>
      <p:graphicFrame>
        <p:nvGraphicFramePr>
          <p:cNvPr id="7" name="Object 6"/>
          <p:cNvGraphicFramePr>
            <a:graphicFrameLocks noChangeAspect="1"/>
          </p:cNvGraphicFramePr>
          <p:nvPr/>
        </p:nvGraphicFramePr>
        <p:xfrm>
          <a:off x="617926" y="2988295"/>
          <a:ext cx="2657930" cy="872753"/>
        </p:xfrm>
        <a:graphic>
          <a:graphicData uri="http://schemas.openxmlformats.org/presentationml/2006/ole">
            <p:oleObj spid="_x0000_s1026" name="Equation" r:id="rId4" imgW="850680" imgH="279360" progId="Equation.DSMT4">
              <p:embed/>
            </p:oleObj>
          </a:graphicData>
        </a:graphic>
      </p:graphicFrame>
      <p:sp>
        <p:nvSpPr>
          <p:cNvPr id="10" name="Rectangle 9"/>
          <p:cNvSpPr/>
          <p:nvPr/>
        </p:nvSpPr>
        <p:spPr>
          <a:xfrm>
            <a:off x="611560" y="4437112"/>
            <a:ext cx="6336704" cy="954107"/>
          </a:xfrm>
          <a:prstGeom prst="rect">
            <a:avLst/>
          </a:prstGeom>
          <a:solidFill>
            <a:schemeClr val="accent3">
              <a:lumMod val="20000"/>
              <a:lumOff val="80000"/>
            </a:schemeClr>
          </a:solidFill>
          <a:scene3d>
            <a:camera prst="orthographicFront"/>
            <a:lightRig rig="threePt" dir="t"/>
          </a:scene3d>
          <a:sp3d>
            <a:bevelT w="165100" prst="coolSlant"/>
          </a:sp3d>
        </p:spPr>
        <p:txBody>
          <a:bodyPr wrap="square">
            <a:spAutoFit/>
          </a:bodyPr>
          <a:lstStyle/>
          <a:p>
            <a:pPr algn="just"/>
            <a:r>
              <a:rPr lang="en-US" sz="2800" smtClean="0"/>
              <a:t>L’insieme degli elementi invertibili di un anello unitario è un gruppo moltiplicativo</a:t>
            </a:r>
            <a:endParaRPr lang="it-IT"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23528" y="620688"/>
          <a:ext cx="8496944" cy="5608320"/>
        </p:xfrm>
        <a:graphic>
          <a:graphicData uri="http://schemas.openxmlformats.org/drawingml/2006/table">
            <a:tbl>
              <a:tblPr/>
              <a:tblGrid>
                <a:gridCol w="3262220"/>
                <a:gridCol w="5234724"/>
              </a:tblGrid>
              <a:tr h="346948">
                <a:tc>
                  <a:txBody>
                    <a:bodyPr/>
                    <a:lstStyle/>
                    <a:p>
                      <a:pPr>
                        <a:lnSpc>
                          <a:spcPct val="115000"/>
                        </a:lnSpc>
                        <a:spcAft>
                          <a:spcPts val="0"/>
                        </a:spcAft>
                      </a:pPr>
                      <a:r>
                        <a:rPr lang="it-IT" sz="3200">
                          <a:latin typeface="Calibri"/>
                          <a:ea typeface="Calibri"/>
                          <a:cs typeface="Times New Roman"/>
                        </a:rPr>
                        <a:t>Qualità </a:t>
                      </a:r>
                      <a:r>
                        <a:rPr lang="it-IT" sz="3200">
                          <a:latin typeface="Calibri"/>
                          <a:ea typeface="Calibri"/>
                          <a:cs typeface="Times New Roman"/>
                          <a:sym typeface="Symbol"/>
                        </a:rPr>
                        <a:t></a:t>
                      </a:r>
                      <a:r>
                        <a:rPr lang="it-IT" sz="3200">
                          <a:latin typeface="Calibri"/>
                          <a:ea typeface="Calibri"/>
                          <a:cs typeface="Times New Roman"/>
                        </a:rPr>
                        <a:t> entità</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a:latin typeface="Calibri"/>
                          <a:ea typeface="Calibri"/>
                          <a:cs typeface="Times New Roman"/>
                        </a:rPr>
                        <a:t>Continuo </a:t>
                      </a:r>
                      <a:r>
                        <a:rPr lang="it-IT" sz="3200">
                          <a:latin typeface="Calibri"/>
                          <a:ea typeface="Calibri"/>
                          <a:cs typeface="Times New Roman"/>
                          <a:sym typeface="Symbol"/>
                        </a:rPr>
                        <a:t></a:t>
                      </a:r>
                      <a:r>
                        <a:rPr lang="it-IT" sz="3200">
                          <a:latin typeface="Calibri"/>
                          <a:ea typeface="Calibri"/>
                          <a:cs typeface="Times New Roman"/>
                        </a:rPr>
                        <a:t> </a:t>
                      </a:r>
                      <a:r>
                        <a:rPr lang="it-IT" sz="3200" smtClean="0">
                          <a:latin typeface="Calibri"/>
                          <a:ea typeface="Calibri"/>
                          <a:cs typeface="Times New Roman"/>
                        </a:rPr>
                        <a:t>continuità</a:t>
                      </a:r>
                    </a:p>
                    <a:p>
                      <a:pPr>
                        <a:lnSpc>
                          <a:spcPct val="115000"/>
                        </a:lnSpc>
                        <a:spcAft>
                          <a:spcPts val="0"/>
                        </a:spcAft>
                      </a:pPr>
                      <a:r>
                        <a:rPr lang="it-IT" sz="3200" smtClean="0">
                          <a:latin typeface="Calibri"/>
                          <a:ea typeface="Calibri"/>
                          <a:cs typeface="Times New Roman"/>
                        </a:rPr>
                        <a:t>Parallelo</a:t>
                      </a:r>
                      <a:r>
                        <a:rPr lang="it-IT" sz="3200" smtClean="0">
                          <a:latin typeface="+mn-lt"/>
                          <a:ea typeface="Calibri"/>
                          <a:cs typeface="Times New Roman"/>
                        </a:rPr>
                        <a:t> </a:t>
                      </a:r>
                      <a:r>
                        <a:rPr lang="it-IT" sz="3200" smtClean="0">
                          <a:latin typeface="+mn-lt"/>
                          <a:ea typeface="Calibri"/>
                          <a:cs typeface="Times New Roman"/>
                          <a:sym typeface="Symbol"/>
                        </a:rPr>
                        <a:t></a:t>
                      </a:r>
                      <a:r>
                        <a:rPr lang="it-IT" sz="3200" smtClean="0">
                          <a:latin typeface="+mn-lt"/>
                          <a:ea typeface="Calibri"/>
                          <a:cs typeface="Times New Roman"/>
                        </a:rPr>
                        <a:t>  Parallelismo</a:t>
                      </a:r>
                      <a:endParaRPr lang="it-IT" sz="3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46948">
                <a:tc>
                  <a:txBody>
                    <a:bodyPr/>
                    <a:lstStyle/>
                    <a:p>
                      <a:pPr>
                        <a:lnSpc>
                          <a:spcPct val="115000"/>
                        </a:lnSpc>
                        <a:spcAft>
                          <a:spcPts val="0"/>
                        </a:spcAft>
                      </a:pPr>
                      <a:r>
                        <a:rPr lang="it-IT" sz="3200">
                          <a:latin typeface="Calibri"/>
                          <a:ea typeface="Calibri"/>
                          <a:cs typeface="Times New Roman"/>
                        </a:rPr>
                        <a:t>Processo </a:t>
                      </a:r>
                      <a:r>
                        <a:rPr lang="it-IT" sz="3200">
                          <a:latin typeface="Calibri"/>
                          <a:ea typeface="Calibri"/>
                          <a:cs typeface="Times New Roman"/>
                          <a:sym typeface="Symbol"/>
                        </a:rPr>
                        <a:t></a:t>
                      </a:r>
                      <a:r>
                        <a:rPr lang="it-IT" sz="3200">
                          <a:latin typeface="Calibri"/>
                          <a:ea typeface="Calibri"/>
                          <a:cs typeface="Times New Roman"/>
                        </a:rPr>
                        <a:t> entità</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a:latin typeface="Calibri"/>
                          <a:ea typeface="Calibri"/>
                          <a:cs typeface="Times New Roman"/>
                        </a:rPr>
                        <a:t>Trasformare </a:t>
                      </a:r>
                      <a:r>
                        <a:rPr lang="it-IT" sz="3200">
                          <a:latin typeface="Calibri"/>
                          <a:ea typeface="Calibri"/>
                          <a:cs typeface="Times New Roman"/>
                          <a:sym typeface="Symbol"/>
                        </a:rPr>
                        <a:t></a:t>
                      </a:r>
                      <a:r>
                        <a:rPr lang="it-IT" sz="3200">
                          <a:latin typeface="Calibri"/>
                          <a:ea typeface="Calibri"/>
                          <a:cs typeface="Times New Roman"/>
                        </a:rPr>
                        <a:t> </a:t>
                      </a:r>
                      <a:r>
                        <a:rPr lang="it-IT" sz="3200" smtClean="0">
                          <a:latin typeface="Calibri"/>
                          <a:ea typeface="Calibri"/>
                          <a:cs typeface="Times New Roman"/>
                        </a:rPr>
                        <a:t>trasformazione</a:t>
                      </a:r>
                    </a:p>
                    <a:p>
                      <a:pPr>
                        <a:lnSpc>
                          <a:spcPct val="115000"/>
                        </a:lnSpc>
                        <a:spcAft>
                          <a:spcPts val="0"/>
                        </a:spcAft>
                      </a:pPr>
                      <a:r>
                        <a:rPr lang="it-IT" sz="3200" smtClean="0">
                          <a:latin typeface="Calibri"/>
                          <a:ea typeface="Calibri"/>
                          <a:cs typeface="Times New Roman"/>
                        </a:rPr>
                        <a:t>Dividere </a:t>
                      </a:r>
                      <a:r>
                        <a:rPr lang="it-IT" sz="3200" smtClean="0">
                          <a:latin typeface="+mn-lt"/>
                          <a:ea typeface="Calibri"/>
                          <a:cs typeface="Times New Roman"/>
                          <a:sym typeface="Symbol"/>
                        </a:rPr>
                        <a:t> Divisore</a:t>
                      </a:r>
                    </a:p>
                    <a:p>
                      <a:pPr>
                        <a:lnSpc>
                          <a:spcPct val="115000"/>
                        </a:lnSpc>
                        <a:spcAft>
                          <a:spcPts val="0"/>
                        </a:spcAft>
                      </a:pPr>
                      <a:r>
                        <a:rPr lang="it-IT" sz="3200" smtClean="0">
                          <a:latin typeface="+mn-lt"/>
                          <a:ea typeface="Calibri"/>
                          <a:cs typeface="Times New Roman"/>
                          <a:sym typeface="Symbol"/>
                        </a:rPr>
                        <a:t>Unire </a:t>
                      </a:r>
                      <a:r>
                        <a:rPr lang="it-IT" sz="3200" smtClean="0">
                          <a:latin typeface="+mn-lt"/>
                          <a:ea typeface="Calibri"/>
                          <a:cs typeface="Times New Roman"/>
                        </a:rPr>
                        <a:t> </a:t>
                      </a:r>
                      <a:r>
                        <a:rPr lang="it-IT" sz="3200" smtClean="0">
                          <a:latin typeface="+mn-lt"/>
                          <a:ea typeface="Calibri"/>
                          <a:cs typeface="Times New Roman"/>
                          <a:sym typeface="Symbol"/>
                        </a:rPr>
                        <a:t></a:t>
                      </a:r>
                      <a:r>
                        <a:rPr lang="it-IT" sz="3200" smtClean="0">
                          <a:latin typeface="+mn-lt"/>
                          <a:ea typeface="Calibri"/>
                          <a:cs typeface="Times New Roman"/>
                        </a:rPr>
                        <a:t> Unione</a:t>
                      </a:r>
                      <a:endParaRPr lang="it-IT" sz="3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46948">
                <a:tc>
                  <a:txBody>
                    <a:bodyPr/>
                    <a:lstStyle/>
                    <a:p>
                      <a:pPr>
                        <a:lnSpc>
                          <a:spcPct val="115000"/>
                        </a:lnSpc>
                        <a:spcAft>
                          <a:spcPts val="0"/>
                        </a:spcAft>
                      </a:pPr>
                      <a:r>
                        <a:rPr lang="it-IT" sz="3200">
                          <a:latin typeface="Calibri"/>
                          <a:ea typeface="Calibri"/>
                          <a:cs typeface="Times New Roman"/>
                        </a:rPr>
                        <a:t>Circostanza </a:t>
                      </a:r>
                      <a:r>
                        <a:rPr lang="it-IT" sz="3200">
                          <a:latin typeface="Calibri"/>
                          <a:ea typeface="Calibri"/>
                          <a:cs typeface="Times New Roman"/>
                          <a:sym typeface="Symbol"/>
                        </a:rPr>
                        <a:t></a:t>
                      </a:r>
                      <a:r>
                        <a:rPr lang="it-IT" sz="3200">
                          <a:latin typeface="Calibri"/>
                          <a:ea typeface="Calibri"/>
                          <a:cs typeface="Times New Roman"/>
                        </a:rPr>
                        <a:t>  entità</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a:latin typeface="Calibri"/>
                          <a:ea typeface="Calibri"/>
                          <a:cs typeface="Times New Roman"/>
                        </a:rPr>
                        <a:t>A </a:t>
                      </a:r>
                      <a:r>
                        <a:rPr lang="it-IT" sz="3200" smtClean="0">
                          <a:latin typeface="Calibri"/>
                          <a:ea typeface="Calibri"/>
                          <a:cs typeface="Times New Roman"/>
                          <a:sym typeface="Symbol"/>
                        </a:rPr>
                        <a:t></a:t>
                      </a:r>
                      <a:r>
                        <a:rPr lang="it-IT" sz="3200" smtClean="0">
                          <a:latin typeface="Calibri"/>
                          <a:ea typeface="Calibri"/>
                          <a:cs typeface="Times New Roman"/>
                        </a:rPr>
                        <a:t> </a:t>
                      </a:r>
                      <a:r>
                        <a:rPr lang="it-IT" sz="3200">
                          <a:latin typeface="Calibri"/>
                          <a:ea typeface="Calibri"/>
                          <a:cs typeface="Times New Roman"/>
                        </a:rPr>
                        <a:t>immagine, </a:t>
                      </a:r>
                      <a:r>
                        <a:rPr lang="it-IT" sz="3200" smtClean="0">
                          <a:latin typeface="Calibri"/>
                          <a:ea typeface="Calibri"/>
                          <a:cs typeface="Times New Roman"/>
                        </a:rPr>
                        <a:t>codominio</a:t>
                      </a:r>
                    </a:p>
                    <a:p>
                      <a:pPr>
                        <a:lnSpc>
                          <a:spcPct val="115000"/>
                        </a:lnSpc>
                        <a:spcAft>
                          <a:spcPts val="0"/>
                        </a:spcAft>
                      </a:pPr>
                      <a:endParaRPr lang="it-IT" sz="3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46948">
                <a:tc>
                  <a:txBody>
                    <a:bodyPr/>
                    <a:lstStyle/>
                    <a:p>
                      <a:pPr>
                        <a:lnSpc>
                          <a:spcPct val="115000"/>
                        </a:lnSpc>
                        <a:spcAft>
                          <a:spcPts val="0"/>
                        </a:spcAft>
                      </a:pPr>
                      <a:r>
                        <a:rPr lang="it-IT" sz="3200">
                          <a:latin typeface="Calibri"/>
                          <a:ea typeface="Calibri"/>
                          <a:cs typeface="Times New Roman"/>
                        </a:rPr>
                        <a:t>Relatore </a:t>
                      </a:r>
                      <a:r>
                        <a:rPr lang="it-IT" sz="3200">
                          <a:latin typeface="Calibri"/>
                          <a:ea typeface="Calibri"/>
                          <a:cs typeface="Times New Roman"/>
                          <a:sym typeface="Symbol"/>
                        </a:rPr>
                        <a:t></a:t>
                      </a:r>
                      <a:r>
                        <a:rPr lang="it-IT" sz="3200">
                          <a:latin typeface="Calibri"/>
                          <a:ea typeface="Calibri"/>
                          <a:cs typeface="Times New Roman"/>
                        </a:rPr>
                        <a:t> entità</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a:latin typeface="Calibri"/>
                          <a:ea typeface="Calibri"/>
                          <a:cs typeface="Times New Roman"/>
                        </a:rPr>
                        <a:t>Se </a:t>
                      </a:r>
                      <a:r>
                        <a:rPr lang="it-IT" sz="3200">
                          <a:latin typeface="Calibri"/>
                          <a:ea typeface="Calibri"/>
                          <a:cs typeface="Times New Roman"/>
                          <a:sym typeface="Symbol"/>
                        </a:rPr>
                        <a:t></a:t>
                      </a:r>
                      <a:r>
                        <a:rPr lang="it-IT" sz="3200">
                          <a:latin typeface="Calibri"/>
                          <a:ea typeface="Calibri"/>
                          <a:cs typeface="Times New Roman"/>
                        </a:rPr>
                        <a:t> condizione</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46948">
                <a:tc>
                  <a:txBody>
                    <a:bodyPr/>
                    <a:lstStyle/>
                    <a:p>
                      <a:pPr>
                        <a:lnSpc>
                          <a:spcPct val="115000"/>
                        </a:lnSpc>
                        <a:spcAft>
                          <a:spcPts val="0"/>
                        </a:spcAft>
                      </a:pPr>
                      <a:r>
                        <a:rPr lang="it-IT" sz="3200">
                          <a:latin typeface="Calibri"/>
                          <a:ea typeface="Calibri"/>
                          <a:cs typeface="Times New Roman"/>
                        </a:rPr>
                        <a:t>Processo </a:t>
                      </a:r>
                      <a:r>
                        <a:rPr lang="it-IT" sz="3200">
                          <a:latin typeface="Calibri"/>
                          <a:ea typeface="Calibri"/>
                          <a:cs typeface="Times New Roman"/>
                          <a:sym typeface="Symbol"/>
                        </a:rPr>
                        <a:t></a:t>
                      </a:r>
                      <a:r>
                        <a:rPr lang="it-IT" sz="3200">
                          <a:latin typeface="Calibri"/>
                          <a:ea typeface="Calibri"/>
                          <a:cs typeface="Times New Roman"/>
                        </a:rPr>
                        <a:t> qualità</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a:latin typeface="Calibri"/>
                          <a:ea typeface="Calibri"/>
                          <a:cs typeface="Times New Roman"/>
                        </a:rPr>
                        <a:t>Cresce </a:t>
                      </a:r>
                      <a:r>
                        <a:rPr lang="it-IT" sz="3200">
                          <a:latin typeface="Calibri"/>
                          <a:ea typeface="Calibri"/>
                          <a:cs typeface="Times New Roman"/>
                          <a:sym typeface="Symbol"/>
                        </a:rPr>
                        <a:t></a:t>
                      </a:r>
                      <a:r>
                        <a:rPr lang="it-IT" sz="3200">
                          <a:latin typeface="Calibri"/>
                          <a:ea typeface="Calibri"/>
                          <a:cs typeface="Times New Roman"/>
                        </a:rPr>
                        <a:t> </a:t>
                      </a:r>
                      <a:r>
                        <a:rPr lang="it-IT" sz="3200" smtClean="0">
                          <a:latin typeface="Calibri"/>
                          <a:ea typeface="Calibri"/>
                          <a:cs typeface="Times New Roman"/>
                        </a:rPr>
                        <a:t>crescente</a:t>
                      </a:r>
                    </a:p>
                    <a:p>
                      <a:pPr>
                        <a:lnSpc>
                          <a:spcPct val="115000"/>
                        </a:lnSpc>
                        <a:spcAft>
                          <a:spcPts val="0"/>
                        </a:spcAft>
                      </a:pPr>
                      <a:r>
                        <a:rPr lang="it-IT" sz="3200" smtClean="0">
                          <a:latin typeface="Calibri"/>
                          <a:ea typeface="Calibri"/>
                          <a:cs typeface="Times New Roman"/>
                        </a:rPr>
                        <a:t>Dividere </a:t>
                      </a:r>
                      <a:r>
                        <a:rPr lang="it-IT" sz="3200" smtClean="0">
                          <a:latin typeface="+mn-lt"/>
                          <a:ea typeface="Calibri"/>
                          <a:cs typeface="Times New Roman"/>
                        </a:rPr>
                        <a:t> </a:t>
                      </a:r>
                      <a:r>
                        <a:rPr lang="it-IT" sz="3200" smtClean="0">
                          <a:latin typeface="+mn-lt"/>
                          <a:ea typeface="Calibri"/>
                          <a:cs typeface="Times New Roman"/>
                          <a:sym typeface="Symbol"/>
                        </a:rPr>
                        <a:t></a:t>
                      </a:r>
                      <a:r>
                        <a:rPr lang="it-IT" sz="3200" smtClean="0">
                          <a:latin typeface="+mn-lt"/>
                          <a:ea typeface="Calibri"/>
                          <a:cs typeface="Times New Roman"/>
                        </a:rPr>
                        <a:t>  Divisibile</a:t>
                      </a:r>
                      <a:endParaRPr lang="it-IT" sz="3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2048649"/>
            <a:ext cx="8280920" cy="3108543"/>
          </a:xfrm>
          <a:prstGeom prst="rect">
            <a:avLst/>
          </a:prstGeom>
          <a:solidFill>
            <a:schemeClr val="bg1"/>
          </a:solidFill>
          <a:ln w="28575">
            <a:solidFill>
              <a:srgbClr val="FF745D"/>
            </a:solidFill>
          </a:ln>
          <a:effectLst>
            <a:glow rad="139700">
              <a:schemeClr val="accent2">
                <a:satMod val="175000"/>
                <a:alpha val="40000"/>
              </a:schemeClr>
            </a:glow>
          </a:effectLst>
        </p:spPr>
        <p:txBody>
          <a:bodyPr wrap="square">
            <a:spAutoFit/>
          </a:bodyPr>
          <a:lstStyle/>
          <a:p>
            <a:r>
              <a:rPr lang="en-US" sz="2800" i="1" smtClean="0"/>
              <a:t>“Of all the semiotic modalities only language at once defies time, is capable of being reflexive, classifies reality, construes communicable human experience, and articulates the many voices of a culture with equal facility, which is not to say that it ensures their social privilege, or that other modalities make no contribution.” </a:t>
            </a:r>
            <a:r>
              <a:rPr lang="en-US" sz="2800" smtClean="0"/>
              <a:t> </a:t>
            </a:r>
            <a:r>
              <a:rPr lang="it-IT" sz="2800" smtClean="0"/>
              <a:t>[Hasan, 2005, p.134]</a:t>
            </a:r>
            <a:endParaRPr lang="it-IT" sz="2800" i="1"/>
          </a:p>
        </p:txBody>
      </p:sp>
      <p:sp>
        <p:nvSpPr>
          <p:cNvPr id="5" name="TextBox 4"/>
          <p:cNvSpPr txBox="1"/>
          <p:nvPr/>
        </p:nvSpPr>
        <p:spPr>
          <a:xfrm>
            <a:off x="462322" y="764704"/>
            <a:ext cx="5909878" cy="584775"/>
          </a:xfrm>
          <a:prstGeom prst="rect">
            <a:avLst/>
          </a:prstGeom>
          <a:solidFill>
            <a:schemeClr val="bg1"/>
          </a:solidFill>
          <a:ln w="28575">
            <a:solidFill>
              <a:srgbClr val="FF745D"/>
            </a:solidFill>
          </a:ln>
          <a:effectLst>
            <a:glow rad="139700">
              <a:schemeClr val="accent2">
                <a:satMod val="175000"/>
                <a:alpha val="40000"/>
              </a:schemeClr>
            </a:glow>
          </a:effectLst>
        </p:spPr>
        <p:txBody>
          <a:bodyPr wrap="square" rtlCol="0">
            <a:spAutoFit/>
          </a:bodyPr>
          <a:lstStyle/>
          <a:p>
            <a:r>
              <a:rPr lang="it-IT" sz="3200" smtClean="0"/>
              <a:t>Linguaggio e altri sistemi semiotici</a:t>
            </a:r>
            <a:endParaRPr lang="it-IT" sz="32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67544" y="476672"/>
          <a:ext cx="8064896" cy="5608320"/>
        </p:xfrm>
        <a:graphic>
          <a:graphicData uri="http://schemas.openxmlformats.org/drawingml/2006/table">
            <a:tbl>
              <a:tblPr/>
              <a:tblGrid>
                <a:gridCol w="2880320"/>
                <a:gridCol w="5184576"/>
              </a:tblGrid>
              <a:tr h="346948">
                <a:tc>
                  <a:txBody>
                    <a:bodyPr/>
                    <a:lstStyle/>
                    <a:p>
                      <a:pPr>
                        <a:lnSpc>
                          <a:spcPct val="115000"/>
                        </a:lnSpc>
                        <a:spcAft>
                          <a:spcPts val="0"/>
                        </a:spcAft>
                      </a:pPr>
                      <a:r>
                        <a:rPr lang="it-IT" sz="3200">
                          <a:latin typeface="Calibri"/>
                          <a:ea typeface="Calibri"/>
                          <a:cs typeface="Times New Roman"/>
                        </a:rPr>
                        <a:t>Circostanza </a:t>
                      </a:r>
                      <a:r>
                        <a:rPr lang="it-IT" sz="3200">
                          <a:latin typeface="Calibri"/>
                          <a:ea typeface="Calibri"/>
                          <a:cs typeface="Times New Roman"/>
                          <a:sym typeface="Symbol"/>
                        </a:rPr>
                        <a:t></a:t>
                      </a:r>
                      <a:r>
                        <a:rPr lang="it-IT" sz="3200">
                          <a:latin typeface="Calibri"/>
                          <a:ea typeface="Calibri"/>
                          <a:cs typeface="Times New Roman"/>
                        </a:rPr>
                        <a:t> qualità</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a:latin typeface="Calibri"/>
                          <a:ea typeface="Calibri"/>
                          <a:cs typeface="Times New Roman"/>
                        </a:rPr>
                        <a:t>Uniformemente (convergente) </a:t>
                      </a:r>
                      <a:r>
                        <a:rPr lang="it-IT" sz="3200">
                          <a:latin typeface="Calibri"/>
                          <a:ea typeface="Calibri"/>
                          <a:cs typeface="Times New Roman"/>
                          <a:sym typeface="Symbol"/>
                        </a:rPr>
                        <a:t></a:t>
                      </a:r>
                      <a:r>
                        <a:rPr lang="it-IT" sz="3200">
                          <a:latin typeface="Calibri"/>
                          <a:ea typeface="Calibri"/>
                          <a:cs typeface="Times New Roman"/>
                        </a:rPr>
                        <a:t> uniforme (convergenza)</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46948">
                <a:tc>
                  <a:txBody>
                    <a:bodyPr/>
                    <a:lstStyle/>
                    <a:p>
                      <a:pPr>
                        <a:lnSpc>
                          <a:spcPct val="115000"/>
                        </a:lnSpc>
                        <a:spcAft>
                          <a:spcPts val="0"/>
                        </a:spcAft>
                      </a:pPr>
                      <a:r>
                        <a:rPr lang="it-IT" sz="3200">
                          <a:latin typeface="Calibri"/>
                          <a:ea typeface="Calibri"/>
                          <a:cs typeface="Times New Roman"/>
                        </a:rPr>
                        <a:t>Relatore </a:t>
                      </a:r>
                      <a:r>
                        <a:rPr lang="it-IT" sz="3200">
                          <a:latin typeface="Calibri"/>
                          <a:ea typeface="Calibri"/>
                          <a:cs typeface="Times New Roman"/>
                          <a:sym typeface="Symbol"/>
                        </a:rPr>
                        <a:t></a:t>
                      </a:r>
                      <a:r>
                        <a:rPr lang="it-IT" sz="3200">
                          <a:latin typeface="Calibri"/>
                          <a:ea typeface="Calibri"/>
                          <a:cs typeface="Times New Roman"/>
                        </a:rPr>
                        <a:t> qualità</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a:latin typeface="Calibri"/>
                          <a:ea typeface="Calibri"/>
                          <a:cs typeface="Times New Roman"/>
                        </a:rPr>
                        <a:t>Allora </a:t>
                      </a:r>
                      <a:r>
                        <a:rPr lang="it-IT" sz="3200">
                          <a:latin typeface="Calibri"/>
                          <a:ea typeface="Calibri"/>
                          <a:cs typeface="Times New Roman"/>
                          <a:sym typeface="Symbol"/>
                        </a:rPr>
                        <a:t></a:t>
                      </a:r>
                      <a:r>
                        <a:rPr lang="it-IT" sz="3200">
                          <a:latin typeface="Calibri"/>
                          <a:ea typeface="Calibri"/>
                          <a:cs typeface="Times New Roman"/>
                        </a:rPr>
                        <a:t> conseguente</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693895">
                <a:tc>
                  <a:txBody>
                    <a:bodyPr/>
                    <a:lstStyle/>
                    <a:p>
                      <a:pPr>
                        <a:lnSpc>
                          <a:spcPct val="115000"/>
                        </a:lnSpc>
                        <a:spcAft>
                          <a:spcPts val="0"/>
                        </a:spcAft>
                      </a:pPr>
                      <a:r>
                        <a:rPr lang="it-IT" sz="3200">
                          <a:latin typeface="Calibri"/>
                          <a:ea typeface="Calibri"/>
                          <a:cs typeface="Times New Roman"/>
                        </a:rPr>
                        <a:t>Circostanza </a:t>
                      </a:r>
                      <a:r>
                        <a:rPr lang="it-IT" sz="3200">
                          <a:latin typeface="Calibri"/>
                          <a:ea typeface="Calibri"/>
                          <a:cs typeface="Times New Roman"/>
                          <a:sym typeface="Symbol"/>
                        </a:rPr>
                        <a:t></a:t>
                      </a:r>
                      <a:r>
                        <a:rPr lang="it-IT" sz="3200">
                          <a:latin typeface="Calibri"/>
                          <a:ea typeface="Calibri"/>
                          <a:cs typeface="Times New Roman"/>
                        </a:rPr>
                        <a:t> processo</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a:latin typeface="Calibri"/>
                          <a:ea typeface="Calibri"/>
                          <a:cs typeface="Times New Roman"/>
                        </a:rPr>
                        <a:t>Al posto di </a:t>
                      </a:r>
                      <a:r>
                        <a:rPr lang="it-IT" sz="3200">
                          <a:latin typeface="Calibri"/>
                          <a:ea typeface="Calibri"/>
                          <a:cs typeface="Times New Roman"/>
                          <a:sym typeface="Symbol"/>
                        </a:rPr>
                        <a:t></a:t>
                      </a:r>
                      <a:r>
                        <a:rPr lang="it-IT" sz="3200">
                          <a:latin typeface="Calibri"/>
                          <a:ea typeface="Calibri"/>
                          <a:cs typeface="Times New Roman"/>
                        </a:rPr>
                        <a:t> rimpiazzare</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46948">
                <a:tc>
                  <a:txBody>
                    <a:bodyPr/>
                    <a:lstStyle/>
                    <a:p>
                      <a:pPr>
                        <a:lnSpc>
                          <a:spcPct val="115000"/>
                        </a:lnSpc>
                        <a:spcAft>
                          <a:spcPts val="0"/>
                        </a:spcAft>
                      </a:pPr>
                      <a:r>
                        <a:rPr lang="it-IT" sz="3200">
                          <a:latin typeface="Calibri"/>
                          <a:ea typeface="Calibri"/>
                          <a:cs typeface="Times New Roman"/>
                        </a:rPr>
                        <a:t>Relatore </a:t>
                      </a:r>
                      <a:r>
                        <a:rPr lang="it-IT" sz="3200">
                          <a:latin typeface="Calibri"/>
                          <a:ea typeface="Calibri"/>
                          <a:cs typeface="Times New Roman"/>
                          <a:sym typeface="Symbol"/>
                        </a:rPr>
                        <a:t></a:t>
                      </a:r>
                      <a:r>
                        <a:rPr lang="it-IT" sz="3200">
                          <a:latin typeface="Calibri"/>
                          <a:ea typeface="Calibri"/>
                          <a:cs typeface="Times New Roman"/>
                        </a:rPr>
                        <a:t> processo</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smtClean="0">
                          <a:latin typeface="Calibri"/>
                          <a:ea typeface="Calibri"/>
                          <a:cs typeface="Times New Roman"/>
                        </a:rPr>
                        <a:t>Se</a:t>
                      </a:r>
                      <a:r>
                        <a:rPr lang="it-IT" sz="3200" baseline="0" smtClean="0">
                          <a:latin typeface="Calibri"/>
                          <a:ea typeface="Calibri"/>
                          <a:cs typeface="Times New Roman"/>
                        </a:rPr>
                        <a:t> </a:t>
                      </a:r>
                      <a:r>
                        <a:rPr lang="it-IT" sz="3200" i="1" baseline="0" smtClean="0">
                          <a:latin typeface="Calibri"/>
                          <a:ea typeface="Calibri"/>
                          <a:cs typeface="Times New Roman"/>
                        </a:rPr>
                        <a:t> … </a:t>
                      </a:r>
                      <a:r>
                        <a:rPr lang="it-IT" sz="3200" baseline="0" smtClean="0">
                          <a:latin typeface="Calibri"/>
                          <a:ea typeface="Calibri"/>
                          <a:cs typeface="Times New Roman"/>
                        </a:rPr>
                        <a:t>a</a:t>
                      </a:r>
                      <a:r>
                        <a:rPr lang="it-IT" sz="3200" smtClean="0">
                          <a:latin typeface="Calibri"/>
                          <a:ea typeface="Calibri"/>
                          <a:cs typeface="Times New Roman"/>
                        </a:rPr>
                        <a:t>llora </a:t>
                      </a:r>
                      <a:r>
                        <a:rPr lang="it-IT" sz="3200">
                          <a:latin typeface="Calibri"/>
                          <a:ea typeface="Calibri"/>
                          <a:cs typeface="Times New Roman"/>
                          <a:sym typeface="Symbol"/>
                        </a:rPr>
                        <a:t></a:t>
                      </a:r>
                      <a:r>
                        <a:rPr lang="it-IT" sz="3200">
                          <a:latin typeface="Calibri"/>
                          <a:ea typeface="Calibri"/>
                          <a:cs typeface="Times New Roman"/>
                        </a:rPr>
                        <a:t> </a:t>
                      </a:r>
                      <a:r>
                        <a:rPr lang="it-IT" sz="3200" smtClean="0">
                          <a:latin typeface="Calibri"/>
                          <a:ea typeface="Calibri"/>
                          <a:cs typeface="Times New Roman"/>
                        </a:rPr>
                        <a:t>segue, implica</a:t>
                      </a:r>
                      <a:endParaRPr lang="it-IT" sz="3200">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46948">
                <a:tc>
                  <a:txBody>
                    <a:bodyPr/>
                    <a:lstStyle/>
                    <a:p>
                      <a:pPr>
                        <a:lnSpc>
                          <a:spcPct val="115000"/>
                        </a:lnSpc>
                        <a:spcAft>
                          <a:spcPts val="0"/>
                        </a:spcAft>
                      </a:pPr>
                      <a:r>
                        <a:rPr lang="it-IT" sz="3200">
                          <a:latin typeface="Calibri"/>
                          <a:ea typeface="Calibri"/>
                          <a:cs typeface="Times New Roman"/>
                        </a:rPr>
                        <a:t>Relatore </a:t>
                      </a:r>
                      <a:r>
                        <a:rPr lang="it-IT" sz="3200">
                          <a:latin typeface="Calibri"/>
                          <a:ea typeface="Calibri"/>
                          <a:cs typeface="Times New Roman"/>
                          <a:sym typeface="Symbol"/>
                        </a:rPr>
                        <a:t></a:t>
                      </a:r>
                      <a:r>
                        <a:rPr lang="it-IT" sz="3200">
                          <a:latin typeface="Calibri"/>
                          <a:ea typeface="Calibri"/>
                          <a:cs typeface="Times New Roman"/>
                        </a:rPr>
                        <a:t> circostanza</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nSpc>
                          <a:spcPct val="115000"/>
                        </a:lnSpc>
                        <a:spcAft>
                          <a:spcPts val="0"/>
                        </a:spcAft>
                      </a:pPr>
                      <a:r>
                        <a:rPr lang="it-IT" sz="3200" smtClean="0">
                          <a:latin typeface="Calibri"/>
                          <a:ea typeface="Calibri"/>
                          <a:cs typeface="Times New Roman"/>
                        </a:rPr>
                        <a:t>Se </a:t>
                      </a:r>
                      <a:r>
                        <a:rPr lang="it-IT" sz="3200">
                          <a:latin typeface="Calibri"/>
                          <a:ea typeface="Calibri"/>
                          <a:cs typeface="Times New Roman"/>
                          <a:sym typeface="Symbol"/>
                        </a:rPr>
                        <a:t></a:t>
                      </a:r>
                      <a:r>
                        <a:rPr lang="it-IT" sz="3200">
                          <a:latin typeface="Calibri"/>
                          <a:ea typeface="Calibri"/>
                          <a:cs typeface="Times New Roman"/>
                        </a:rPr>
                        <a:t> nel </a:t>
                      </a:r>
                      <a:r>
                        <a:rPr lang="it-IT" sz="3200" smtClean="0">
                          <a:latin typeface="Calibri"/>
                          <a:ea typeface="Calibri"/>
                          <a:cs typeface="Times New Roman"/>
                        </a:rPr>
                        <a:t>caso </a:t>
                      </a:r>
                      <a:r>
                        <a:rPr lang="it-IT" sz="3200">
                          <a:latin typeface="Calibri"/>
                          <a:ea typeface="Calibri"/>
                          <a:cs typeface="Times New Roman"/>
                        </a:rPr>
                        <a:t>in cui …</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6" y="1844821"/>
          <a:ext cx="8136904" cy="2944368"/>
        </p:xfrm>
        <a:graphic>
          <a:graphicData uri="http://schemas.openxmlformats.org/drawingml/2006/table">
            <a:tbl>
              <a:tblPr/>
              <a:tblGrid>
                <a:gridCol w="1741721"/>
                <a:gridCol w="6395183"/>
              </a:tblGrid>
              <a:tr h="840094">
                <a:tc>
                  <a:txBody>
                    <a:bodyPr/>
                    <a:lstStyle/>
                    <a:p>
                      <a:pPr algn="just">
                        <a:lnSpc>
                          <a:spcPct val="115000"/>
                        </a:lnSpc>
                        <a:spcAft>
                          <a:spcPts val="300"/>
                        </a:spcAft>
                      </a:pPr>
                      <a:r>
                        <a:rPr lang="it-IT" sz="2800">
                          <a:latin typeface="Symbol"/>
                          <a:ea typeface="Times New Roman"/>
                          <a:cs typeface="Times New Roman"/>
                        </a:rPr>
                        <a:t>poiew </a:t>
                      </a:r>
                      <a:r>
                        <a:rPr lang="it-IT" sz="2800">
                          <a:latin typeface="Calibri"/>
                          <a:ea typeface="Times New Roman"/>
                          <a:cs typeface="Times New Roman"/>
                        </a:rPr>
                        <a:t>(fare)</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300"/>
                        </a:spcAft>
                      </a:pPr>
                      <a:r>
                        <a:rPr lang="it-IT" sz="2800">
                          <a:latin typeface="Symbol"/>
                          <a:ea typeface="Times New Roman"/>
                          <a:cs typeface="Times New Roman"/>
                        </a:rPr>
                        <a:t>poihth</a:t>
                      </a:r>
                      <a:r>
                        <a:rPr lang="it-IT" sz="2800">
                          <a:latin typeface="Symbol"/>
                          <a:ea typeface="Times New Roman"/>
                          <a:cs typeface="Times New Roman"/>
                          <a:sym typeface="Symbol"/>
                        </a:rPr>
                        <a:t></a:t>
                      </a:r>
                      <a:r>
                        <a:rPr lang="it-IT" sz="2800">
                          <a:latin typeface="Symbol"/>
                          <a:ea typeface="Times New Roman"/>
                          <a:cs typeface="Times New Roman"/>
                        </a:rPr>
                        <a:t> </a:t>
                      </a:r>
                      <a:r>
                        <a:rPr lang="it-IT" sz="2800">
                          <a:latin typeface="Calibri"/>
                          <a:ea typeface="Times New Roman"/>
                          <a:cs typeface="Times New Roman"/>
                        </a:rPr>
                        <a:t>(chi fa)</a:t>
                      </a:r>
                      <a:r>
                        <a:rPr lang="it-IT" sz="2800">
                          <a:latin typeface="Symbol"/>
                          <a:ea typeface="Times New Roman"/>
                          <a:cs typeface="Times New Roman"/>
                        </a:rPr>
                        <a:t>, poihma </a:t>
                      </a:r>
                      <a:r>
                        <a:rPr lang="it-IT" sz="2800">
                          <a:latin typeface="Calibri"/>
                          <a:ea typeface="Times New Roman"/>
                          <a:cs typeface="Times New Roman"/>
                        </a:rPr>
                        <a:t>(ciò che è fatto)</a:t>
                      </a:r>
                      <a:r>
                        <a:rPr lang="it-IT" sz="2800">
                          <a:latin typeface="Symbol"/>
                          <a:ea typeface="Times New Roman"/>
                          <a:cs typeface="Times New Roman"/>
                        </a:rPr>
                        <a:t>, </a:t>
                      </a:r>
                      <a:r>
                        <a:rPr lang="it-IT" sz="2800" b="1">
                          <a:latin typeface="Symbol"/>
                          <a:ea typeface="Times New Roman"/>
                          <a:cs typeface="Times New Roman"/>
                        </a:rPr>
                        <a:t>poihsiV</a:t>
                      </a:r>
                      <a:r>
                        <a:rPr lang="it-IT" sz="2800">
                          <a:latin typeface="Symbol"/>
                          <a:ea typeface="Times New Roman"/>
                          <a:cs typeface="Times New Roman"/>
                        </a:rPr>
                        <a:t> </a:t>
                      </a:r>
                      <a:r>
                        <a:rPr lang="it-IT" sz="2800">
                          <a:latin typeface="Calibri"/>
                          <a:ea typeface="Times New Roman"/>
                          <a:cs typeface="Times New Roman"/>
                        </a:rPr>
                        <a:t>(il fare)</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840094">
                <a:tc>
                  <a:txBody>
                    <a:bodyPr/>
                    <a:lstStyle/>
                    <a:p>
                      <a:pPr algn="just">
                        <a:lnSpc>
                          <a:spcPct val="115000"/>
                        </a:lnSpc>
                        <a:spcAft>
                          <a:spcPts val="300"/>
                        </a:spcAft>
                      </a:pPr>
                      <a:r>
                        <a:rPr lang="it-IT" sz="2800">
                          <a:latin typeface="Symbol"/>
                          <a:ea typeface="Times New Roman"/>
                          <a:cs typeface="Times New Roman"/>
                        </a:rPr>
                        <a:t>prassw </a:t>
                      </a:r>
                      <a:r>
                        <a:rPr lang="it-IT" sz="2800">
                          <a:latin typeface="Calibri"/>
                          <a:ea typeface="Times New Roman"/>
                          <a:cs typeface="Times New Roman"/>
                        </a:rPr>
                        <a:t>(fare)</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300"/>
                        </a:spcAft>
                      </a:pPr>
                      <a:r>
                        <a:rPr lang="it-IT" sz="2800">
                          <a:latin typeface="Symbol"/>
                          <a:ea typeface="Times New Roman"/>
                          <a:cs typeface="Times New Roman"/>
                        </a:rPr>
                        <a:t>prakthr (praktwr) </a:t>
                      </a:r>
                      <a:r>
                        <a:rPr lang="it-IT" sz="2800">
                          <a:latin typeface="Calibri"/>
                          <a:ea typeface="Times New Roman"/>
                          <a:cs typeface="Times New Roman"/>
                        </a:rPr>
                        <a:t>( chi fa)</a:t>
                      </a:r>
                      <a:r>
                        <a:rPr lang="it-IT" sz="2800">
                          <a:latin typeface="Symbol"/>
                          <a:ea typeface="Times New Roman"/>
                          <a:cs typeface="Times New Roman"/>
                        </a:rPr>
                        <a:t>, pragma </a:t>
                      </a:r>
                      <a:r>
                        <a:rPr lang="it-IT" sz="2800">
                          <a:latin typeface="Calibri"/>
                          <a:ea typeface="Times New Roman"/>
                          <a:cs typeface="Times New Roman"/>
                        </a:rPr>
                        <a:t>(ciò che è fatto)</a:t>
                      </a:r>
                      <a:r>
                        <a:rPr lang="it-IT" sz="2800">
                          <a:latin typeface="Symbol"/>
                          <a:ea typeface="Times New Roman"/>
                          <a:cs typeface="Times New Roman"/>
                        </a:rPr>
                        <a:t>, </a:t>
                      </a:r>
                      <a:r>
                        <a:rPr lang="it-IT" sz="2800" b="1">
                          <a:latin typeface="Symbol"/>
                          <a:ea typeface="Times New Roman"/>
                          <a:cs typeface="Times New Roman"/>
                        </a:rPr>
                        <a:t>praxiV </a:t>
                      </a:r>
                      <a:r>
                        <a:rPr lang="it-IT" sz="2800">
                          <a:latin typeface="Calibri"/>
                          <a:ea typeface="Times New Roman"/>
                          <a:cs typeface="Times New Roman"/>
                        </a:rPr>
                        <a:t>(il fare)</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840094">
                <a:tc>
                  <a:txBody>
                    <a:bodyPr/>
                    <a:lstStyle/>
                    <a:p>
                      <a:pPr algn="just">
                        <a:lnSpc>
                          <a:spcPct val="115000"/>
                        </a:lnSpc>
                        <a:spcAft>
                          <a:spcPts val="300"/>
                        </a:spcAft>
                      </a:pPr>
                      <a:r>
                        <a:rPr lang="it-IT" sz="2800">
                          <a:latin typeface="Symbol"/>
                          <a:ea typeface="Times New Roman"/>
                          <a:cs typeface="Times New Roman"/>
                        </a:rPr>
                        <a:t>megaV </a:t>
                      </a:r>
                      <a:r>
                        <a:rPr lang="it-IT" sz="2800">
                          <a:latin typeface="Calibri"/>
                          <a:ea typeface="Times New Roman"/>
                          <a:cs typeface="Times New Roman"/>
                        </a:rPr>
                        <a:t>(grande)</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300"/>
                        </a:spcAft>
                      </a:pPr>
                      <a:r>
                        <a:rPr lang="it-IT" sz="2800" b="1">
                          <a:latin typeface="Symbol"/>
                          <a:ea typeface="Times New Roman"/>
                          <a:cs typeface="Times New Roman"/>
                        </a:rPr>
                        <a:t>megeqoV </a:t>
                      </a:r>
                      <a:r>
                        <a:rPr lang="it-IT" sz="2800" b="1">
                          <a:latin typeface="Calibri"/>
                          <a:ea typeface="Times New Roman"/>
                          <a:cs typeface="Times New Roman"/>
                        </a:rPr>
                        <a:t>(</a:t>
                      </a:r>
                      <a:r>
                        <a:rPr lang="it-IT" sz="2800">
                          <a:latin typeface="Calibri"/>
                          <a:ea typeface="Times New Roman"/>
                          <a:cs typeface="Times New Roman"/>
                        </a:rPr>
                        <a:t>grandezza)</a:t>
                      </a: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bl>
          </a:graphicData>
        </a:graphic>
      </p:graphicFrame>
      <p:sp>
        <p:nvSpPr>
          <p:cNvPr id="3" name="TextBox 2"/>
          <p:cNvSpPr txBox="1"/>
          <p:nvPr/>
        </p:nvSpPr>
        <p:spPr>
          <a:xfrm>
            <a:off x="2664296" y="755993"/>
            <a:ext cx="3779912" cy="584775"/>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pPr algn="ctr"/>
            <a:r>
              <a:rPr lang="it-IT" sz="3200" smtClean="0">
                <a:sym typeface="Symbol"/>
              </a:rPr>
              <a:t>Antico greco (attico)</a:t>
            </a:r>
            <a:endParaRPr lang="it-IT" sz="3200">
              <a:latin typeface="Euclid"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6064" y="548680"/>
            <a:ext cx="7956376" cy="2677656"/>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r>
              <a:rPr lang="en-US" sz="2800" i="1" smtClean="0"/>
              <a:t>“It </a:t>
            </a:r>
            <a:r>
              <a:rPr lang="en-US" sz="2800" i="1"/>
              <a:t>is not the nominal but the nominalized – not just being a noun, but being a noun that had first been something else – that gives us an extra dimension, the way of looking at the world in two different and contradictory ways at once which is the essence of the scientific understanding</a:t>
            </a:r>
            <a:r>
              <a:rPr lang="en-US" sz="2800" i="1" smtClean="0"/>
              <a:t>.” </a:t>
            </a:r>
            <a:r>
              <a:rPr lang="en-US" sz="2800" smtClean="0"/>
              <a:t>[Halliday, 2004, p.198]</a:t>
            </a:r>
            <a:endParaRPr lang="it-IT" sz="2800">
              <a:latin typeface="Euclid" pitchFamily="18" charset="0"/>
            </a:endParaRPr>
          </a:p>
        </p:txBody>
      </p:sp>
      <p:sp>
        <p:nvSpPr>
          <p:cNvPr id="3" name="TextBox 2"/>
          <p:cNvSpPr txBox="1"/>
          <p:nvPr/>
        </p:nvSpPr>
        <p:spPr>
          <a:xfrm>
            <a:off x="611560" y="3645024"/>
            <a:ext cx="7956376" cy="2246769"/>
          </a:xfrm>
          <a:prstGeom prst="rect">
            <a:avLst/>
          </a:prstGeom>
          <a:solidFill>
            <a:schemeClr val="accent6">
              <a:lumMod val="20000"/>
              <a:lumOff val="80000"/>
            </a:schemeClr>
          </a:solidFill>
          <a:scene3d>
            <a:camera prst="orthographicFront"/>
            <a:lightRig rig="threePt" dir="t"/>
          </a:scene3d>
          <a:sp3d>
            <a:bevelT w="165100" prst="coolSlant"/>
          </a:sp3d>
        </p:spPr>
        <p:txBody>
          <a:bodyPr wrap="square" rtlCol="0">
            <a:spAutoFit/>
          </a:bodyPr>
          <a:lstStyle/>
          <a:p>
            <a:r>
              <a:rPr lang="en-US" sz="2800" i="1" smtClean="0"/>
              <a:t>“In the next section, I shall argue that in a similar way, the ability of seeing a function or a number both as process and as object is indispensable for a deep understanding of mathematics, whatever the definition of ‘understanding’ is.” </a:t>
            </a:r>
            <a:r>
              <a:rPr lang="en-US" sz="2800" smtClean="0"/>
              <a:t>[Sfard, 1991, p.5]</a:t>
            </a:r>
            <a:endParaRPr lang="it-IT" sz="2800">
              <a:latin typeface="Eucli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1"/>
          <p:cNvSpPr>
            <a:spLocks noChangeArrowheads="1"/>
          </p:cNvSpPr>
          <p:nvPr/>
        </p:nvSpPr>
        <p:spPr bwMode="auto">
          <a:xfrm>
            <a:off x="432048" y="1974319"/>
            <a:ext cx="8244408" cy="2246769"/>
          </a:xfrm>
          <a:prstGeom prst="rect">
            <a:avLst/>
          </a:prstGeom>
          <a:solidFill>
            <a:schemeClr val="accent1">
              <a:lumMod val="20000"/>
              <a:lumOff val="80000"/>
            </a:schemeClr>
          </a:solidFill>
          <a:ln w="9525">
            <a:noFill/>
            <a:miter lim="800000"/>
            <a:headEnd/>
            <a:tailEnd/>
          </a:ln>
          <a:effectLst/>
          <a:scene3d>
            <a:camera prst="orthographicFront"/>
            <a:lightRig rig="threePt" dir="t"/>
          </a:scene3d>
          <a:sp3d>
            <a:bevelT w="165100" prst="coolSlant"/>
          </a:sp3d>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But in order to understand why scientific writing became difficult in certain ways, we shall need to get rid of our obsessions with words. The difficulty lies more with the grammar than with the </a:t>
            </a:r>
            <a:r>
              <a:rPr kumimoji="0" lang="en-US" sz="2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vocabulary</a:t>
            </a:r>
            <a:r>
              <a:rPr kumimoji="0" lang="en-US" sz="2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[Halliday, 2004, p.161]</a:t>
            </a:r>
            <a:endParaRPr kumimoji="0" lang="en-US" sz="4400" b="0" i="0" u="none" strike="noStrike" cap="none" normalizeH="0" baseline="0" smtClean="0">
              <a:ln>
                <a:noFill/>
              </a:ln>
              <a:solidFill>
                <a:schemeClr val="tx1"/>
              </a:solidFill>
              <a:effectLst/>
              <a:latin typeface="Arial" pitchFamily="34" charset="0"/>
              <a:cs typeface="Arial" pitchFamily="34" charset="0"/>
            </a:endParaRPr>
          </a:p>
        </p:txBody>
      </p:sp>
      <p:sp>
        <p:nvSpPr>
          <p:cNvPr id="3" name="TextBox 2"/>
          <p:cNvSpPr txBox="1"/>
          <p:nvPr/>
        </p:nvSpPr>
        <p:spPr>
          <a:xfrm>
            <a:off x="1403648" y="404664"/>
            <a:ext cx="6264696" cy="584775"/>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r>
              <a:rPr lang="en-US" sz="3200" smtClean="0"/>
              <a:t>Difficoltà del linguaggio matematico</a:t>
            </a:r>
            <a:endParaRPr lang="it-IT" sz="3200">
              <a:latin typeface="Euclid"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601524"/>
            <a:ext cx="2088232" cy="523220"/>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r>
              <a:rPr lang="en-US" sz="2800" smtClean="0"/>
              <a:t>Complessità</a:t>
            </a:r>
            <a:endParaRPr lang="it-IT" sz="2800">
              <a:latin typeface="Euclid" pitchFamily="18" charset="0"/>
            </a:endParaRPr>
          </a:p>
        </p:txBody>
      </p:sp>
      <p:sp>
        <p:nvSpPr>
          <p:cNvPr id="4" name="TextBox 3"/>
          <p:cNvSpPr txBox="1"/>
          <p:nvPr/>
        </p:nvSpPr>
        <p:spPr>
          <a:xfrm>
            <a:off x="5220072" y="1393612"/>
            <a:ext cx="2736304" cy="523220"/>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r>
              <a:rPr lang="en-US" sz="2800" smtClean="0"/>
              <a:t>Lessicalizzazione</a:t>
            </a:r>
            <a:endParaRPr lang="it-IT" sz="2800">
              <a:latin typeface="Euclid" pitchFamily="18" charset="0"/>
            </a:endParaRPr>
          </a:p>
        </p:txBody>
      </p:sp>
      <p:sp>
        <p:nvSpPr>
          <p:cNvPr id="5" name="TextBox 4"/>
          <p:cNvSpPr txBox="1"/>
          <p:nvPr/>
        </p:nvSpPr>
        <p:spPr>
          <a:xfrm>
            <a:off x="683568" y="2329716"/>
            <a:ext cx="3096344" cy="523220"/>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r>
              <a:rPr lang="en-US" sz="2800" smtClean="0"/>
              <a:t>Espressioni speciali</a:t>
            </a:r>
            <a:endParaRPr lang="it-IT" sz="2800">
              <a:latin typeface="Euclid" pitchFamily="18" charset="0"/>
            </a:endParaRPr>
          </a:p>
        </p:txBody>
      </p:sp>
      <p:sp>
        <p:nvSpPr>
          <p:cNvPr id="6" name="TextBox 5"/>
          <p:cNvSpPr txBox="1"/>
          <p:nvPr/>
        </p:nvSpPr>
        <p:spPr>
          <a:xfrm>
            <a:off x="5076056" y="2276872"/>
            <a:ext cx="2664296" cy="523220"/>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r>
              <a:rPr lang="en-US" sz="2800" smtClean="0"/>
              <a:t>Densità lessicale</a:t>
            </a:r>
            <a:endParaRPr lang="it-IT" sz="2800">
              <a:latin typeface="Euclid" pitchFamily="18" charset="0"/>
            </a:endParaRPr>
          </a:p>
        </p:txBody>
      </p:sp>
      <p:sp>
        <p:nvSpPr>
          <p:cNvPr id="8" name="TextBox 7"/>
          <p:cNvSpPr txBox="1"/>
          <p:nvPr/>
        </p:nvSpPr>
        <p:spPr>
          <a:xfrm>
            <a:off x="4572000" y="3284984"/>
            <a:ext cx="3672408" cy="523220"/>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r>
              <a:rPr lang="en-US" sz="2800" smtClean="0"/>
              <a:t>Metafora grammaticale</a:t>
            </a:r>
            <a:endParaRPr lang="it-IT" sz="2800">
              <a:latin typeface="Euclid" pitchFamily="18" charset="0"/>
            </a:endParaRPr>
          </a:p>
        </p:txBody>
      </p:sp>
      <p:sp>
        <p:nvSpPr>
          <p:cNvPr id="9" name="TextBox 8"/>
          <p:cNvSpPr txBox="1"/>
          <p:nvPr/>
        </p:nvSpPr>
        <p:spPr>
          <a:xfrm>
            <a:off x="539552" y="4201924"/>
            <a:ext cx="3888432" cy="523220"/>
          </a:xfrm>
          <a:prstGeom prst="rect">
            <a:avLst/>
          </a:prstGeom>
          <a:solidFill>
            <a:schemeClr val="tx2">
              <a:lumMod val="20000"/>
              <a:lumOff val="80000"/>
            </a:schemeClr>
          </a:solidFill>
          <a:scene3d>
            <a:camera prst="orthographicFront"/>
            <a:lightRig rig="threePt" dir="t"/>
          </a:scene3d>
          <a:sp3d>
            <a:bevelT w="165100" prst="coolSlant"/>
          </a:sp3d>
        </p:spPr>
        <p:txBody>
          <a:bodyPr wrap="square" rtlCol="0">
            <a:spAutoFit/>
          </a:bodyPr>
          <a:lstStyle/>
          <a:p>
            <a:r>
              <a:rPr lang="en-US" sz="2800" smtClean="0"/>
              <a:t>Discontinuità semantica</a:t>
            </a:r>
            <a:endParaRPr lang="it-IT" sz="2800">
              <a:latin typeface="Euclid" pitchFamily="18" charset="0"/>
            </a:endParaRPr>
          </a:p>
        </p:txBody>
      </p:sp>
      <p:sp>
        <p:nvSpPr>
          <p:cNvPr id="10" name="TextBox 9"/>
          <p:cNvSpPr txBox="1"/>
          <p:nvPr/>
        </p:nvSpPr>
        <p:spPr>
          <a:xfrm>
            <a:off x="3995936" y="3596823"/>
            <a:ext cx="4104456" cy="1200329"/>
          </a:xfrm>
          <a:prstGeom prst="rect">
            <a:avLst/>
          </a:prstGeom>
          <a:solidFill>
            <a:schemeClr val="accent6">
              <a:lumMod val="20000"/>
              <a:lumOff val="80000"/>
            </a:schemeClr>
          </a:solidFill>
          <a:scene3d>
            <a:camera prst="orthographicFront"/>
            <a:lightRig rig="threePt" dir="t"/>
          </a:scene3d>
          <a:sp3d>
            <a:bevelT w="165100" prst="coolSlant"/>
          </a:sp3d>
        </p:spPr>
        <p:txBody>
          <a:bodyPr wrap="square" rtlCol="0">
            <a:spAutoFit/>
          </a:bodyPr>
          <a:lstStyle/>
          <a:p>
            <a:pPr algn="just"/>
            <a:r>
              <a:rPr lang="en-US" sz="2400" smtClean="0"/>
              <a:t>“Si dice circonferenza il luogo dei punti equidistanti da uno stesso punto detto centro.”</a:t>
            </a:r>
            <a:endParaRPr lang="it-IT" sz="2000"/>
          </a:p>
        </p:txBody>
      </p:sp>
      <p:sp>
        <p:nvSpPr>
          <p:cNvPr id="11" name="Diagonal Stripe 10"/>
          <p:cNvSpPr/>
          <p:nvPr/>
        </p:nvSpPr>
        <p:spPr>
          <a:xfrm rot="9568631">
            <a:off x="5429023" y="3014534"/>
            <a:ext cx="1368152" cy="288032"/>
          </a:xfrm>
          <a:prstGeom prst="diagStrip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 name="TextBox 11"/>
          <p:cNvSpPr txBox="1"/>
          <p:nvPr/>
        </p:nvSpPr>
        <p:spPr>
          <a:xfrm>
            <a:off x="971600" y="2852936"/>
            <a:ext cx="4176464" cy="830997"/>
          </a:xfrm>
          <a:prstGeom prst="rect">
            <a:avLst/>
          </a:prstGeom>
          <a:solidFill>
            <a:schemeClr val="accent6">
              <a:lumMod val="20000"/>
              <a:lumOff val="80000"/>
            </a:schemeClr>
          </a:solidFill>
          <a:scene3d>
            <a:camera prst="orthographicFront"/>
            <a:lightRig rig="threePt" dir="t"/>
          </a:scene3d>
          <a:sp3d>
            <a:bevelT w="165100" prst="coolSlant"/>
          </a:sp3d>
        </p:spPr>
        <p:txBody>
          <a:bodyPr wrap="square" rtlCol="0">
            <a:spAutoFit/>
          </a:bodyPr>
          <a:lstStyle/>
          <a:p>
            <a:pPr algn="just"/>
            <a:r>
              <a:rPr lang="en-US" sz="2400" smtClean="0"/>
              <a:t>Significati e usi diversi da quelli colloquiali:  crescente, retta</a:t>
            </a:r>
            <a:endParaRPr lang="it-IT" sz="2000"/>
          </a:p>
        </p:txBody>
      </p:sp>
      <p:sp>
        <p:nvSpPr>
          <p:cNvPr id="13" name="Diagonal Stripe 12"/>
          <p:cNvSpPr/>
          <p:nvPr/>
        </p:nvSpPr>
        <p:spPr>
          <a:xfrm rot="8716672">
            <a:off x="4379394" y="2236863"/>
            <a:ext cx="1257222" cy="283236"/>
          </a:xfrm>
          <a:prstGeom prst="diagStrip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5" name="Diagonal Stripe 14"/>
          <p:cNvSpPr/>
          <p:nvPr/>
        </p:nvSpPr>
        <p:spPr>
          <a:xfrm rot="3356349">
            <a:off x="2662174" y="3212282"/>
            <a:ext cx="1368152" cy="288032"/>
          </a:xfrm>
          <a:prstGeom prst="diagStrip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graphicFrame>
        <p:nvGraphicFramePr>
          <p:cNvPr id="82946" name="Object 2"/>
          <p:cNvGraphicFramePr>
            <a:graphicFrameLocks noChangeAspect="1"/>
          </p:cNvGraphicFramePr>
          <p:nvPr/>
        </p:nvGraphicFramePr>
        <p:xfrm>
          <a:off x="3071813" y="3825875"/>
          <a:ext cx="1631950" cy="1065213"/>
        </p:xfrm>
        <a:graphic>
          <a:graphicData uri="http://schemas.openxmlformats.org/presentationml/2006/ole">
            <p:oleObj spid="_x0000_s82946" name="Equation" r:id="rId4" imgW="622080" imgH="406080" progId="Equation.DSMT4">
              <p:embed/>
            </p:oleObj>
          </a:graphicData>
        </a:graphic>
      </p:graphicFrame>
      <p:sp>
        <p:nvSpPr>
          <p:cNvPr id="17" name="TextBox 16"/>
          <p:cNvSpPr txBox="1"/>
          <p:nvPr/>
        </p:nvSpPr>
        <p:spPr>
          <a:xfrm>
            <a:off x="4427984" y="4830251"/>
            <a:ext cx="4392488" cy="461665"/>
          </a:xfrm>
          <a:prstGeom prst="rect">
            <a:avLst/>
          </a:prstGeom>
          <a:solidFill>
            <a:schemeClr val="accent6">
              <a:lumMod val="20000"/>
              <a:lumOff val="80000"/>
            </a:schemeClr>
          </a:solidFill>
          <a:scene3d>
            <a:camera prst="orthographicFront"/>
            <a:lightRig rig="threePt" dir="t"/>
          </a:scene3d>
          <a:sp3d>
            <a:bevelT w="165100" prst="coolSlant"/>
          </a:sp3d>
        </p:spPr>
        <p:txBody>
          <a:bodyPr wrap="square" rtlCol="0">
            <a:spAutoFit/>
          </a:bodyPr>
          <a:lstStyle/>
          <a:p>
            <a:pPr algn="just"/>
            <a:r>
              <a:rPr lang="en-US" sz="2400" smtClean="0"/>
              <a:t>Preferenza per uno stile narrativo</a:t>
            </a:r>
            <a:endParaRPr lang="it-IT" sz="2000"/>
          </a:p>
        </p:txBody>
      </p:sp>
      <p:sp>
        <p:nvSpPr>
          <p:cNvPr id="18" name="Diagonal Stripe 17"/>
          <p:cNvSpPr/>
          <p:nvPr/>
        </p:nvSpPr>
        <p:spPr>
          <a:xfrm rot="2852151">
            <a:off x="5853639" y="4247962"/>
            <a:ext cx="1368152" cy="288032"/>
          </a:xfrm>
          <a:prstGeom prst="diagStrip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9" name="TextBox 18"/>
          <p:cNvSpPr txBox="1"/>
          <p:nvPr/>
        </p:nvSpPr>
        <p:spPr>
          <a:xfrm>
            <a:off x="395536" y="2093947"/>
            <a:ext cx="4104456" cy="830997"/>
          </a:xfrm>
          <a:prstGeom prst="rect">
            <a:avLst/>
          </a:prstGeom>
          <a:solidFill>
            <a:schemeClr val="accent6">
              <a:lumMod val="20000"/>
              <a:lumOff val="80000"/>
            </a:schemeClr>
          </a:solidFill>
          <a:scene3d>
            <a:camera prst="orthographicFront"/>
            <a:lightRig rig="threePt" dir="t"/>
          </a:scene3d>
          <a:sp3d>
            <a:bevelT w="165100" prst="coolSlant"/>
          </a:sp3d>
        </p:spPr>
        <p:txBody>
          <a:bodyPr wrap="square" rtlCol="0">
            <a:spAutoFit/>
          </a:bodyPr>
          <a:lstStyle/>
          <a:p>
            <a:pPr algn="just"/>
            <a:r>
              <a:rPr lang="en-US" sz="2400" smtClean="0"/>
              <a:t>“… numeri primi della forma </a:t>
            </a:r>
            <a:r>
              <a:rPr lang="en-US" sz="2400" smtClean="0">
                <a:latin typeface="Euclid" pitchFamily="18" charset="0"/>
              </a:rPr>
              <a:t>2</a:t>
            </a:r>
            <a:r>
              <a:rPr lang="en-US" sz="2400" i="1" smtClean="0">
                <a:latin typeface="Euclid" pitchFamily="18" charset="0"/>
              </a:rPr>
              <a:t>k</a:t>
            </a:r>
            <a:r>
              <a:rPr lang="en-US" sz="2400" smtClean="0">
                <a:latin typeface="Euclid" pitchFamily="18" charset="0"/>
              </a:rPr>
              <a:t>+1</a:t>
            </a:r>
            <a:r>
              <a:rPr lang="en-US" sz="2400" smtClean="0"/>
              <a:t>, con </a:t>
            </a:r>
            <a:r>
              <a:rPr lang="en-US" sz="2400" i="1" smtClean="0">
                <a:latin typeface="Euclid" pitchFamily="18" charset="0"/>
              </a:rPr>
              <a:t>k</a:t>
            </a:r>
            <a:r>
              <a:rPr lang="en-US" sz="2400" smtClean="0"/>
              <a:t> primo.”  </a:t>
            </a:r>
            <a:endParaRPr lang="it-IT" sz="2000"/>
          </a:p>
        </p:txBody>
      </p:sp>
      <p:sp>
        <p:nvSpPr>
          <p:cNvPr id="20" name="Diagonal Stripe 19"/>
          <p:cNvSpPr/>
          <p:nvPr/>
        </p:nvSpPr>
        <p:spPr>
          <a:xfrm rot="3966161">
            <a:off x="1453765" y="1412344"/>
            <a:ext cx="1096653" cy="252735"/>
          </a:xfrm>
          <a:prstGeom prst="diagStrip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graphicFrame>
        <p:nvGraphicFramePr>
          <p:cNvPr id="21" name="Object 2"/>
          <p:cNvGraphicFramePr>
            <a:graphicFrameLocks noChangeAspect="1"/>
          </p:cNvGraphicFramePr>
          <p:nvPr/>
        </p:nvGraphicFramePr>
        <p:xfrm>
          <a:off x="3889672" y="273050"/>
          <a:ext cx="2122488" cy="1717675"/>
        </p:xfrm>
        <a:graphic>
          <a:graphicData uri="http://schemas.openxmlformats.org/presentationml/2006/ole">
            <p:oleObj spid="_x0000_s82947" name="Equation" r:id="rId5" imgW="927000" imgH="749160" progId="Equation.DSMT4">
              <p:embed/>
            </p:oleObj>
          </a:graphicData>
        </a:graphic>
      </p:graphicFrame>
      <p:sp>
        <p:nvSpPr>
          <p:cNvPr id="22" name="Diagonal Stripe 21"/>
          <p:cNvSpPr/>
          <p:nvPr/>
        </p:nvSpPr>
        <p:spPr>
          <a:xfrm rot="1461202">
            <a:off x="2583796" y="961970"/>
            <a:ext cx="1368152" cy="288032"/>
          </a:xfrm>
          <a:prstGeom prst="diagStrip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3" name="TextBox 22"/>
          <p:cNvSpPr txBox="1"/>
          <p:nvPr/>
        </p:nvSpPr>
        <p:spPr>
          <a:xfrm>
            <a:off x="323528" y="5847655"/>
            <a:ext cx="8496944" cy="461665"/>
          </a:xfrm>
          <a:prstGeom prst="rect">
            <a:avLst/>
          </a:prstGeom>
          <a:solidFill>
            <a:schemeClr val="accent6">
              <a:lumMod val="20000"/>
              <a:lumOff val="80000"/>
            </a:schemeClr>
          </a:solidFill>
          <a:scene3d>
            <a:camera prst="orthographicFront"/>
            <a:lightRig rig="threePt" dir="t"/>
          </a:scene3d>
          <a:sp3d>
            <a:bevelT w="165100" prst="coolSlant"/>
          </a:sp3d>
        </p:spPr>
        <p:txBody>
          <a:bodyPr wrap="square" rtlCol="0">
            <a:spAutoFit/>
          </a:bodyPr>
          <a:lstStyle/>
          <a:p>
            <a:pPr algn="just"/>
            <a:r>
              <a:rPr lang="en-US" sz="2400" smtClean="0"/>
              <a:t>“</a:t>
            </a:r>
            <a:r>
              <a:rPr lang="en-US" sz="2400" i="1" smtClean="0">
                <a:latin typeface="Euclid" pitchFamily="18" charset="0"/>
              </a:rPr>
              <a:t>f’</a:t>
            </a:r>
            <a:r>
              <a:rPr lang="en-US" sz="800" i="1" smtClean="0">
                <a:latin typeface="Euclid" pitchFamily="18" charset="0"/>
              </a:rPr>
              <a:t> </a:t>
            </a:r>
            <a:r>
              <a:rPr lang="en-US" sz="2400" smtClean="0">
                <a:latin typeface="Euclid" pitchFamily="18" charset="0"/>
              </a:rPr>
              <a:t>&gt;0 </a:t>
            </a:r>
            <a:r>
              <a:rPr lang="en-US" sz="2400" smtClean="0">
                <a:latin typeface="Euclid" pitchFamily="18" charset="0"/>
                <a:sym typeface="Symbol"/>
              </a:rPr>
              <a:t> </a:t>
            </a:r>
            <a:r>
              <a:rPr lang="en-US" sz="2400" i="1" smtClean="0">
                <a:latin typeface="Euclid" pitchFamily="18" charset="0"/>
                <a:sym typeface="Symbol"/>
              </a:rPr>
              <a:t>f</a:t>
            </a:r>
            <a:r>
              <a:rPr lang="en-US" sz="2400" smtClean="0">
                <a:latin typeface="Euclid" pitchFamily="18" charset="0"/>
                <a:sym typeface="Symbol"/>
              </a:rPr>
              <a:t> </a:t>
            </a:r>
            <a:r>
              <a:rPr lang="en-US" sz="2400" smtClean="0">
                <a:sym typeface="Symbol"/>
              </a:rPr>
              <a:t>crescente” </a:t>
            </a:r>
            <a:r>
              <a:rPr lang="en-US" sz="2400" smtClean="0">
                <a:solidFill>
                  <a:srgbClr val="C00000"/>
                </a:solidFill>
                <a:sym typeface="Symbol"/>
              </a:rPr>
              <a:t>[</a:t>
            </a:r>
            <a:r>
              <a:rPr lang="en-US" sz="2400" i="1" smtClean="0">
                <a:solidFill>
                  <a:srgbClr val="C00000"/>
                </a:solidFill>
                <a:latin typeface="Euclid" pitchFamily="18" charset="0"/>
              </a:rPr>
              <a:t>f’</a:t>
            </a:r>
            <a:r>
              <a:rPr lang="en-US" sz="800" i="1" smtClean="0">
                <a:solidFill>
                  <a:srgbClr val="C00000"/>
                </a:solidFill>
                <a:latin typeface="Euclid" pitchFamily="18" charset="0"/>
              </a:rPr>
              <a:t> </a:t>
            </a:r>
            <a:r>
              <a:rPr lang="en-US" sz="2400" smtClean="0">
                <a:solidFill>
                  <a:srgbClr val="C00000"/>
                </a:solidFill>
                <a:latin typeface="Euclid" pitchFamily="18" charset="0"/>
              </a:rPr>
              <a:t>&gt;0 </a:t>
            </a:r>
            <a:r>
              <a:rPr lang="en-US" sz="2400" smtClean="0">
                <a:solidFill>
                  <a:srgbClr val="C00000"/>
                </a:solidFill>
                <a:latin typeface="Euclid" pitchFamily="18" charset="0"/>
                <a:sym typeface="Symbol"/>
              </a:rPr>
              <a:t> </a:t>
            </a:r>
            <a:r>
              <a:rPr lang="en-US" sz="2400" i="1" smtClean="0">
                <a:solidFill>
                  <a:srgbClr val="C00000"/>
                </a:solidFill>
                <a:latin typeface="Euclid" pitchFamily="18" charset="0"/>
              </a:rPr>
              <a:t>f</a:t>
            </a:r>
            <a:r>
              <a:rPr lang="en-US" sz="800" i="1" smtClean="0">
                <a:solidFill>
                  <a:srgbClr val="C00000"/>
                </a:solidFill>
                <a:latin typeface="Euclid" pitchFamily="18" charset="0"/>
              </a:rPr>
              <a:t>  </a:t>
            </a:r>
            <a:r>
              <a:rPr lang="en-US" sz="2400" smtClean="0">
                <a:solidFill>
                  <a:srgbClr val="C00000"/>
                </a:solidFill>
                <a:latin typeface="Euclid" pitchFamily="18" charset="0"/>
              </a:rPr>
              <a:t>&gt;0</a:t>
            </a:r>
            <a:r>
              <a:rPr lang="en-US" sz="2400" smtClean="0">
                <a:solidFill>
                  <a:srgbClr val="C00000"/>
                </a:solidFill>
                <a:latin typeface="Euclid" pitchFamily="18" charset="0"/>
                <a:sym typeface="Symbol"/>
              </a:rPr>
              <a:t>; </a:t>
            </a:r>
            <a:r>
              <a:rPr lang="en-US" sz="2400" i="1" smtClean="0">
                <a:solidFill>
                  <a:srgbClr val="C00000"/>
                </a:solidFill>
                <a:latin typeface="Euclid" pitchFamily="18" charset="0"/>
              </a:rPr>
              <a:t>f’</a:t>
            </a:r>
            <a:r>
              <a:rPr lang="en-US" sz="800" i="1" smtClean="0">
                <a:solidFill>
                  <a:srgbClr val="C00000"/>
                </a:solidFill>
                <a:latin typeface="Euclid" pitchFamily="18" charset="0"/>
              </a:rPr>
              <a:t> </a:t>
            </a:r>
            <a:r>
              <a:rPr lang="en-US" sz="2400" smtClean="0">
                <a:solidFill>
                  <a:srgbClr val="C00000"/>
                </a:solidFill>
                <a:sym typeface="Symbol"/>
              </a:rPr>
              <a:t>crescente </a:t>
            </a:r>
            <a:r>
              <a:rPr lang="en-US" sz="2400" smtClean="0">
                <a:solidFill>
                  <a:srgbClr val="C00000"/>
                </a:solidFill>
                <a:latin typeface="Euclid" pitchFamily="18" charset="0"/>
                <a:sym typeface="Symbol"/>
              </a:rPr>
              <a:t> </a:t>
            </a:r>
            <a:r>
              <a:rPr lang="en-US" sz="2400" i="1" smtClean="0">
                <a:solidFill>
                  <a:srgbClr val="C00000"/>
                </a:solidFill>
                <a:latin typeface="Euclid" pitchFamily="18" charset="0"/>
                <a:sym typeface="Symbol"/>
              </a:rPr>
              <a:t>f</a:t>
            </a:r>
            <a:r>
              <a:rPr lang="en-US" sz="2400" smtClean="0">
                <a:solidFill>
                  <a:srgbClr val="C00000"/>
                </a:solidFill>
                <a:latin typeface="Euclid" pitchFamily="18" charset="0"/>
                <a:sym typeface="Symbol"/>
              </a:rPr>
              <a:t> </a:t>
            </a:r>
            <a:r>
              <a:rPr lang="en-US" sz="2400" smtClean="0">
                <a:solidFill>
                  <a:srgbClr val="C00000"/>
                </a:solidFill>
                <a:sym typeface="Symbol"/>
              </a:rPr>
              <a:t>crescente]</a:t>
            </a:r>
            <a:endParaRPr lang="it-IT" sz="2400">
              <a:solidFill>
                <a:srgbClr val="C00000"/>
              </a:solidFill>
            </a:endParaRPr>
          </a:p>
        </p:txBody>
      </p:sp>
      <p:sp>
        <p:nvSpPr>
          <p:cNvPr id="24" name="Diagonal Stripe 23"/>
          <p:cNvSpPr/>
          <p:nvPr/>
        </p:nvSpPr>
        <p:spPr>
          <a:xfrm rot="2852151">
            <a:off x="1749183" y="5110993"/>
            <a:ext cx="1368152" cy="288032"/>
          </a:xfrm>
          <a:prstGeom prst="diagStrip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5" name="TextBox 24"/>
          <p:cNvSpPr txBox="1"/>
          <p:nvPr/>
        </p:nvSpPr>
        <p:spPr>
          <a:xfrm>
            <a:off x="251520" y="3903439"/>
            <a:ext cx="2736304" cy="830997"/>
          </a:xfrm>
          <a:prstGeom prst="rect">
            <a:avLst/>
          </a:prstGeom>
          <a:solidFill>
            <a:schemeClr val="accent6">
              <a:lumMod val="20000"/>
              <a:lumOff val="80000"/>
            </a:schemeClr>
          </a:solidFill>
          <a:scene3d>
            <a:camera prst="orthographicFront"/>
            <a:lightRig rig="threePt" dir="t"/>
          </a:scene3d>
          <a:sp3d>
            <a:bevelT w="165100" prst="coolSlant"/>
          </a:sp3d>
        </p:spPr>
        <p:txBody>
          <a:bodyPr wrap="square" rtlCol="0">
            <a:spAutoFit/>
          </a:bodyPr>
          <a:lstStyle/>
          <a:p>
            <a:pPr algn="just"/>
            <a:r>
              <a:rPr lang="it-IT" sz="2400" smtClean="0"/>
              <a:t>“12 sta a 5 come </a:t>
            </a:r>
            <a:r>
              <a:rPr lang="it-IT" sz="2400" i="1" smtClean="0"/>
              <a:t>x</a:t>
            </a:r>
            <a:r>
              <a:rPr lang="it-IT" sz="2400" smtClean="0"/>
              <a:t> sta a 2”</a:t>
            </a:r>
            <a:endParaRPr lang="it-IT" sz="2400"/>
          </a:p>
        </p:txBody>
      </p:sp>
      <p:sp>
        <p:nvSpPr>
          <p:cNvPr id="26" name="Diagonal Stripe 25"/>
          <p:cNvSpPr/>
          <p:nvPr/>
        </p:nvSpPr>
        <p:spPr>
          <a:xfrm rot="9069396">
            <a:off x="1028219" y="3166777"/>
            <a:ext cx="1368152" cy="288032"/>
          </a:xfrm>
          <a:prstGeom prst="diagStrip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1"/>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2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2"/>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1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294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1" nodeType="clickEffect">
                                  <p:stCondLst>
                                    <p:cond delay="0"/>
                                  </p:stCondLst>
                                  <p:childTnLst>
                                    <p:set>
                                      <p:cBhvr>
                                        <p:cTn id="60" dur="1" fill="hold">
                                          <p:stCondLst>
                                            <p:cond delay="0"/>
                                          </p:stCondLst>
                                        </p:cTn>
                                        <p:tgtEl>
                                          <p:spTgt spid="15"/>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82946"/>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25"/>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26"/>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grpId="1" nodeType="clickEffect">
                                  <p:stCondLst>
                                    <p:cond delay="0"/>
                                  </p:stCondLst>
                                  <p:childTnLst>
                                    <p:set>
                                      <p:cBhvr>
                                        <p:cTn id="80" dur="1" fill="hold">
                                          <p:stCondLst>
                                            <p:cond delay="0"/>
                                          </p:stCondLst>
                                        </p:cTn>
                                        <p:tgtEl>
                                          <p:spTgt spid="10"/>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11"/>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7"/>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8"/>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grpId="1" nodeType="clickEffect">
                                  <p:stCondLst>
                                    <p:cond delay="0"/>
                                  </p:stCondLst>
                                  <p:childTnLst>
                                    <p:set>
                                      <p:cBhvr>
                                        <p:cTn id="96" dur="1" fill="hold">
                                          <p:stCondLst>
                                            <p:cond delay="0"/>
                                          </p:stCondLst>
                                        </p:cTn>
                                        <p:tgtEl>
                                          <p:spTgt spid="17"/>
                                        </p:tgtEl>
                                        <p:attrNameLst>
                                          <p:attrName>style.visibility</p:attrName>
                                        </p:attrNameLst>
                                      </p:cBhvr>
                                      <p:to>
                                        <p:strVal val="hidden"/>
                                      </p:to>
                                    </p:set>
                                  </p:childTnLst>
                                </p:cTn>
                              </p:par>
                              <p:par>
                                <p:cTn id="97" presetID="1" presetClass="exit" presetSubtype="0" fill="hold" grpId="1" nodeType="withEffect">
                                  <p:stCondLst>
                                    <p:cond delay="0"/>
                                  </p:stCondLst>
                                  <p:childTnLst>
                                    <p:set>
                                      <p:cBhvr>
                                        <p:cTn id="98" dur="1" fill="hold">
                                          <p:stCondLst>
                                            <p:cond delay="0"/>
                                          </p:stCondLst>
                                        </p:cTn>
                                        <p:tgtEl>
                                          <p:spTgt spid="18"/>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23"/>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24"/>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grpId="1" nodeType="clickEffect">
                                  <p:stCondLst>
                                    <p:cond delay="0"/>
                                  </p:stCondLst>
                                  <p:childTnLst>
                                    <p:set>
                                      <p:cBhvr>
                                        <p:cTn id="112" dur="1" fill="hold">
                                          <p:stCondLst>
                                            <p:cond delay="0"/>
                                          </p:stCondLst>
                                        </p:cTn>
                                        <p:tgtEl>
                                          <p:spTgt spid="23"/>
                                        </p:tgtEl>
                                        <p:attrNameLst>
                                          <p:attrName>style.visibility</p:attrName>
                                        </p:attrNameLst>
                                      </p:cBhvr>
                                      <p:to>
                                        <p:strVal val="hidden"/>
                                      </p:to>
                                    </p:set>
                                  </p:childTnLst>
                                </p:cTn>
                              </p:par>
                              <p:par>
                                <p:cTn id="113" presetID="1" presetClass="exit" presetSubtype="0" fill="hold" grpId="1" nodeType="withEffect">
                                  <p:stCondLst>
                                    <p:cond delay="0"/>
                                  </p:stCondLst>
                                  <p:childTnLst>
                                    <p:set>
                                      <p:cBhvr>
                                        <p:cTn id="114" dur="1" fill="hold">
                                          <p:stCondLst>
                                            <p:cond delay="0"/>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0" grpId="1" animBg="1"/>
      <p:bldP spid="11" grpId="0" animBg="1"/>
      <p:bldP spid="11" grpId="1" animBg="1"/>
      <p:bldP spid="12" grpId="0" animBg="1"/>
      <p:bldP spid="12" grpId="1" animBg="1"/>
      <p:bldP spid="13" grpId="0" animBg="1"/>
      <p:bldP spid="13" grpId="1" animBg="1"/>
      <p:bldP spid="15" grpId="0" animBg="1"/>
      <p:bldP spid="15" grpId="1" animBg="1"/>
      <p:bldP spid="17" grpId="0" animBg="1"/>
      <p:bldP spid="17" grpId="1" animBg="1"/>
      <p:bldP spid="18" grpId="0" animBg="1"/>
      <p:bldP spid="18" grpId="1" animBg="1"/>
      <p:bldP spid="19" grpId="0" animBg="1"/>
      <p:bldP spid="19" grpId="1" animBg="1"/>
      <p:bldP spid="20" grpId="0" animBg="1"/>
      <p:bldP spid="20"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63888" y="2060848"/>
            <a:ext cx="1944216"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it-IT" sz="4400" smtClean="0"/>
              <a:t>Esempi </a:t>
            </a:r>
            <a:endParaRPr lang="it-IT" sz="44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1"/>
          <p:cNvSpPr>
            <a:spLocks noChangeArrowheads="1"/>
          </p:cNvSpPr>
          <p:nvPr/>
        </p:nvSpPr>
        <p:spPr bwMode="auto">
          <a:xfrm>
            <a:off x="611560" y="969690"/>
            <a:ext cx="7956376" cy="3539430"/>
          </a:xfrm>
          <a:prstGeom prst="rect">
            <a:avLst/>
          </a:prstGeom>
          <a:solidFill>
            <a:schemeClr val="tx2">
              <a:lumMod val="20000"/>
              <a:lumOff val="80000"/>
            </a:schemeClr>
          </a:solidFill>
          <a:ln w="9525">
            <a:noFill/>
            <a:miter lim="800000"/>
            <a:headEnd/>
            <a:tailEnd/>
          </a:ln>
          <a:effectLst/>
          <a:scene3d>
            <a:camera prst="orthographicFront"/>
            <a:lightRig rig="threePt" dir="t"/>
          </a:scene3d>
          <a:sp3d>
            <a:bevelT w="165100" prst="coolSlant"/>
          </a:sp3d>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800" b="0" i="1"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Consideriamo come prima cosa il sottospazio V e ne calcoliamo la base e la dimensione. La dimensione di uno spazio vettoriale è il numero di vettori di una qualsiasi sua base. In questo caso, visto che il sottospazio dei generatori, la dimensione è data dal rango della matrice costituita dai vettori dati. Il rango è definito, è un numero finito, dato dal minore di ordine massimo della matrice non nulla.</a:t>
            </a:r>
            <a:endParaRPr kumimoji="0" lang="it-IT" sz="44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67544" y="404664"/>
          <a:ext cx="8352928" cy="2350008"/>
        </p:xfrm>
        <a:graphic>
          <a:graphicData uri="http://schemas.openxmlformats.org/drawingml/2006/table">
            <a:tbl>
              <a:tblPr/>
              <a:tblGrid>
                <a:gridCol w="8352928"/>
              </a:tblGrid>
              <a:tr h="1864213">
                <a:tc>
                  <a:txBody>
                    <a:bodyPr/>
                    <a:lstStyle/>
                    <a:p>
                      <a:pPr marL="198120" indent="-226695" algn="just">
                        <a:lnSpc>
                          <a:spcPct val="115000"/>
                        </a:lnSpc>
                        <a:spcAft>
                          <a:spcPts val="0"/>
                        </a:spcAft>
                        <a:tabLst>
                          <a:tab pos="201295" algn="l"/>
                        </a:tabLst>
                      </a:pPr>
                      <a:endParaRPr lang="it-IT" sz="2800" smtClean="0">
                        <a:latin typeface="Calibri"/>
                        <a:ea typeface="Times New Roman"/>
                        <a:cs typeface="Times New Roman"/>
                      </a:endParaRPr>
                    </a:p>
                    <a:p>
                      <a:pPr marL="198120" indent="-226695" algn="just">
                        <a:lnSpc>
                          <a:spcPct val="100000"/>
                        </a:lnSpc>
                        <a:spcAft>
                          <a:spcPts val="0"/>
                        </a:spcAft>
                        <a:tabLst>
                          <a:tab pos="201295" algn="l"/>
                        </a:tabLst>
                      </a:pPr>
                      <a:r>
                        <a:rPr lang="it-IT" sz="2800" smtClean="0">
                          <a:latin typeface="Calibri"/>
                          <a:ea typeface="Times New Roman"/>
                          <a:cs typeface="Times New Roman"/>
                        </a:rPr>
                        <a:t>Sia </a:t>
                      </a:r>
                      <a:r>
                        <a:rPr lang="it-IT" sz="2800" i="1">
                          <a:latin typeface="Calibri"/>
                          <a:ea typeface="Times New Roman"/>
                          <a:cs typeface="Times New Roman"/>
                        </a:rPr>
                        <a:t>f</a:t>
                      </a:r>
                      <a:r>
                        <a:rPr lang="it-IT" sz="2800">
                          <a:latin typeface="Calibri"/>
                          <a:ea typeface="Times New Roman"/>
                          <a:cs typeface="Times New Roman"/>
                        </a:rPr>
                        <a:t> definita in </a:t>
                      </a:r>
                      <a:r>
                        <a:rPr lang="it-IT" sz="2800">
                          <a:latin typeface="Calibri"/>
                          <a:ea typeface="Times New Roman"/>
                          <a:cs typeface="Calibri"/>
                          <a:sym typeface="Euclid Math Two"/>
                        </a:rPr>
                        <a:t></a:t>
                      </a:r>
                      <a:r>
                        <a:rPr lang="it-IT" sz="2800">
                          <a:latin typeface="Calibri"/>
                          <a:ea typeface="Times New Roman"/>
                          <a:cs typeface="Times New Roman"/>
                        </a:rPr>
                        <a:t> da </a:t>
                      </a:r>
                      <a:endParaRPr lang="it-IT" sz="2800">
                        <a:latin typeface="Times New Roman"/>
                        <a:ea typeface="Times New Roman"/>
                        <a:cs typeface="Times New Roman"/>
                      </a:endParaRPr>
                    </a:p>
                    <a:p>
                      <a:pPr marL="342900" lvl="0" indent="-342900" algn="just">
                        <a:lnSpc>
                          <a:spcPct val="100000"/>
                        </a:lnSpc>
                        <a:spcBef>
                          <a:spcPts val="600"/>
                        </a:spcBef>
                        <a:spcAft>
                          <a:spcPts val="0"/>
                        </a:spcAft>
                        <a:buFont typeface="+mj-lt"/>
                        <a:buAutoNum type="alphaLcParenR"/>
                        <a:tabLst>
                          <a:tab pos="289560" algn="l"/>
                          <a:tab pos="381635" algn="l"/>
                        </a:tabLst>
                      </a:pPr>
                      <a:r>
                        <a:rPr lang="it-IT" sz="2800">
                          <a:latin typeface="Calibri"/>
                          <a:ea typeface="Times New Roman"/>
                          <a:cs typeface="Times New Roman"/>
                        </a:rPr>
                        <a:t>Calcola </a:t>
                      </a:r>
                      <a:r>
                        <a:rPr lang="it-IT" sz="2800" i="1">
                          <a:latin typeface="Calibri"/>
                          <a:ea typeface="Times New Roman"/>
                          <a:cs typeface="Times New Roman"/>
                        </a:rPr>
                        <a:t>f ’(x)	</a:t>
                      </a:r>
                      <a:r>
                        <a:rPr lang="it-IT" sz="2800">
                          <a:latin typeface="Calibri"/>
                          <a:ea typeface="Times New Roman"/>
                          <a:cs typeface="Times New Roman"/>
                        </a:rPr>
                        <a:t>……………………………..</a:t>
                      </a:r>
                      <a:endParaRPr lang="it-IT" sz="2800">
                        <a:latin typeface="Times New Roman"/>
                        <a:ea typeface="Times New Roman"/>
                        <a:cs typeface="Times New Roman"/>
                      </a:endParaRPr>
                    </a:p>
                    <a:p>
                      <a:pPr marL="381635" indent="-90170" algn="just">
                        <a:lnSpc>
                          <a:spcPct val="100000"/>
                        </a:lnSpc>
                        <a:spcBef>
                          <a:spcPts val="600"/>
                        </a:spcBef>
                        <a:spcAft>
                          <a:spcPts val="0"/>
                        </a:spcAft>
                        <a:tabLst>
                          <a:tab pos="289560" algn="l"/>
                          <a:tab pos="381635" algn="l"/>
                        </a:tabLst>
                      </a:pPr>
                      <a:r>
                        <a:rPr lang="it-IT" sz="2800">
                          <a:latin typeface="Calibri"/>
                          <a:ea typeface="Times New Roman"/>
                          <a:cs typeface="Times New Roman"/>
                        </a:rPr>
                        <a:t>Tra i grafici che seguono identificane uno che sicuramente non corrisponde a </a:t>
                      </a:r>
                      <a:r>
                        <a:rPr lang="it-IT" sz="2800" i="1">
                          <a:latin typeface="Calibri"/>
                          <a:ea typeface="Times New Roman"/>
                          <a:cs typeface="Times New Roman"/>
                        </a:rPr>
                        <a:t>f</a:t>
                      </a:r>
                      <a:r>
                        <a:rPr lang="it-IT" sz="2800">
                          <a:latin typeface="Calibri"/>
                          <a:ea typeface="Times New Roman"/>
                          <a:cs typeface="Times New Roman"/>
                        </a:rPr>
                        <a:t>. Spiega.</a:t>
                      </a:r>
                      <a:endParaRPr lang="it-IT" sz="2800">
                        <a:latin typeface="Times New Roman"/>
                        <a:ea typeface="Times New Roman"/>
                        <a:cs typeface="Times New Roman"/>
                      </a:endParaRPr>
                    </a:p>
                  </a:txBody>
                  <a:tcPr marL="66603" marR="666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graphicFrame>
        <p:nvGraphicFramePr>
          <p:cNvPr id="114689" name="Object 1"/>
          <p:cNvGraphicFramePr>
            <a:graphicFrameLocks noChangeAspect="1"/>
          </p:cNvGraphicFramePr>
          <p:nvPr/>
        </p:nvGraphicFramePr>
        <p:xfrm>
          <a:off x="3779912" y="476672"/>
          <a:ext cx="1800200" cy="1071006"/>
        </p:xfrm>
        <a:graphic>
          <a:graphicData uri="http://schemas.openxmlformats.org/presentationml/2006/ole">
            <p:oleObj spid="_x0000_s114689" name="Equation" r:id="rId3" imgW="748975" imgH="444307" progId="Equation.DSMT4">
              <p:embed/>
            </p:oleObj>
          </a:graphicData>
        </a:graphic>
      </p:graphicFrame>
      <p:graphicFrame>
        <p:nvGraphicFramePr>
          <p:cNvPr id="4" name="Table 3"/>
          <p:cNvGraphicFramePr>
            <a:graphicFrameLocks noGrp="1"/>
          </p:cNvGraphicFramePr>
          <p:nvPr/>
        </p:nvGraphicFramePr>
        <p:xfrm>
          <a:off x="179512" y="3140968"/>
          <a:ext cx="8856984" cy="3240360"/>
        </p:xfrm>
        <a:graphic>
          <a:graphicData uri="http://schemas.openxmlformats.org/drawingml/2006/table">
            <a:tbl>
              <a:tblPr/>
              <a:tblGrid>
                <a:gridCol w="4649916"/>
                <a:gridCol w="4207068"/>
              </a:tblGrid>
              <a:tr h="3240360">
                <a:tc>
                  <a:txBody>
                    <a:bodyPr/>
                    <a:lstStyle/>
                    <a:p>
                      <a:pPr algn="just">
                        <a:lnSpc>
                          <a:spcPct val="115000"/>
                        </a:lnSpc>
                        <a:spcAft>
                          <a:spcPts val="300"/>
                        </a:spcAft>
                      </a:pPr>
                      <a:r>
                        <a:rPr lang="en-US" sz="2800">
                          <a:latin typeface="Calibri"/>
                          <a:ea typeface="Times New Roman"/>
                          <a:cs typeface="Calibri"/>
                        </a:rPr>
                        <a:t>A)</a:t>
                      </a:r>
                      <a:endParaRPr lang="it-IT" sz="2800">
                        <a:latin typeface="Calibri"/>
                        <a:ea typeface="Times New Roman"/>
                        <a:cs typeface="Times New Roman"/>
                      </a:endParaRPr>
                    </a:p>
                  </a:txBody>
                  <a:tcPr marL="66603" marR="666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115000"/>
                        </a:lnSpc>
                        <a:spcAft>
                          <a:spcPts val="300"/>
                        </a:spcAft>
                      </a:pPr>
                      <a:r>
                        <a:rPr lang="en-US" sz="2800">
                          <a:latin typeface="Calibri"/>
                          <a:ea typeface="Times New Roman"/>
                          <a:cs typeface="Calibri"/>
                        </a:rPr>
                        <a:t>B)</a:t>
                      </a:r>
                      <a:endParaRPr lang="it-IT" sz="1100">
                        <a:latin typeface="Calibri"/>
                        <a:ea typeface="Times New Roman"/>
                        <a:cs typeface="Times New Roman"/>
                      </a:endParaRPr>
                    </a:p>
                  </a:txBody>
                  <a:tcPr marL="66603" marR="666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pic>
        <p:nvPicPr>
          <p:cNvPr id="114691" name="Picture 5"/>
          <p:cNvPicPr>
            <a:picLocks noChangeAspect="1" noChangeArrowheads="1"/>
          </p:cNvPicPr>
          <p:nvPr/>
        </p:nvPicPr>
        <p:blipFill>
          <a:blip r:embed="rId4" cstate="print"/>
          <a:srcRect/>
          <a:stretch>
            <a:fillRect/>
          </a:stretch>
        </p:blipFill>
        <p:spPr bwMode="auto">
          <a:xfrm>
            <a:off x="251520" y="3501008"/>
            <a:ext cx="4392488" cy="2520280"/>
          </a:xfrm>
          <a:prstGeom prst="rect">
            <a:avLst/>
          </a:prstGeom>
          <a:solidFill>
            <a:schemeClr val="accent1">
              <a:lumMod val="20000"/>
              <a:lumOff val="80000"/>
            </a:schemeClr>
          </a:solidFill>
        </p:spPr>
      </p:pic>
      <p:pic>
        <p:nvPicPr>
          <p:cNvPr id="114690" name="Picture 6"/>
          <p:cNvPicPr>
            <a:picLocks noChangeAspect="1" noChangeArrowheads="1"/>
          </p:cNvPicPr>
          <p:nvPr/>
        </p:nvPicPr>
        <p:blipFill>
          <a:blip r:embed="rId5" cstate="print"/>
          <a:srcRect/>
          <a:stretch>
            <a:fillRect/>
          </a:stretch>
        </p:blipFill>
        <p:spPr bwMode="auto">
          <a:xfrm>
            <a:off x="4860032" y="4005064"/>
            <a:ext cx="4104456" cy="2160240"/>
          </a:xfrm>
          <a:prstGeom prst="rect">
            <a:avLst/>
          </a:prstGeom>
          <a:solidFill>
            <a:schemeClr val="accent1">
              <a:lumMod val="20000"/>
              <a:lumOff val="80000"/>
            </a:schemeClr>
          </a:solid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1"/>
          <p:cNvSpPr>
            <a:spLocks noChangeArrowheads="1"/>
          </p:cNvSpPr>
          <p:nvPr/>
        </p:nvSpPr>
        <p:spPr bwMode="auto">
          <a:xfrm>
            <a:off x="864096" y="692696"/>
            <a:ext cx="7452320" cy="1384995"/>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lang="it-IT" sz="2800" smtClean="0">
                <a:latin typeface="Calibri" pitchFamily="34" charset="0"/>
                <a:ea typeface="Times New Roman" pitchFamily="18" charset="0"/>
                <a:cs typeface="Calibri" pitchFamily="34" charset="0"/>
              </a:rPr>
              <a:t>Lo s</a:t>
            </a:r>
            <a:r>
              <a:rPr kumimoji="0" lang="it-IT" sz="2800" b="0" i="0" u="none" strike="noStrike" cap="none" normalizeH="0" baseline="0" smtClean="0">
                <a:ln>
                  <a:noFill/>
                </a:ln>
                <a:solidFill>
                  <a:schemeClr val="tx1"/>
                </a:solidFill>
                <a:effectLst/>
                <a:latin typeface="Calibri" pitchFamily="34" charset="0"/>
                <a:ea typeface="Times New Roman" pitchFamily="18" charset="0"/>
                <a:cs typeface="Calibri" pitchFamily="34" charset="0"/>
              </a:rPr>
              <a:t>tudente MF </a:t>
            </a:r>
            <a:r>
              <a:rPr kumimoji="0" lang="it-IT" sz="2800" b="0" i="0" u="none" strike="noStrike" cap="none" normalizeH="0" baseline="0" smtClean="0">
                <a:ln>
                  <a:noFill/>
                </a:ln>
                <a:solidFill>
                  <a:schemeClr val="tx1"/>
                </a:solidFill>
                <a:effectLst/>
                <a:latin typeface="Calibri" pitchFamily="34" charset="0"/>
                <a:ea typeface="Times New Roman" pitchFamily="18" charset="0"/>
                <a:cs typeface="Calibri" pitchFamily="34" charset="0"/>
              </a:rPr>
              <a:t>segna la B. Scrive: </a:t>
            </a:r>
            <a:endParaRPr kumimoji="0" lang="it-IT" sz="2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800" b="0" i="1" u="none" strike="noStrike" cap="none" normalizeH="0" baseline="0" smtClean="0">
                <a:ln>
                  <a:noFill/>
                </a:ln>
                <a:solidFill>
                  <a:schemeClr val="tx1"/>
                </a:solidFill>
                <a:effectLst/>
                <a:latin typeface="Calibri" pitchFamily="34" charset="0"/>
                <a:ea typeface="Times New Roman" pitchFamily="18" charset="0"/>
                <a:cs typeface="Calibri" pitchFamily="34" charset="0"/>
              </a:rPr>
              <a:t>“Sicuramente non è il B perché la retta non può essere lineare e deve toccare l’asse delle x.”</a:t>
            </a:r>
            <a:endParaRPr kumimoji="0" lang="it-IT" sz="2800" b="0" i="0" u="none" strike="noStrike" cap="none" normalizeH="0" baseline="0" smtClean="0">
              <a:ln>
                <a:noFill/>
              </a:ln>
              <a:solidFill>
                <a:schemeClr val="tx1"/>
              </a:solidFill>
              <a:effectLst/>
              <a:latin typeface="Arial" pitchFamily="34" charset="0"/>
              <a:cs typeface="Arial" pitchFamily="34" charset="0"/>
            </a:endParaRPr>
          </a:p>
        </p:txBody>
      </p:sp>
      <p:sp>
        <p:nvSpPr>
          <p:cNvPr id="115714" name="Rectangle 2"/>
          <p:cNvSpPr>
            <a:spLocks noChangeArrowheads="1"/>
          </p:cNvSpPr>
          <p:nvPr/>
        </p:nvSpPr>
        <p:spPr bwMode="auto">
          <a:xfrm>
            <a:off x="827584" y="2694399"/>
            <a:ext cx="7416824" cy="2246769"/>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it-IT" sz="2800" smtClean="0">
                <a:latin typeface="Calibri" pitchFamily="34" charset="0"/>
                <a:ea typeface="Times New Roman" pitchFamily="18" charset="0"/>
                <a:cs typeface="Calibri" pitchFamily="34" charset="0"/>
              </a:rPr>
              <a:t>Lo s</a:t>
            </a:r>
            <a:r>
              <a:rPr kumimoji="0" lang="it-IT" sz="2800" b="0" i="0" u="none" strike="noStrike" cap="none" normalizeH="0" baseline="0" smtClean="0">
                <a:ln>
                  <a:noFill/>
                </a:ln>
                <a:solidFill>
                  <a:schemeClr val="tx1"/>
                </a:solidFill>
                <a:effectLst/>
                <a:latin typeface="Calibri" pitchFamily="34" charset="0"/>
                <a:ea typeface="Times New Roman" pitchFamily="18" charset="0"/>
                <a:cs typeface="Calibri" pitchFamily="34" charset="0"/>
              </a:rPr>
              <a:t>tudente ZM </a:t>
            </a:r>
            <a:r>
              <a:rPr kumimoji="0" lang="it-IT" sz="2800" b="0" i="0" u="none" strike="noStrike" cap="none" normalizeH="0" baseline="0" smtClean="0">
                <a:ln>
                  <a:noFill/>
                </a:ln>
                <a:solidFill>
                  <a:schemeClr val="tx1"/>
                </a:solidFill>
                <a:effectLst/>
                <a:latin typeface="Calibri" pitchFamily="34" charset="0"/>
                <a:ea typeface="Times New Roman" pitchFamily="18" charset="0"/>
                <a:cs typeface="Calibri" pitchFamily="34" charset="0"/>
              </a:rPr>
              <a:t>segna la B. Scrive:</a:t>
            </a:r>
            <a:endParaRPr kumimoji="0" lang="it-IT" sz="2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2800" b="0" i="1" u="none" strike="noStrike" cap="none" normalizeH="0" baseline="0" smtClean="0">
                <a:ln>
                  <a:noFill/>
                </a:ln>
                <a:solidFill>
                  <a:schemeClr val="tx1"/>
                </a:solidFill>
                <a:effectLst/>
                <a:latin typeface="Calibri" pitchFamily="34" charset="0"/>
                <a:ea typeface="Times New Roman" pitchFamily="18" charset="0"/>
                <a:cs typeface="Calibri" pitchFamily="34" charset="0"/>
              </a:rPr>
              <a:t>“L’equazione essendo decrescente non ha un andamento costante, quindi la B non è. Nella A la x diventa 0, quindi la linea passa per i punti delle ascisse.”</a:t>
            </a:r>
            <a:endParaRPr kumimoji="0" lang="it-IT" sz="2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57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p:cNvPicPr>
            <a:picLocks noChangeAspect="1" noChangeArrowheads="1"/>
          </p:cNvPicPr>
          <p:nvPr/>
        </p:nvPicPr>
        <p:blipFill>
          <a:blip r:embed="rId2" cstate="print"/>
          <a:srcRect/>
          <a:stretch>
            <a:fillRect/>
          </a:stretch>
        </p:blipFill>
        <p:spPr bwMode="auto">
          <a:xfrm>
            <a:off x="144016" y="302041"/>
            <a:ext cx="8820472" cy="5287199"/>
          </a:xfrm>
          <a:prstGeom prst="rect">
            <a:avLst/>
          </a:prstGeom>
          <a:noFill/>
          <a:ln w="9525">
            <a:noFill/>
            <a:miter lim="800000"/>
            <a:headEnd/>
            <a:tailEnd/>
          </a:ln>
        </p:spPr>
      </p:pic>
      <p:sp>
        <p:nvSpPr>
          <p:cNvPr id="5" name="TextBox 4"/>
          <p:cNvSpPr txBox="1"/>
          <p:nvPr/>
        </p:nvSpPr>
        <p:spPr>
          <a:xfrm>
            <a:off x="8028384" y="6309320"/>
            <a:ext cx="360040" cy="369332"/>
          </a:xfrm>
          <a:prstGeom prst="rect">
            <a:avLst/>
          </a:prstGeom>
          <a:noFill/>
        </p:spPr>
        <p:txBody>
          <a:bodyPr wrap="square" rtlCol="0">
            <a:spAutoFit/>
          </a:bodyPr>
          <a:lstStyle/>
          <a:p>
            <a:r>
              <a:rPr lang="it-IT" smtClean="0">
                <a:hlinkClick r:id="rId3" action="ppaction://hlinksldjump"/>
              </a:rPr>
              <a:t>2</a:t>
            </a:r>
            <a:endParaRPr lang="it-IT"/>
          </a:p>
        </p:txBody>
      </p:sp>
      <p:sp>
        <p:nvSpPr>
          <p:cNvPr id="6" name="TextBox 5">
            <a:hlinkClick r:id="rId4" action="ppaction://hlinksldjump"/>
          </p:cNvPr>
          <p:cNvSpPr txBox="1"/>
          <p:nvPr/>
        </p:nvSpPr>
        <p:spPr>
          <a:xfrm>
            <a:off x="8460432" y="6309320"/>
            <a:ext cx="360040" cy="369332"/>
          </a:xfrm>
          <a:prstGeom prst="rect">
            <a:avLst/>
          </a:prstGeom>
          <a:noFill/>
        </p:spPr>
        <p:txBody>
          <a:bodyPr wrap="square" rtlCol="0">
            <a:spAutoFit/>
          </a:bodyPr>
          <a:lstStyle/>
          <a:p>
            <a:r>
              <a:rPr lang="it-IT" smtClean="0"/>
              <a:t>3</a:t>
            </a:r>
            <a:endParaRPr lang="it-IT"/>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30420" y="764704"/>
            <a:ext cx="4536504" cy="584775"/>
          </a:xfrm>
          <a:prstGeom prst="rect">
            <a:avLst/>
          </a:prstGeom>
          <a:solidFill>
            <a:schemeClr val="bg1"/>
          </a:solidFill>
          <a:ln>
            <a:solidFill>
              <a:srgbClr val="FFC000"/>
            </a:solidFill>
          </a:ln>
          <a:scene3d>
            <a:camera prst="orthographicFront"/>
            <a:lightRig rig="threePt" dir="t"/>
          </a:scene3d>
          <a:sp3d>
            <a:bevelT w="165100" prst="coolSlant"/>
          </a:sp3d>
        </p:spPr>
        <p:txBody>
          <a:bodyPr wrap="square" rtlCol="0">
            <a:spAutoFit/>
          </a:bodyPr>
          <a:lstStyle/>
          <a:p>
            <a:pPr algn="ctr"/>
            <a:r>
              <a:rPr lang="it-IT" sz="3200" smtClean="0">
                <a:solidFill>
                  <a:schemeClr val="accent1">
                    <a:lumMod val="50000"/>
                  </a:schemeClr>
                </a:solidFill>
                <a:latin typeface="+mj-lt"/>
              </a:rPr>
              <a:t>Due punti di vista opposti</a:t>
            </a:r>
          </a:p>
        </p:txBody>
      </p:sp>
      <p:sp>
        <p:nvSpPr>
          <p:cNvPr id="8" name="TextBox 7"/>
          <p:cNvSpPr txBox="1"/>
          <p:nvPr/>
        </p:nvSpPr>
        <p:spPr>
          <a:xfrm>
            <a:off x="683568" y="2149078"/>
            <a:ext cx="4536504" cy="1077218"/>
          </a:xfrm>
          <a:prstGeom prst="rect">
            <a:avLst/>
          </a:prstGeom>
          <a:solidFill>
            <a:srgbClr val="FFFF99"/>
          </a:solidFill>
          <a:ln>
            <a:solidFill>
              <a:srgbClr val="FFC000"/>
            </a:solidFill>
          </a:ln>
          <a:scene3d>
            <a:camera prst="orthographicFront"/>
            <a:lightRig rig="threePt" dir="t"/>
          </a:scene3d>
          <a:sp3d>
            <a:bevelT w="165100" prst="coolSlant"/>
          </a:sp3d>
        </p:spPr>
        <p:txBody>
          <a:bodyPr wrap="square" rtlCol="0">
            <a:spAutoFit/>
          </a:bodyPr>
          <a:lstStyle/>
          <a:p>
            <a:r>
              <a:rPr lang="it-IT" sz="3200" smtClean="0">
                <a:solidFill>
                  <a:schemeClr val="accent1">
                    <a:lumMod val="50000"/>
                  </a:schemeClr>
                </a:solidFill>
                <a:latin typeface="+mj-lt"/>
              </a:rPr>
              <a:t>Sviluppo naturale della competenza linguistica</a:t>
            </a:r>
          </a:p>
        </p:txBody>
      </p:sp>
      <p:sp>
        <p:nvSpPr>
          <p:cNvPr id="9" name="TextBox 8"/>
          <p:cNvSpPr txBox="1"/>
          <p:nvPr/>
        </p:nvSpPr>
        <p:spPr>
          <a:xfrm>
            <a:off x="755576" y="4518976"/>
            <a:ext cx="4104456" cy="1569660"/>
          </a:xfrm>
          <a:prstGeom prst="rect">
            <a:avLst/>
          </a:prstGeom>
          <a:solidFill>
            <a:srgbClr val="FDE7BB"/>
          </a:solidFill>
          <a:ln>
            <a:solidFill>
              <a:srgbClr val="FFC000"/>
            </a:solidFill>
          </a:ln>
          <a:scene3d>
            <a:camera prst="orthographicFront"/>
            <a:lightRig rig="threePt" dir="t"/>
          </a:scene3d>
          <a:sp3d>
            <a:bevelT w="165100" prst="coolSlant"/>
          </a:sp3d>
        </p:spPr>
        <p:txBody>
          <a:bodyPr wrap="square" rtlCol="0">
            <a:spAutoFit/>
          </a:bodyPr>
          <a:lstStyle/>
          <a:p>
            <a:r>
              <a:rPr lang="it-IT" sz="3200" smtClean="0">
                <a:latin typeface="+mj-lt"/>
              </a:rPr>
              <a:t>Le varietà linguistiche evolute richiedono insegnamento esplicito</a:t>
            </a:r>
            <a:endParaRPr lang="it-IT" sz="2800" smtClean="0">
              <a:latin typeface="+mj-lt"/>
            </a:endParaRPr>
          </a:p>
        </p:txBody>
      </p:sp>
      <p:sp>
        <p:nvSpPr>
          <p:cNvPr id="10" name="TextBox 9"/>
          <p:cNvSpPr txBox="1"/>
          <p:nvPr/>
        </p:nvSpPr>
        <p:spPr>
          <a:xfrm>
            <a:off x="5868144" y="1906222"/>
            <a:ext cx="2160240" cy="584775"/>
          </a:xfrm>
          <a:prstGeom prst="rect">
            <a:avLst/>
          </a:prstGeom>
          <a:solidFill>
            <a:srgbClr val="FFFF99"/>
          </a:solidFill>
          <a:ln>
            <a:solidFill>
              <a:srgbClr val="FFC000"/>
            </a:solidFill>
          </a:ln>
          <a:scene3d>
            <a:camera prst="orthographicFront"/>
            <a:lightRig rig="threePt" dir="t"/>
          </a:scene3d>
          <a:sp3d>
            <a:bevelT w="165100" prst="coolSlant"/>
          </a:sp3d>
        </p:spPr>
        <p:txBody>
          <a:bodyPr wrap="square" rtlCol="0">
            <a:spAutoFit/>
          </a:bodyPr>
          <a:lstStyle/>
          <a:p>
            <a:pPr algn="ctr"/>
            <a:r>
              <a:rPr lang="it-IT" sz="3200" smtClean="0">
                <a:solidFill>
                  <a:schemeClr val="accent1">
                    <a:lumMod val="50000"/>
                  </a:schemeClr>
                </a:solidFill>
                <a:latin typeface="+mj-lt"/>
              </a:rPr>
              <a:t>J.N.Britton</a:t>
            </a:r>
          </a:p>
        </p:txBody>
      </p:sp>
      <p:sp>
        <p:nvSpPr>
          <p:cNvPr id="11" name="TextBox 10"/>
          <p:cNvSpPr txBox="1"/>
          <p:nvPr/>
        </p:nvSpPr>
        <p:spPr>
          <a:xfrm>
            <a:off x="5868144" y="2739019"/>
            <a:ext cx="2160240" cy="1077218"/>
          </a:xfrm>
          <a:prstGeom prst="rect">
            <a:avLst/>
          </a:prstGeom>
          <a:solidFill>
            <a:srgbClr val="FFFF99"/>
          </a:solidFill>
          <a:ln>
            <a:solidFill>
              <a:srgbClr val="FFC000"/>
            </a:solidFill>
          </a:ln>
          <a:scene3d>
            <a:camera prst="orthographicFront"/>
            <a:lightRig rig="threePt" dir="t"/>
          </a:scene3d>
          <a:sp3d>
            <a:bevelT w="165100" prst="coolSlant"/>
          </a:sp3d>
        </p:spPr>
        <p:txBody>
          <a:bodyPr wrap="square" rtlCol="0">
            <a:spAutoFit/>
          </a:bodyPr>
          <a:lstStyle/>
          <a:p>
            <a:pPr algn="ctr"/>
            <a:r>
              <a:rPr lang="it-IT" sz="3200" smtClean="0">
                <a:solidFill>
                  <a:schemeClr val="accent1">
                    <a:lumMod val="50000"/>
                  </a:schemeClr>
                </a:solidFill>
                <a:latin typeface="+mj-lt"/>
              </a:rPr>
              <a:t>“Linguaggio naturale”</a:t>
            </a:r>
          </a:p>
        </p:txBody>
      </p:sp>
      <p:sp>
        <p:nvSpPr>
          <p:cNvPr id="12" name="TextBox 11"/>
          <p:cNvSpPr txBox="1"/>
          <p:nvPr/>
        </p:nvSpPr>
        <p:spPr>
          <a:xfrm>
            <a:off x="5868144" y="4900965"/>
            <a:ext cx="1944216" cy="584775"/>
          </a:xfrm>
          <a:prstGeom prst="rect">
            <a:avLst/>
          </a:prstGeom>
          <a:solidFill>
            <a:srgbClr val="FDE7BB"/>
          </a:solidFill>
          <a:ln>
            <a:solidFill>
              <a:srgbClr val="FFC000"/>
            </a:solidFill>
          </a:ln>
          <a:scene3d>
            <a:camera prst="orthographicFront"/>
            <a:lightRig rig="threePt" dir="t"/>
          </a:scene3d>
          <a:sp3d>
            <a:bevelT w="165100" prst="coolSlant"/>
          </a:sp3d>
        </p:spPr>
        <p:txBody>
          <a:bodyPr wrap="square" rtlCol="0">
            <a:spAutoFit/>
          </a:bodyPr>
          <a:lstStyle/>
          <a:p>
            <a:pPr algn="ctr"/>
            <a:r>
              <a:rPr lang="it-IT" sz="3200" smtClean="0">
                <a:latin typeface="+mj-lt"/>
              </a:rPr>
              <a:t>Halliday</a:t>
            </a:r>
            <a:endParaRPr lang="it-IT" sz="2800" smtClean="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p:cNvPicPr>
            <a:picLocks noChangeAspect="1" noChangeArrowheads="1"/>
          </p:cNvPicPr>
          <p:nvPr/>
        </p:nvPicPr>
        <p:blipFill>
          <a:blip r:embed="rId2" cstate="print"/>
          <a:srcRect/>
          <a:stretch>
            <a:fillRect/>
          </a:stretch>
        </p:blipFill>
        <p:spPr bwMode="auto">
          <a:xfrm>
            <a:off x="216025" y="389921"/>
            <a:ext cx="8820471" cy="2463015"/>
          </a:xfrm>
          <a:prstGeom prst="rect">
            <a:avLst/>
          </a:prstGeom>
          <a:noFill/>
          <a:ln w="9525">
            <a:noFill/>
            <a:miter lim="800000"/>
            <a:headEnd/>
            <a:tailEnd/>
          </a:ln>
        </p:spPr>
      </p:pic>
      <p:pic>
        <p:nvPicPr>
          <p:cNvPr id="117763" name="Picture 3"/>
          <p:cNvPicPr>
            <a:picLocks noChangeAspect="1" noChangeArrowheads="1"/>
          </p:cNvPicPr>
          <p:nvPr/>
        </p:nvPicPr>
        <p:blipFill>
          <a:blip r:embed="rId3" cstate="print"/>
          <a:srcRect/>
          <a:stretch>
            <a:fillRect/>
          </a:stretch>
        </p:blipFill>
        <p:spPr bwMode="auto">
          <a:xfrm>
            <a:off x="252982" y="3789040"/>
            <a:ext cx="8796538" cy="2304256"/>
          </a:xfrm>
          <a:prstGeom prst="rect">
            <a:avLst/>
          </a:prstGeom>
          <a:noFill/>
          <a:ln w="9525">
            <a:noFill/>
            <a:miter lim="800000"/>
            <a:headEnd/>
            <a:tailEnd/>
          </a:ln>
        </p:spPr>
      </p:pic>
      <p:sp>
        <p:nvSpPr>
          <p:cNvPr id="4" name="5-Point Star 3">
            <a:hlinkClick r:id="rId4" action="ppaction://hlinksldjump"/>
          </p:cNvPr>
          <p:cNvSpPr/>
          <p:nvPr/>
        </p:nvSpPr>
        <p:spPr>
          <a:xfrm>
            <a:off x="8460432" y="6381328"/>
            <a:ext cx="216024" cy="21602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77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2" cstate="print"/>
          <a:srcRect/>
          <a:stretch>
            <a:fillRect/>
          </a:stretch>
        </p:blipFill>
        <p:spPr bwMode="auto">
          <a:xfrm>
            <a:off x="107504" y="332656"/>
            <a:ext cx="8876040" cy="2385228"/>
          </a:xfrm>
          <a:prstGeom prst="rect">
            <a:avLst/>
          </a:prstGeom>
          <a:noFill/>
          <a:ln w="9525">
            <a:noFill/>
            <a:miter lim="800000"/>
            <a:headEnd/>
            <a:tailEnd/>
          </a:ln>
        </p:spPr>
      </p:pic>
      <p:pic>
        <p:nvPicPr>
          <p:cNvPr id="118787" name="Picture 3"/>
          <p:cNvPicPr>
            <a:picLocks noChangeAspect="1" noChangeArrowheads="1"/>
          </p:cNvPicPr>
          <p:nvPr/>
        </p:nvPicPr>
        <p:blipFill>
          <a:blip r:embed="rId3" cstate="print"/>
          <a:srcRect/>
          <a:stretch>
            <a:fillRect/>
          </a:stretch>
        </p:blipFill>
        <p:spPr bwMode="auto">
          <a:xfrm>
            <a:off x="107504" y="3212976"/>
            <a:ext cx="8917632" cy="3107660"/>
          </a:xfrm>
          <a:prstGeom prst="rect">
            <a:avLst/>
          </a:prstGeom>
          <a:noFill/>
          <a:ln w="9525">
            <a:noFill/>
            <a:miter lim="800000"/>
            <a:headEnd/>
            <a:tailEnd/>
          </a:ln>
        </p:spPr>
      </p:pic>
      <p:sp>
        <p:nvSpPr>
          <p:cNvPr id="4" name="5-Point Star 3">
            <a:hlinkClick r:id="rId4" action="ppaction://hlinksldjump"/>
          </p:cNvPr>
          <p:cNvSpPr/>
          <p:nvPr/>
        </p:nvSpPr>
        <p:spPr>
          <a:xfrm>
            <a:off x="8460432" y="6381328"/>
            <a:ext cx="216024" cy="21602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7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2" cstate="print"/>
          <a:srcRect/>
          <a:stretch>
            <a:fillRect/>
          </a:stretch>
        </p:blipFill>
        <p:spPr bwMode="auto">
          <a:xfrm>
            <a:off x="144016" y="541561"/>
            <a:ext cx="8892480" cy="3247479"/>
          </a:xfrm>
          <a:prstGeom prst="rect">
            <a:avLst/>
          </a:prstGeom>
          <a:noFill/>
          <a:ln w="9525">
            <a:noFill/>
            <a:miter lim="800000"/>
            <a:headEnd/>
            <a:tailEnd/>
          </a:ln>
        </p:spPr>
      </p:pic>
      <p:pic>
        <p:nvPicPr>
          <p:cNvPr id="119812" name="Picture 4"/>
          <p:cNvPicPr>
            <a:picLocks noChangeAspect="1" noChangeArrowheads="1"/>
          </p:cNvPicPr>
          <p:nvPr/>
        </p:nvPicPr>
        <p:blipFill>
          <a:blip r:embed="rId3" cstate="print"/>
          <a:srcRect/>
          <a:stretch>
            <a:fillRect/>
          </a:stretch>
        </p:blipFill>
        <p:spPr bwMode="auto">
          <a:xfrm>
            <a:off x="144017" y="4558863"/>
            <a:ext cx="8892479" cy="1606441"/>
          </a:xfrm>
          <a:prstGeom prst="rect">
            <a:avLst/>
          </a:prstGeom>
          <a:noFill/>
          <a:ln w="9525">
            <a:noFill/>
            <a:miter lim="800000"/>
            <a:headEnd/>
            <a:tailEnd/>
          </a:ln>
        </p:spPr>
      </p:pic>
      <p:sp>
        <p:nvSpPr>
          <p:cNvPr id="5" name="5-Point Star 4">
            <a:hlinkClick r:id="rId4" action="ppaction://hlinksldjump"/>
          </p:cNvPr>
          <p:cNvSpPr/>
          <p:nvPr/>
        </p:nvSpPr>
        <p:spPr>
          <a:xfrm>
            <a:off x="8460432" y="6381328"/>
            <a:ext cx="216024" cy="21602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98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467544" y="764704"/>
            <a:ext cx="8208912" cy="3970318"/>
          </a:xfrm>
          <a:prstGeom prst="rect">
            <a:avLst/>
          </a:prstGeom>
          <a:solidFill>
            <a:schemeClr val="accent5">
              <a:lumMod val="20000"/>
              <a:lumOff val="80000"/>
            </a:schemeClr>
          </a:solidFill>
        </p:spPr>
        <p:txBody>
          <a:bodyPr wrap="square">
            <a:spAutoFit/>
          </a:bodyPr>
          <a:lstStyle/>
          <a:p>
            <a:r>
              <a:rPr lang="en-GB" sz="2800"/>
              <a:t>"Unlike traditional studies on metaphor, contemporary embodied views don't see conceptual metaphors as residing in words, but in thoughts. Metaphorical linguistic expressions thus are only surface manifestations of metaphorical thought." </a:t>
            </a:r>
            <a:endParaRPr lang="en-GB" sz="2800" smtClean="0"/>
          </a:p>
          <a:p>
            <a:r>
              <a:rPr lang="en-US" sz="2800" smtClean="0"/>
              <a:t>[</a:t>
            </a:r>
            <a:r>
              <a:rPr lang="en-US" sz="2800"/>
              <a:t>Núňez, R.E., Edwards L.D., Matos J.F.: 'Embodied Cognition as Grounding for Situatedness and Context in Mathematics Education', </a:t>
            </a:r>
            <a:r>
              <a:rPr lang="en-US" sz="2800" i="1"/>
              <a:t>Educational Studies in Mathematics</a:t>
            </a:r>
            <a:r>
              <a:rPr lang="en-US" sz="2800"/>
              <a:t>, 39, 1-3: </a:t>
            </a:r>
            <a:r>
              <a:rPr lang="en-US" sz="2800" smtClean="0"/>
              <a:t>45-65, </a:t>
            </a:r>
            <a:r>
              <a:rPr lang="en-US" sz="2800"/>
              <a:t>p.52]</a:t>
            </a:r>
            <a:endParaRPr lang="it-IT" sz="280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764704"/>
            <a:ext cx="5904656" cy="707886"/>
          </a:xfrm>
          <a:prstGeom prst="rect">
            <a:avLst/>
          </a:prstGeom>
          <a:solidFill>
            <a:schemeClr val="bg2"/>
          </a:solidFill>
          <a:ln>
            <a:solidFill>
              <a:srgbClr val="FFC000"/>
            </a:solidFill>
          </a:ln>
          <a:scene3d>
            <a:camera prst="orthographicFront"/>
            <a:lightRig rig="threePt" dir="t"/>
          </a:scene3d>
          <a:sp3d>
            <a:bevelT w="165100" prst="coolSlant"/>
          </a:sp3d>
        </p:spPr>
        <p:txBody>
          <a:bodyPr wrap="square" rtlCol="0">
            <a:spAutoFit/>
          </a:bodyPr>
          <a:lstStyle/>
          <a:p>
            <a:pPr algn="ctr"/>
            <a:r>
              <a:rPr lang="it-IT" sz="4000" smtClean="0">
                <a:solidFill>
                  <a:schemeClr val="accent1">
                    <a:lumMod val="50000"/>
                  </a:schemeClr>
                </a:solidFill>
                <a:latin typeface="+mj-lt"/>
              </a:rPr>
              <a:t>Standards NCTM, 1989, p.6</a:t>
            </a:r>
          </a:p>
        </p:txBody>
      </p:sp>
      <p:sp>
        <p:nvSpPr>
          <p:cNvPr id="3" name="TextBox 2"/>
          <p:cNvSpPr txBox="1"/>
          <p:nvPr/>
        </p:nvSpPr>
        <p:spPr>
          <a:xfrm>
            <a:off x="539552" y="1916832"/>
            <a:ext cx="7992888" cy="3046988"/>
          </a:xfrm>
          <a:prstGeom prst="rect">
            <a:avLst/>
          </a:prstGeom>
          <a:solidFill>
            <a:srgbClr val="FFCCFF"/>
          </a:solidFill>
          <a:ln>
            <a:solidFill>
              <a:srgbClr val="FFC000"/>
            </a:solidFill>
          </a:ln>
          <a:scene3d>
            <a:camera prst="orthographicFront"/>
            <a:lightRig rig="threePt" dir="t"/>
          </a:scene3d>
          <a:sp3d>
            <a:bevelT w="165100" prst="coolSlant"/>
          </a:sp3d>
        </p:spPr>
        <p:txBody>
          <a:bodyPr wrap="square" rtlCol="0">
            <a:spAutoFit/>
          </a:bodyPr>
          <a:lstStyle/>
          <a:p>
            <a:pPr algn="just"/>
            <a:r>
              <a:rPr lang="it-IT" sz="3200" smtClean="0">
                <a:solidFill>
                  <a:schemeClr val="accent1">
                    <a:lumMod val="50000"/>
                  </a:schemeClr>
                </a:solidFill>
                <a:latin typeface="+mj-lt"/>
              </a:rPr>
              <a:t>Lo sviluppo del linguaggio … “è conseguito al meglio in situazioni problematiche in cui gli studenti hanno un’opportunità di leggere, scrivere e discutere idee in cui l’uso del linguaggio della matematica diventa naturale</a:t>
            </a:r>
            <a:r>
              <a:rPr lang="it-IT" sz="3200" smtClean="0">
                <a:solidFill>
                  <a:schemeClr val="accent1">
                    <a:lumMod val="50000"/>
                  </a:schemeClr>
                </a:solidFill>
                <a:latin typeface="+mj-lt"/>
              </a:rPr>
              <a:t>.”</a:t>
            </a:r>
          </a:p>
          <a:p>
            <a:pPr algn="just"/>
            <a:r>
              <a:rPr lang="it-IT" sz="3200" smtClean="0">
                <a:solidFill>
                  <a:schemeClr val="accent1">
                    <a:lumMod val="50000"/>
                  </a:schemeClr>
                </a:solidFill>
                <a:latin typeface="+mj-lt"/>
              </a:rPr>
              <a:t>[trad. mia]</a:t>
            </a:r>
            <a:endParaRPr lang="it-IT" sz="3200" smtClean="0">
              <a:solidFill>
                <a:schemeClr val="accent1">
                  <a:lumMod val="50000"/>
                </a:schemeClr>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0362" y="908720"/>
            <a:ext cx="8892480" cy="5370763"/>
          </a:xfrm>
          <a:prstGeom prst="rect">
            <a:avLst/>
          </a:prstGeom>
          <a:solidFill>
            <a:srgbClr val="CCFFCC"/>
          </a:solidFill>
          <a:ln w="12700">
            <a:no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i="1" smtClean="0"/>
              <a:t>“And this is, in fact, one view of scientific language: some people think that it is an unnecessary, more or less ritualistic way of writing, and that science – scientific concepts and scientific reasoning – could just as well be expressed in everyday, non-technical terms. They refer to this other kind of language as “plain English”, “simple words” and the like. We could contrast this view with the opposite opinion, which is that science is totally dependent on scientific language: that you cannot separate science from how it is written, or rewrite scientific discourse in any other way. According to this view, “learning science” is the same thing as learning the language of science. If the language is difficult to understand, this is not some additional factor caused by the words that are chosen, but a difficulty that is inherent in the nature of science itself. It is the subject-matter that is the source of the problem.”</a:t>
            </a:r>
            <a:r>
              <a:rPr lang="en-US" sz="2400" smtClean="0"/>
              <a:t> </a:t>
            </a:r>
            <a:r>
              <a:rPr lang="it-IT" sz="2400" smtClean="0"/>
              <a:t>[Halliday, 2004, p. 160]</a:t>
            </a:r>
            <a:endParaRPr lang="it-IT" sz="24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476672"/>
            <a:ext cx="7776864" cy="646331"/>
          </a:xfrm>
          <a:prstGeom prst="rect">
            <a:avLst/>
          </a:prstGeom>
          <a:solidFill>
            <a:schemeClr val="tx2">
              <a:lumMod val="20000"/>
              <a:lumOff val="80000"/>
            </a:schemeClr>
          </a:solidFill>
        </p:spPr>
        <p:txBody>
          <a:bodyPr wrap="square" rtlCol="0">
            <a:spAutoFit/>
          </a:bodyPr>
          <a:lstStyle/>
          <a:p>
            <a:pPr algn="ctr"/>
            <a:r>
              <a:rPr lang="it-IT" sz="3600" smtClean="0"/>
              <a:t>Questione della competenza linguistica</a:t>
            </a:r>
            <a:endParaRPr lang="it-IT" sz="3600"/>
          </a:p>
        </p:txBody>
      </p:sp>
      <p:sp>
        <p:nvSpPr>
          <p:cNvPr id="5" name="TextBox 4"/>
          <p:cNvSpPr txBox="1"/>
          <p:nvPr/>
        </p:nvSpPr>
        <p:spPr>
          <a:xfrm>
            <a:off x="611560" y="1764105"/>
            <a:ext cx="7920880" cy="584775"/>
          </a:xfrm>
          <a:prstGeom prst="rect">
            <a:avLst/>
          </a:prstGeom>
          <a:solidFill>
            <a:schemeClr val="tx2">
              <a:lumMod val="20000"/>
              <a:lumOff val="80000"/>
            </a:schemeClr>
          </a:solidFill>
        </p:spPr>
        <p:txBody>
          <a:bodyPr wrap="square" rtlCol="0">
            <a:spAutoFit/>
          </a:bodyPr>
          <a:lstStyle/>
          <a:p>
            <a:pPr algn="ctr"/>
            <a:r>
              <a:rPr lang="it-IT" sz="3200" smtClean="0"/>
              <a:t>Quale competenza è richiesta per fare scienze?</a:t>
            </a:r>
            <a:endParaRPr lang="it-IT" sz="3200"/>
          </a:p>
        </p:txBody>
      </p:sp>
      <p:sp>
        <p:nvSpPr>
          <p:cNvPr id="6" name="TextBox 5"/>
          <p:cNvSpPr txBox="1"/>
          <p:nvPr/>
        </p:nvSpPr>
        <p:spPr>
          <a:xfrm>
            <a:off x="899592" y="2927846"/>
            <a:ext cx="7416824" cy="1077218"/>
          </a:xfrm>
          <a:prstGeom prst="rect">
            <a:avLst/>
          </a:prstGeom>
          <a:solidFill>
            <a:schemeClr val="tx2">
              <a:lumMod val="20000"/>
              <a:lumOff val="80000"/>
            </a:schemeClr>
          </a:solidFill>
        </p:spPr>
        <p:txBody>
          <a:bodyPr wrap="square" rtlCol="0">
            <a:spAutoFit/>
          </a:bodyPr>
          <a:lstStyle/>
          <a:p>
            <a:pPr algn="ctr"/>
            <a:r>
              <a:rPr lang="it-IT" sz="3200" smtClean="0"/>
              <a:t>Quale educazione linguistica è in grado di sostenere il pensiero scientifico?</a:t>
            </a:r>
            <a:endParaRPr lang="it-IT" sz="32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127646"/>
            <a:ext cx="3240360" cy="1077218"/>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Charles W. Morris (1901-1979)</a:t>
            </a:r>
            <a:endParaRPr lang="it-IT" sz="3200"/>
          </a:p>
        </p:txBody>
      </p:sp>
      <p:sp>
        <p:nvSpPr>
          <p:cNvPr id="5" name="TextBox 4"/>
          <p:cNvSpPr txBox="1"/>
          <p:nvPr/>
        </p:nvSpPr>
        <p:spPr>
          <a:xfrm>
            <a:off x="3923928" y="1404065"/>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Semiotica</a:t>
            </a:r>
            <a:endParaRPr lang="it-IT" sz="3200"/>
          </a:p>
        </p:txBody>
      </p:sp>
      <p:sp>
        <p:nvSpPr>
          <p:cNvPr id="6" name="TextBox 5"/>
          <p:cNvSpPr txBox="1"/>
          <p:nvPr/>
        </p:nvSpPr>
        <p:spPr>
          <a:xfrm>
            <a:off x="6444208" y="2204864"/>
            <a:ext cx="2088232"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Pragmatica</a:t>
            </a:r>
            <a:endParaRPr lang="it-IT" sz="3200"/>
          </a:p>
        </p:txBody>
      </p:sp>
      <p:sp>
        <p:nvSpPr>
          <p:cNvPr id="7" name="TextBox 6"/>
          <p:cNvSpPr txBox="1"/>
          <p:nvPr/>
        </p:nvSpPr>
        <p:spPr>
          <a:xfrm>
            <a:off x="6444208" y="1404065"/>
            <a:ext cx="1944216"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Semantica</a:t>
            </a:r>
            <a:endParaRPr lang="it-IT" sz="3200"/>
          </a:p>
        </p:txBody>
      </p:sp>
      <p:sp>
        <p:nvSpPr>
          <p:cNvPr id="8" name="TextBox 7"/>
          <p:cNvSpPr txBox="1"/>
          <p:nvPr/>
        </p:nvSpPr>
        <p:spPr>
          <a:xfrm>
            <a:off x="6444208" y="548680"/>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Sintassi </a:t>
            </a:r>
            <a:endParaRPr lang="it-IT" sz="3200"/>
          </a:p>
        </p:txBody>
      </p:sp>
      <p:cxnSp>
        <p:nvCxnSpPr>
          <p:cNvPr id="10" name="Straight Arrow Connector 9"/>
          <p:cNvCxnSpPr/>
          <p:nvPr/>
        </p:nvCxnSpPr>
        <p:spPr>
          <a:xfrm flipV="1">
            <a:off x="5796136" y="908720"/>
            <a:ext cx="576064" cy="720080"/>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1" name="Straight Arrow Connector 10"/>
          <p:cNvCxnSpPr/>
          <p:nvPr/>
        </p:nvCxnSpPr>
        <p:spPr>
          <a:xfrm>
            <a:off x="5796136" y="1772816"/>
            <a:ext cx="576064" cy="648072"/>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5" name="Straight Arrow Connector 14"/>
          <p:cNvCxnSpPr>
            <a:endCxn id="7" idx="1"/>
          </p:cNvCxnSpPr>
          <p:nvPr/>
        </p:nvCxnSpPr>
        <p:spPr>
          <a:xfrm flipV="1">
            <a:off x="5796136" y="1696453"/>
            <a:ext cx="648072" cy="4355"/>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19" name="TextBox 18"/>
          <p:cNvSpPr txBox="1"/>
          <p:nvPr/>
        </p:nvSpPr>
        <p:spPr>
          <a:xfrm>
            <a:off x="3851920" y="4419690"/>
            <a:ext cx="1800200"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Semiotica</a:t>
            </a:r>
            <a:endParaRPr lang="it-IT" sz="3200"/>
          </a:p>
        </p:txBody>
      </p:sp>
      <p:sp>
        <p:nvSpPr>
          <p:cNvPr id="20" name="TextBox 19"/>
          <p:cNvSpPr txBox="1"/>
          <p:nvPr/>
        </p:nvSpPr>
        <p:spPr>
          <a:xfrm>
            <a:off x="6372200" y="5013176"/>
            <a:ext cx="2088232"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Pragmatica</a:t>
            </a:r>
            <a:endParaRPr lang="it-IT" sz="3200"/>
          </a:p>
        </p:txBody>
      </p:sp>
      <p:sp>
        <p:nvSpPr>
          <p:cNvPr id="22" name="TextBox 21"/>
          <p:cNvSpPr txBox="1"/>
          <p:nvPr/>
        </p:nvSpPr>
        <p:spPr>
          <a:xfrm>
            <a:off x="6372200" y="3780329"/>
            <a:ext cx="2304256"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Grammatica</a:t>
            </a:r>
            <a:endParaRPr lang="it-IT" sz="3200"/>
          </a:p>
        </p:txBody>
      </p:sp>
      <p:cxnSp>
        <p:nvCxnSpPr>
          <p:cNvPr id="23" name="Straight Arrow Connector 22"/>
          <p:cNvCxnSpPr/>
          <p:nvPr/>
        </p:nvCxnSpPr>
        <p:spPr>
          <a:xfrm flipV="1">
            <a:off x="5724128" y="4149080"/>
            <a:ext cx="576064" cy="495346"/>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24" name="Straight Arrow Connector 23"/>
          <p:cNvCxnSpPr/>
          <p:nvPr/>
        </p:nvCxnSpPr>
        <p:spPr>
          <a:xfrm>
            <a:off x="5724128" y="4788441"/>
            <a:ext cx="504056" cy="512767"/>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31" name="TextBox 30"/>
          <p:cNvSpPr txBox="1"/>
          <p:nvPr/>
        </p:nvSpPr>
        <p:spPr>
          <a:xfrm>
            <a:off x="323528" y="4365104"/>
            <a:ext cx="2664296"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3200" smtClean="0"/>
              <a:t>Più di recente</a:t>
            </a:r>
            <a:endParaRPr lang="it-IT"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2" grpId="0" animBg="1"/>
      <p:bldP spid="3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31719</TotalTime>
  <Words>3039</Words>
  <Application>Microsoft Office PowerPoint</Application>
  <PresentationFormat>On-screen Show (4:3)</PresentationFormat>
  <Paragraphs>356</Paragraphs>
  <Slides>53</Slides>
  <Notes>34</Notes>
  <HiddenSlides>1</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53</vt:i4>
      </vt:variant>
    </vt:vector>
  </HeadingPairs>
  <TitlesOfParts>
    <vt:vector size="56" baseType="lpstr">
      <vt:lpstr>Office Theme</vt:lpstr>
      <vt:lpstr>Equation</vt:lpstr>
      <vt:lpstr>MathType 6.0 Equation</vt:lpstr>
      <vt:lpstr>Mediazione semiotica e funzioni del linguaggio in matematica</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Mediazione semiotica e funzioni del linguaggio in matematica</dc:title>
  <dc:creator>user</dc:creator>
  <cp:lastModifiedBy>user</cp:lastModifiedBy>
  <cp:revision>47</cp:revision>
  <dcterms:created xsi:type="dcterms:W3CDTF">2015-06-05T06:11:32Z</dcterms:created>
  <dcterms:modified xsi:type="dcterms:W3CDTF">2015-06-27T06:57:40Z</dcterms:modified>
</cp:coreProperties>
</file>