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107"/>
  </p:notesMasterIdLst>
  <p:sldIdLst>
    <p:sldId id="256" r:id="rId2"/>
    <p:sldId id="418" r:id="rId3"/>
    <p:sldId id="329" r:id="rId4"/>
    <p:sldId id="291" r:id="rId5"/>
    <p:sldId id="292" r:id="rId6"/>
    <p:sldId id="332" r:id="rId7"/>
    <p:sldId id="293" r:id="rId8"/>
    <p:sldId id="294" r:id="rId9"/>
    <p:sldId id="295" r:id="rId10"/>
    <p:sldId id="296" r:id="rId11"/>
    <p:sldId id="297" r:id="rId12"/>
    <p:sldId id="298" r:id="rId13"/>
    <p:sldId id="299" r:id="rId14"/>
    <p:sldId id="376" r:id="rId15"/>
    <p:sldId id="417" r:id="rId16"/>
    <p:sldId id="306" r:id="rId17"/>
    <p:sldId id="307" r:id="rId18"/>
    <p:sldId id="389" r:id="rId19"/>
    <p:sldId id="397" r:id="rId20"/>
    <p:sldId id="425" r:id="rId21"/>
    <p:sldId id="419" r:id="rId22"/>
    <p:sldId id="423" r:id="rId23"/>
    <p:sldId id="308" r:id="rId24"/>
    <p:sldId id="384" r:id="rId25"/>
    <p:sldId id="309" r:id="rId26"/>
    <p:sldId id="385" r:id="rId27"/>
    <p:sldId id="386" r:id="rId28"/>
    <p:sldId id="387" r:id="rId29"/>
    <p:sldId id="388" r:id="rId30"/>
    <p:sldId id="420" r:id="rId31"/>
    <p:sldId id="398" r:id="rId32"/>
    <p:sldId id="399" r:id="rId33"/>
    <p:sldId id="424" r:id="rId34"/>
    <p:sldId id="312" r:id="rId35"/>
    <p:sldId id="313" r:id="rId36"/>
    <p:sldId id="310" r:id="rId37"/>
    <p:sldId id="311" r:id="rId38"/>
    <p:sldId id="421" r:id="rId39"/>
    <p:sldId id="422" r:id="rId40"/>
    <p:sldId id="426" r:id="rId41"/>
    <p:sldId id="427" r:id="rId42"/>
    <p:sldId id="428" r:id="rId43"/>
    <p:sldId id="429" r:id="rId44"/>
    <p:sldId id="430" r:id="rId45"/>
    <p:sldId id="432" r:id="rId46"/>
    <p:sldId id="433" r:id="rId47"/>
    <p:sldId id="434" r:id="rId48"/>
    <p:sldId id="435" r:id="rId49"/>
    <p:sldId id="436" r:id="rId50"/>
    <p:sldId id="437" r:id="rId51"/>
    <p:sldId id="438" r:id="rId52"/>
    <p:sldId id="439" r:id="rId53"/>
    <p:sldId id="440" r:id="rId54"/>
    <p:sldId id="441" r:id="rId55"/>
    <p:sldId id="442" r:id="rId56"/>
    <p:sldId id="443" r:id="rId57"/>
    <p:sldId id="444" r:id="rId58"/>
    <p:sldId id="445" r:id="rId59"/>
    <p:sldId id="431" r:id="rId60"/>
    <p:sldId id="314" r:id="rId61"/>
    <p:sldId id="315" r:id="rId62"/>
    <p:sldId id="316" r:id="rId63"/>
    <p:sldId id="317" r:id="rId64"/>
    <p:sldId id="411" r:id="rId65"/>
    <p:sldId id="446" r:id="rId66"/>
    <p:sldId id="412" r:id="rId67"/>
    <p:sldId id="413" r:id="rId68"/>
    <p:sldId id="414" r:id="rId69"/>
    <p:sldId id="415" r:id="rId70"/>
    <p:sldId id="416" r:id="rId71"/>
    <p:sldId id="318" r:id="rId72"/>
    <p:sldId id="320" r:id="rId73"/>
    <p:sldId id="321" r:id="rId74"/>
    <p:sldId id="322" r:id="rId75"/>
    <p:sldId id="338" r:id="rId76"/>
    <p:sldId id="391" r:id="rId77"/>
    <p:sldId id="393" r:id="rId78"/>
    <p:sldId id="394" r:id="rId79"/>
    <p:sldId id="395" r:id="rId80"/>
    <p:sldId id="365" r:id="rId81"/>
    <p:sldId id="366" r:id="rId82"/>
    <p:sldId id="367" r:id="rId83"/>
    <p:sldId id="368" r:id="rId84"/>
    <p:sldId id="400" r:id="rId85"/>
    <p:sldId id="406" r:id="rId86"/>
    <p:sldId id="407" r:id="rId87"/>
    <p:sldId id="369" r:id="rId88"/>
    <p:sldId id="356" r:id="rId89"/>
    <p:sldId id="408" r:id="rId90"/>
    <p:sldId id="409" r:id="rId91"/>
    <p:sldId id="410" r:id="rId92"/>
    <p:sldId id="357" r:id="rId93"/>
    <p:sldId id="358" r:id="rId94"/>
    <p:sldId id="359" r:id="rId95"/>
    <p:sldId id="360" r:id="rId96"/>
    <p:sldId id="361" r:id="rId97"/>
    <p:sldId id="362" r:id="rId98"/>
    <p:sldId id="363" r:id="rId99"/>
    <p:sldId id="405" r:id="rId100"/>
    <p:sldId id="375" r:id="rId101"/>
    <p:sldId id="370" r:id="rId102"/>
    <p:sldId id="371" r:id="rId103"/>
    <p:sldId id="372" r:id="rId104"/>
    <p:sldId id="373" r:id="rId105"/>
    <p:sldId id="374" r:id="rId106"/>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cBook" initials="M" lastIdx="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04" autoAdjust="0"/>
    <p:restoredTop sz="82466" autoAdjust="0"/>
  </p:normalViewPr>
  <p:slideViewPr>
    <p:cSldViewPr snapToGrid="0" snapToObjects="1" showGuides="1">
      <p:cViewPr>
        <p:scale>
          <a:sx n="75" d="100"/>
          <a:sy n="75" d="100"/>
        </p:scale>
        <p:origin x="-816"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6" d="100"/>
        <a:sy n="206" d="100"/>
      </p:scale>
      <p:origin x="0" y="35784"/>
    </p:cViewPr>
  </p:sorter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printerSettings" Target="printerSettings/printerSettings1.bin"/><Relationship Id="rId109" Type="http://schemas.openxmlformats.org/officeDocument/2006/relationships/commentAuthors" Target="commentAuthor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presProps" Target="presProp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viewProps" Target="viewProps.xml"/><Relationship Id="rId112" Type="http://schemas.openxmlformats.org/officeDocument/2006/relationships/theme" Target="theme/theme1.xml"/><Relationship Id="rId113"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72938B-47D6-014E-8ABC-68B531921C67}" type="datetimeFigureOut">
              <a:rPr lang="it-IT" smtClean="0"/>
              <a:pPr/>
              <a:t>26/06/15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4B3898-3FE6-F042-83AB-8A2D2104E2D3}" type="slidenum">
              <a:rPr lang="it-IT" smtClean="0"/>
              <a:pPr/>
              <a:t>‹n.›</a:t>
            </a:fld>
            <a:endParaRPr lang="it-IT"/>
          </a:p>
        </p:txBody>
      </p:sp>
    </p:spTree>
    <p:extLst>
      <p:ext uri="{BB962C8B-B14F-4D97-AF65-F5344CB8AC3E}">
        <p14:creationId xmlns:p14="http://schemas.microsoft.com/office/powerpoint/2010/main" val="11145587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D14B3898-3FE6-F042-83AB-8A2D2104E2D3}"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998AC7-4226-6140-8020-256BBE74128C}" type="slidenum">
              <a:rPr lang="en-GB"/>
              <a:pPr/>
              <a:t>13</a:t>
            </a:fld>
            <a:endParaRPr lang="en-GB"/>
          </a:p>
        </p:txBody>
      </p:sp>
      <p:sp>
        <p:nvSpPr>
          <p:cNvPr id="135170" name="AutoShape 1026"/>
          <p:cNvSpPr>
            <a:spLocks noGrp="1" noRot="1" noChangeAspect="1" noChangeArrowheads="1" noTextEdit="1"/>
          </p:cNvSpPr>
          <p:nvPr>
            <p:ph type="sldImg"/>
          </p:nvPr>
        </p:nvSpPr>
        <p:spPr bwMode="auto">
          <a:xfrm>
            <a:off x="1143000" y="685800"/>
            <a:ext cx="4572000" cy="3429000"/>
          </a:xfrm>
          <a:prstGeom prst="rect">
            <a:avLst/>
          </a:prstGeom>
          <a:noFill/>
        </p:spPr>
      </p:sp>
      <p:sp>
        <p:nvSpPr>
          <p:cNvPr id="135171"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0B44D3-2998-4148-BA8D-DBDAC1D0ED08}" type="slidenum">
              <a:rPr lang="fr-FR"/>
              <a:pPr/>
              <a:t>14</a:t>
            </a:fld>
            <a:endParaRPr lang="fr-F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D6E139-0856-F84B-8F9F-26A7E9640B3B}" type="slidenum">
              <a:rPr lang="it-IT"/>
              <a:pPr/>
              <a:t>16</a:t>
            </a:fld>
            <a:endParaRPr lang="it-IT"/>
          </a:p>
        </p:txBody>
      </p:sp>
      <p:sp>
        <p:nvSpPr>
          <p:cNvPr id="50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41EEF-B0DC-FA4A-B1D9-AE1F5C26986B}" type="slidenum">
              <a:rPr lang="en-GB"/>
              <a:pPr/>
              <a:t>17</a:t>
            </a:fld>
            <a:endParaRPr lang="en-GB"/>
          </a:p>
        </p:txBody>
      </p:sp>
      <p:sp>
        <p:nvSpPr>
          <p:cNvPr id="6246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it-IT" dirty="0" smtClean="0"/>
              <a:t>Mostrare cosa succede quando</a:t>
            </a:r>
            <a:r>
              <a:rPr lang="it-IT" baseline="0" dirty="0" smtClean="0"/>
              <a:t> si trascina </a:t>
            </a:r>
            <a:r>
              <a:rPr lang="it-IT" baseline="0" dirty="0" err="1" smtClean="0"/>
              <a:t>…</a:t>
            </a:r>
            <a:endParaRPr lang="it-IT"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dirty="0" err="1" smtClean="0"/>
              <a:t>Ricordare</a:t>
            </a:r>
            <a:r>
              <a:rPr lang="fr-FR" dirty="0" smtClean="0"/>
              <a:t> </a:t>
            </a:r>
            <a:r>
              <a:rPr lang="fr-FR" dirty="0" err="1" smtClean="0"/>
              <a:t>che</a:t>
            </a:r>
            <a:r>
              <a:rPr lang="fr-FR" dirty="0" smtClean="0"/>
              <a:t> in Italiano</a:t>
            </a:r>
            <a:r>
              <a:rPr lang="fr-FR" baseline="0" dirty="0" smtClean="0"/>
              <a:t> c’</a:t>
            </a:r>
            <a:r>
              <a:rPr lang="fr-FR" baseline="0" dirty="0" err="1" smtClean="0"/>
              <a:t>era</a:t>
            </a:r>
            <a:r>
              <a:rPr lang="fr-FR" baseline="0" dirty="0" smtClean="0"/>
              <a:t> un </a:t>
            </a:r>
            <a:r>
              <a:rPr lang="fr-FR" baseline="0" dirty="0" err="1" smtClean="0"/>
              <a:t>altra</a:t>
            </a:r>
            <a:r>
              <a:rPr lang="fr-FR" baseline="0" dirty="0" smtClean="0"/>
              <a:t> </a:t>
            </a:r>
            <a:r>
              <a:rPr lang="fr-FR" baseline="0" dirty="0" err="1" smtClean="0"/>
              <a:t>didtinzione</a:t>
            </a:r>
            <a:r>
              <a:rPr lang="fr-FR" baseline="0" dirty="0" smtClean="0"/>
              <a:t> </a:t>
            </a:r>
            <a:r>
              <a:rPr lang="fr-FR" baseline="0" dirty="0" err="1" smtClean="0"/>
              <a:t>tra</a:t>
            </a:r>
            <a:r>
              <a:rPr lang="fr-FR" baseline="0" dirty="0" smtClean="0"/>
              <a:t> </a:t>
            </a:r>
            <a:r>
              <a:rPr lang="fr-FR" baseline="0" dirty="0" err="1" smtClean="0"/>
              <a:t>spostare</a:t>
            </a:r>
            <a:r>
              <a:rPr lang="fr-FR" baseline="0" dirty="0" smtClean="0"/>
              <a:t> e </a:t>
            </a:r>
            <a:r>
              <a:rPr lang="fr-FR" baseline="0" dirty="0" err="1" smtClean="0"/>
              <a:t>trascinare</a:t>
            </a:r>
            <a:r>
              <a:rPr lang="fr-FR" baseline="0" dirty="0" smtClean="0"/>
              <a:t>. « Drag » </a:t>
            </a:r>
            <a:r>
              <a:rPr lang="fr-FR" baseline="0" dirty="0" err="1" smtClean="0"/>
              <a:t>è</a:t>
            </a:r>
            <a:r>
              <a:rPr lang="fr-FR" baseline="0" dirty="0" smtClean="0"/>
              <a:t> un termine di Cabri</a:t>
            </a:r>
            <a:endParaRPr lang="fr-FR" dirty="0"/>
          </a:p>
        </p:txBody>
      </p:sp>
      <p:sp>
        <p:nvSpPr>
          <p:cNvPr id="4" name="Segnaposto numero diapositiva 3"/>
          <p:cNvSpPr>
            <a:spLocks noGrp="1"/>
          </p:cNvSpPr>
          <p:nvPr>
            <p:ph type="sldNum" sz="quarter" idx="10"/>
          </p:nvPr>
        </p:nvSpPr>
        <p:spPr/>
        <p:txBody>
          <a:bodyPr/>
          <a:lstStyle/>
          <a:p>
            <a:fld id="{373210D8-E93A-5E40-B361-FC6844F11A8C}" type="slidenum">
              <a:rPr lang="fr-FR" smtClean="0"/>
              <a:pPr/>
              <a:t>18</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dirty="0" err="1" smtClean="0"/>
              <a:t>Ricordare</a:t>
            </a:r>
            <a:r>
              <a:rPr lang="fr-FR" dirty="0" smtClean="0"/>
              <a:t> </a:t>
            </a:r>
            <a:r>
              <a:rPr lang="fr-FR" dirty="0" err="1" smtClean="0"/>
              <a:t>che</a:t>
            </a:r>
            <a:r>
              <a:rPr lang="fr-FR" dirty="0" smtClean="0"/>
              <a:t> in Italiano</a:t>
            </a:r>
            <a:r>
              <a:rPr lang="fr-FR" baseline="0" dirty="0" smtClean="0"/>
              <a:t> c’</a:t>
            </a:r>
            <a:r>
              <a:rPr lang="fr-FR" baseline="0" dirty="0" err="1" smtClean="0"/>
              <a:t>era</a:t>
            </a:r>
            <a:r>
              <a:rPr lang="fr-FR" baseline="0" dirty="0" smtClean="0"/>
              <a:t> un </a:t>
            </a:r>
            <a:r>
              <a:rPr lang="fr-FR" baseline="0" dirty="0" err="1" smtClean="0"/>
              <a:t>altra</a:t>
            </a:r>
            <a:r>
              <a:rPr lang="fr-FR" baseline="0" dirty="0" smtClean="0"/>
              <a:t> </a:t>
            </a:r>
            <a:r>
              <a:rPr lang="fr-FR" baseline="0" dirty="0" err="1" smtClean="0"/>
              <a:t>didtinzione</a:t>
            </a:r>
            <a:r>
              <a:rPr lang="fr-FR" baseline="0" dirty="0" smtClean="0"/>
              <a:t> </a:t>
            </a:r>
            <a:r>
              <a:rPr lang="fr-FR" baseline="0" dirty="0" err="1" smtClean="0"/>
              <a:t>tra</a:t>
            </a:r>
            <a:r>
              <a:rPr lang="fr-FR" baseline="0" dirty="0" smtClean="0"/>
              <a:t> </a:t>
            </a:r>
            <a:r>
              <a:rPr lang="fr-FR" baseline="0" dirty="0" err="1" smtClean="0"/>
              <a:t>spostare</a:t>
            </a:r>
            <a:r>
              <a:rPr lang="fr-FR" baseline="0" dirty="0" smtClean="0"/>
              <a:t> e </a:t>
            </a:r>
            <a:r>
              <a:rPr lang="fr-FR" baseline="0" dirty="0" err="1" smtClean="0"/>
              <a:t>trascinare</a:t>
            </a:r>
            <a:r>
              <a:rPr lang="fr-FR" baseline="0" dirty="0" smtClean="0"/>
              <a:t>. « Drag » </a:t>
            </a:r>
            <a:r>
              <a:rPr lang="fr-FR" baseline="0" dirty="0" err="1" smtClean="0"/>
              <a:t>è</a:t>
            </a:r>
            <a:r>
              <a:rPr lang="fr-FR" baseline="0" dirty="0" smtClean="0"/>
              <a:t> un termine di Cabri</a:t>
            </a:r>
            <a:endParaRPr lang="fr-FR" dirty="0"/>
          </a:p>
        </p:txBody>
      </p:sp>
      <p:sp>
        <p:nvSpPr>
          <p:cNvPr id="4" name="Segnaposto numero diapositiva 3"/>
          <p:cNvSpPr>
            <a:spLocks noGrp="1"/>
          </p:cNvSpPr>
          <p:nvPr>
            <p:ph type="sldNum" sz="quarter" idx="10"/>
          </p:nvPr>
        </p:nvSpPr>
        <p:spPr/>
        <p:txBody>
          <a:bodyPr/>
          <a:lstStyle/>
          <a:p>
            <a:fld id="{373210D8-E93A-5E40-B361-FC6844F11A8C}" type="slidenum">
              <a:rPr lang="fr-FR" smtClean="0"/>
              <a:pPr/>
              <a:t>19</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err="1" smtClean="0"/>
              <a:t>Ricordare</a:t>
            </a:r>
            <a:r>
              <a:rPr lang="fr-FR" dirty="0" smtClean="0"/>
              <a:t> </a:t>
            </a:r>
            <a:r>
              <a:rPr lang="fr-FR" dirty="0" err="1" smtClean="0"/>
              <a:t>che</a:t>
            </a:r>
            <a:r>
              <a:rPr lang="fr-FR" dirty="0" smtClean="0"/>
              <a:t> in Italiano</a:t>
            </a:r>
            <a:r>
              <a:rPr lang="fr-FR" baseline="0" dirty="0" smtClean="0"/>
              <a:t> c’</a:t>
            </a:r>
            <a:r>
              <a:rPr lang="fr-FR" baseline="0" dirty="0" err="1" smtClean="0"/>
              <a:t>era</a:t>
            </a:r>
            <a:r>
              <a:rPr lang="fr-FR" baseline="0" dirty="0" smtClean="0"/>
              <a:t> un </a:t>
            </a:r>
            <a:r>
              <a:rPr lang="fr-FR" baseline="0" dirty="0" err="1" smtClean="0"/>
              <a:t>altra</a:t>
            </a:r>
            <a:r>
              <a:rPr lang="fr-FR" baseline="0" dirty="0" smtClean="0"/>
              <a:t> </a:t>
            </a:r>
            <a:r>
              <a:rPr lang="fr-FR" baseline="0" dirty="0" err="1" smtClean="0"/>
              <a:t>didtinzione</a:t>
            </a:r>
            <a:r>
              <a:rPr lang="fr-FR" baseline="0" dirty="0" smtClean="0"/>
              <a:t> </a:t>
            </a:r>
            <a:r>
              <a:rPr lang="fr-FR" baseline="0" dirty="0" err="1" smtClean="0"/>
              <a:t>tra</a:t>
            </a:r>
            <a:r>
              <a:rPr lang="fr-FR" baseline="0" dirty="0" smtClean="0"/>
              <a:t> </a:t>
            </a:r>
            <a:r>
              <a:rPr lang="fr-FR" baseline="0" dirty="0" err="1" smtClean="0"/>
              <a:t>spostare</a:t>
            </a:r>
            <a:r>
              <a:rPr lang="fr-FR" baseline="0" dirty="0" smtClean="0"/>
              <a:t> e </a:t>
            </a:r>
            <a:r>
              <a:rPr lang="fr-FR" baseline="0" dirty="0" err="1" smtClean="0"/>
              <a:t>trascinare</a:t>
            </a:r>
            <a:r>
              <a:rPr lang="fr-FR" baseline="0" dirty="0" smtClean="0"/>
              <a:t>. « Drag » </a:t>
            </a:r>
            <a:r>
              <a:rPr lang="fr-FR" baseline="0" dirty="0" err="1" smtClean="0"/>
              <a:t>è</a:t>
            </a:r>
            <a:r>
              <a:rPr lang="fr-FR" baseline="0" dirty="0" smtClean="0"/>
              <a:t> un termine di Cabri</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latin typeface="+mn-lt"/>
                <a:ea typeface="+mn-ea"/>
                <a:cs typeface="+mn-cs"/>
              </a:rPr>
              <a:t>The </a:t>
            </a:r>
            <a:r>
              <a:rPr lang="it-IT" sz="1200" kern="1200" dirty="0" err="1" smtClean="0">
                <a:solidFill>
                  <a:schemeClr val="tx1"/>
                </a:solidFill>
                <a:latin typeface="+mn-lt"/>
                <a:ea typeface="+mn-ea"/>
                <a:cs typeface="+mn-cs"/>
              </a:rPr>
              <a:t>formulation</a:t>
            </a:r>
            <a:r>
              <a:rPr lang="it-IT" sz="1200" kern="1200" dirty="0" smtClean="0">
                <a:solidFill>
                  <a:schemeClr val="tx1"/>
                </a:solidFill>
                <a:latin typeface="+mn-lt"/>
                <a:ea typeface="+mn-ea"/>
                <a:cs typeface="+mn-cs"/>
              </a:rPr>
              <a:t> of the task is </a:t>
            </a:r>
            <a:r>
              <a:rPr lang="it-IT" sz="1200" kern="1200" dirty="0" err="1" smtClean="0">
                <a:solidFill>
                  <a:schemeClr val="tx1"/>
                </a:solidFill>
                <a:latin typeface="+mn-lt"/>
                <a:ea typeface="+mn-ea"/>
                <a:cs typeface="+mn-cs"/>
              </a:rPr>
              <a:t>aimed</a:t>
            </a:r>
            <a:r>
              <a:rPr lang="it-IT" sz="1200" kern="1200" dirty="0" smtClean="0">
                <a:solidFill>
                  <a:schemeClr val="tx1"/>
                </a:solidFill>
                <a:latin typeface="+mn-lt"/>
                <a:ea typeface="+mn-ea"/>
                <a:cs typeface="+mn-cs"/>
              </a:rPr>
              <a:t> at </a:t>
            </a:r>
            <a:r>
              <a:rPr lang="it-IT" sz="1200" kern="1200" dirty="0" err="1" smtClean="0">
                <a:solidFill>
                  <a:schemeClr val="tx1"/>
                </a:solidFill>
                <a:latin typeface="+mn-lt"/>
                <a:ea typeface="+mn-ea"/>
                <a:cs typeface="+mn-cs"/>
              </a:rPr>
              <a:t>triggering</a:t>
            </a:r>
            <a:r>
              <a:rPr lang="it-IT" sz="1200" kern="1200" dirty="0" smtClean="0">
                <a:solidFill>
                  <a:schemeClr val="tx1"/>
                </a:solidFill>
                <a:latin typeface="+mn-lt"/>
                <a:ea typeface="+mn-ea"/>
                <a:cs typeface="+mn-cs"/>
              </a:rPr>
              <a:t> a </a:t>
            </a:r>
            <a:r>
              <a:rPr lang="it-IT" sz="1200" kern="1200" dirty="0" err="1" smtClean="0">
                <a:solidFill>
                  <a:schemeClr val="tx1"/>
                </a:solidFill>
                <a:latin typeface="+mn-lt"/>
                <a:ea typeface="+mn-ea"/>
                <a:cs typeface="+mn-cs"/>
              </a:rPr>
              <a:t>semotic</a:t>
            </a:r>
            <a:r>
              <a:rPr lang="it-IT" sz="1200" kern="1200" dirty="0" smtClean="0">
                <a:solidFill>
                  <a:schemeClr val="tx1"/>
                </a:solidFill>
                <a:latin typeface="+mn-lt"/>
                <a:ea typeface="+mn-ea"/>
                <a:cs typeface="+mn-cs"/>
              </a:rPr>
              <a:t> game </a:t>
            </a:r>
            <a:r>
              <a:rPr lang="it-IT" sz="1200" kern="1200" dirty="0" err="1" smtClean="0">
                <a:solidFill>
                  <a:schemeClr val="tx1"/>
                </a:solidFill>
                <a:latin typeface="+mn-lt"/>
                <a:ea typeface="+mn-ea"/>
                <a:cs typeface="+mn-cs"/>
              </a:rPr>
              <a:t>involving</a:t>
            </a:r>
            <a:r>
              <a:rPr lang="it-IT" sz="1200" kern="1200" dirty="0" smtClean="0">
                <a:solidFill>
                  <a:schemeClr val="tx1"/>
                </a:solidFill>
                <a:latin typeface="+mn-lt"/>
                <a:ea typeface="+mn-ea"/>
                <a:cs typeface="+mn-cs"/>
              </a:rPr>
              <a:t> the </a:t>
            </a:r>
            <a:r>
              <a:rPr lang="it-IT" sz="1200" kern="1200" dirty="0" err="1" smtClean="0">
                <a:solidFill>
                  <a:schemeClr val="tx1"/>
                </a:solidFill>
                <a:latin typeface="+mn-lt"/>
                <a:ea typeface="+mn-ea"/>
                <a:cs typeface="+mn-cs"/>
              </a:rPr>
              <a:t>three</a:t>
            </a:r>
            <a:r>
              <a:rPr lang="it-IT" sz="1200" kern="1200" dirty="0" smtClean="0">
                <a:solidFill>
                  <a:schemeClr val="tx1"/>
                </a:solidFill>
                <a:latin typeface="+mn-lt"/>
                <a:ea typeface="+mn-ea"/>
                <a:cs typeface="+mn-cs"/>
              </a:rPr>
              <a:t> </a:t>
            </a:r>
            <a:r>
              <a:rPr lang="it-IT" sz="1200" kern="1200" dirty="0" err="1" smtClean="0">
                <a:solidFill>
                  <a:schemeClr val="tx1"/>
                </a:solidFill>
                <a:latin typeface="+mn-lt"/>
                <a:ea typeface="+mn-ea"/>
                <a:cs typeface="+mn-cs"/>
              </a:rPr>
              <a:t>different</a:t>
            </a:r>
            <a:r>
              <a:rPr lang="it-IT" sz="1200" kern="1200" baseline="0" dirty="0" smtClean="0">
                <a:solidFill>
                  <a:schemeClr val="tx1"/>
                </a:solidFill>
                <a:latin typeface="+mn-lt"/>
                <a:ea typeface="+mn-ea"/>
                <a:cs typeface="+mn-cs"/>
              </a:rPr>
              <a:t> </a:t>
            </a:r>
            <a:r>
              <a:rPr lang="it-IT" sz="1200" kern="1200" baseline="0" dirty="0" err="1" smtClean="0">
                <a:solidFill>
                  <a:schemeClr val="tx1"/>
                </a:solidFill>
                <a:latin typeface="+mn-lt"/>
                <a:ea typeface="+mn-ea"/>
                <a:cs typeface="+mn-cs"/>
              </a:rPr>
              <a:t>verbs</a:t>
            </a:r>
            <a:r>
              <a:rPr lang="it-IT" sz="1200" kern="1200" baseline="0" dirty="0" smtClean="0">
                <a:solidFill>
                  <a:schemeClr val="tx1"/>
                </a:solidFill>
                <a:latin typeface="+mn-lt"/>
                <a:ea typeface="+mn-ea"/>
                <a:cs typeface="+mn-cs"/>
              </a:rPr>
              <a:t> …</a:t>
            </a:r>
            <a:endParaRPr lang="it-IT" sz="1200" kern="1200" dirty="0" smtClean="0">
              <a:solidFill>
                <a:schemeClr val="tx1"/>
              </a:solidFill>
              <a:latin typeface="+mn-lt"/>
              <a:ea typeface="+mn-ea"/>
              <a:cs typeface="+mn-cs"/>
            </a:endParaRPr>
          </a:p>
          <a:p>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Specific attention is put in the formulation of the task, specifically in the choice of the words referring to different aspects to be focussed on: the expressions “displace” (in Italian: “</a:t>
            </a:r>
            <a:r>
              <a:rPr lang="en-GB" sz="1200" kern="1200" dirty="0" err="1" smtClean="0">
                <a:solidFill>
                  <a:schemeClr val="tx1"/>
                </a:solidFill>
                <a:latin typeface="+mn-lt"/>
                <a:ea typeface="+mn-ea"/>
                <a:cs typeface="+mn-cs"/>
              </a:rPr>
              <a:t>spostare</a:t>
            </a:r>
            <a:r>
              <a:rPr lang="en-GB" sz="1200" kern="1200" dirty="0" smtClean="0">
                <a:solidFill>
                  <a:schemeClr val="tx1"/>
                </a:solidFill>
                <a:latin typeface="+mn-lt"/>
                <a:ea typeface="+mn-ea"/>
                <a:cs typeface="+mn-cs"/>
              </a:rPr>
              <a:t>”), “move” (in Italian: “</a:t>
            </a:r>
            <a:r>
              <a:rPr lang="en-GB" sz="1200" kern="1200" dirty="0" err="1" smtClean="0">
                <a:solidFill>
                  <a:schemeClr val="tx1"/>
                </a:solidFill>
                <a:latin typeface="+mn-lt"/>
                <a:ea typeface="+mn-ea"/>
                <a:cs typeface="+mn-cs"/>
              </a:rPr>
              <a:t>muovere</a:t>
            </a:r>
            <a:r>
              <a:rPr lang="en-GB" sz="1200" kern="1200" dirty="0" smtClean="0">
                <a:solidFill>
                  <a:schemeClr val="tx1"/>
                </a:solidFill>
                <a:latin typeface="+mn-lt"/>
                <a:ea typeface="+mn-ea"/>
                <a:cs typeface="+mn-cs"/>
              </a:rPr>
              <a:t>”) and “drag” (in Italian: “</a:t>
            </a:r>
            <a:r>
              <a:rPr lang="en-GB" sz="1200" kern="1200" dirty="0" err="1" smtClean="0">
                <a:solidFill>
                  <a:schemeClr val="tx1"/>
                </a:solidFill>
                <a:latin typeface="+mn-lt"/>
                <a:ea typeface="+mn-ea"/>
                <a:cs typeface="+mn-cs"/>
              </a:rPr>
              <a:t>trascinare</a:t>
            </a:r>
            <a:r>
              <a:rPr lang="en-GB" sz="1200" kern="1200" dirty="0" smtClean="0">
                <a:solidFill>
                  <a:schemeClr val="tx1"/>
                </a:solidFill>
                <a:latin typeface="+mn-lt"/>
                <a:ea typeface="+mn-ea"/>
                <a:cs typeface="+mn-cs"/>
              </a:rPr>
              <a:t>”) are present, and are used with different meanings: “displace” and “drag” are used as nearly synonymous to refer to the direct action made by the user upon the points. There is a slight difference between the two words, as the first is a word of ‘natural language’, while the second is a word of ‘</a:t>
            </a:r>
            <a:r>
              <a:rPr lang="en-GB" sz="1200" kern="1200" dirty="0" err="1" smtClean="0">
                <a:solidFill>
                  <a:schemeClr val="tx1"/>
                </a:solidFill>
                <a:latin typeface="+mn-lt"/>
                <a:ea typeface="+mn-ea"/>
                <a:cs typeface="+mn-cs"/>
              </a:rPr>
              <a:t>Cabri</a:t>
            </a:r>
            <a:r>
              <a:rPr lang="en-GB" sz="1200" kern="1200" dirty="0" smtClean="0">
                <a:solidFill>
                  <a:schemeClr val="tx1"/>
                </a:solidFill>
                <a:latin typeface="+mn-lt"/>
                <a:ea typeface="+mn-ea"/>
                <a:cs typeface="+mn-cs"/>
              </a:rPr>
              <a:t> language’: “move” is used to refer to the movement of a point as a result of direct or indirect action upon it. This difference is not made explicit. It is left to the pupils to make sense of this difference through their exploration in </a:t>
            </a:r>
            <a:r>
              <a:rPr lang="en-GB" sz="1200" kern="1200" dirty="0" err="1" smtClean="0">
                <a:solidFill>
                  <a:schemeClr val="tx1"/>
                </a:solidFill>
                <a:latin typeface="+mn-lt"/>
                <a:ea typeface="+mn-ea"/>
                <a:cs typeface="+mn-cs"/>
              </a:rPr>
              <a:t>Cabri</a:t>
            </a:r>
            <a:r>
              <a:rPr lang="en-GB" sz="1200" kern="1200" dirty="0" smtClean="0">
                <a:solidFill>
                  <a:schemeClr val="tx1"/>
                </a:solidFill>
                <a:latin typeface="+mn-lt"/>
                <a:ea typeface="+mn-ea"/>
                <a:cs typeface="+mn-cs"/>
              </a:rPr>
              <a:t>.</a:t>
            </a:r>
            <a:endParaRPr lang="it-IT" sz="1200" kern="1200" dirty="0" smtClean="0">
              <a:solidFill>
                <a:schemeClr val="tx1"/>
              </a:solidFill>
              <a:latin typeface="+mn-lt"/>
              <a:ea typeface="+mn-ea"/>
              <a:cs typeface="+mn-cs"/>
            </a:endParaRPr>
          </a:p>
          <a:p>
            <a:endParaRPr lang="en-GB" dirty="0" smtClean="0"/>
          </a:p>
          <a:p>
            <a:endParaRPr lang="en-US" dirty="0"/>
          </a:p>
        </p:txBody>
      </p:sp>
      <p:sp>
        <p:nvSpPr>
          <p:cNvPr id="4" name="Segnaposto numero diapositiva 3"/>
          <p:cNvSpPr>
            <a:spLocks noGrp="1"/>
          </p:cNvSpPr>
          <p:nvPr>
            <p:ph type="sldNum" sz="quarter" idx="10"/>
          </p:nvPr>
        </p:nvSpPr>
        <p:spPr/>
        <p:txBody>
          <a:bodyPr/>
          <a:lstStyle/>
          <a:p>
            <a:fld id="{4EE43087-4D95-B04A-985A-063C02775BA9}" type="slidenum">
              <a:rPr lang="fr-FR" smtClean="0"/>
              <a:pPr/>
              <a:t>21</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D6E139-0856-F84B-8F9F-26A7E9640B3B}" type="slidenum">
              <a:rPr lang="it-IT"/>
              <a:pPr/>
              <a:t>22</a:t>
            </a:fld>
            <a:endParaRPr lang="it-IT"/>
          </a:p>
        </p:txBody>
      </p:sp>
      <p:sp>
        <p:nvSpPr>
          <p:cNvPr id="50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Attività semiotiche che si riferiscono all’uso dell’artefatto</a:t>
            </a:r>
            <a:endParaRPr lang="it-IT" dirty="0"/>
          </a:p>
        </p:txBody>
      </p:sp>
      <p:sp>
        <p:nvSpPr>
          <p:cNvPr id="4" name="Segnaposto numero diapositiva 3"/>
          <p:cNvSpPr>
            <a:spLocks noGrp="1"/>
          </p:cNvSpPr>
          <p:nvPr>
            <p:ph type="sldNum" sz="quarter" idx="10"/>
          </p:nvPr>
        </p:nvSpPr>
        <p:spPr/>
        <p:txBody>
          <a:bodyPr/>
          <a:lstStyle/>
          <a:p>
            <a:fld id="{D14B3898-3FE6-F042-83AB-8A2D2104E2D3}" type="slidenum">
              <a:rPr lang="it-IT" smtClean="0"/>
              <a:pPr/>
              <a:t>26</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err="1" smtClean="0"/>
              <a:t>Ricordare</a:t>
            </a:r>
            <a:r>
              <a:rPr lang="fr-FR" dirty="0" smtClean="0"/>
              <a:t> </a:t>
            </a:r>
            <a:r>
              <a:rPr lang="fr-FR" dirty="0" err="1" smtClean="0"/>
              <a:t>che</a:t>
            </a:r>
            <a:r>
              <a:rPr lang="fr-FR" dirty="0" smtClean="0"/>
              <a:t> in Italiano</a:t>
            </a:r>
            <a:r>
              <a:rPr lang="fr-FR" baseline="0" dirty="0" smtClean="0"/>
              <a:t> c’</a:t>
            </a:r>
            <a:r>
              <a:rPr lang="fr-FR" baseline="0" dirty="0" err="1" smtClean="0"/>
              <a:t>era</a:t>
            </a:r>
            <a:r>
              <a:rPr lang="fr-FR" baseline="0" dirty="0" smtClean="0"/>
              <a:t> un </a:t>
            </a:r>
            <a:r>
              <a:rPr lang="fr-FR" baseline="0" dirty="0" err="1" smtClean="0"/>
              <a:t>altra</a:t>
            </a:r>
            <a:r>
              <a:rPr lang="fr-FR" baseline="0" dirty="0" smtClean="0"/>
              <a:t> </a:t>
            </a:r>
            <a:r>
              <a:rPr lang="fr-FR" baseline="0" dirty="0" err="1" smtClean="0"/>
              <a:t>didtinzione</a:t>
            </a:r>
            <a:r>
              <a:rPr lang="fr-FR" baseline="0" dirty="0" smtClean="0"/>
              <a:t> </a:t>
            </a:r>
            <a:r>
              <a:rPr lang="fr-FR" baseline="0" dirty="0" err="1" smtClean="0"/>
              <a:t>tra</a:t>
            </a:r>
            <a:r>
              <a:rPr lang="fr-FR" baseline="0" dirty="0" smtClean="0"/>
              <a:t> </a:t>
            </a:r>
            <a:r>
              <a:rPr lang="fr-FR" baseline="0" dirty="0" err="1" smtClean="0"/>
              <a:t>spostare</a:t>
            </a:r>
            <a:r>
              <a:rPr lang="fr-FR" baseline="0" dirty="0" smtClean="0"/>
              <a:t> e </a:t>
            </a:r>
            <a:r>
              <a:rPr lang="fr-FR" baseline="0" dirty="0" err="1" smtClean="0"/>
              <a:t>trascinare</a:t>
            </a:r>
            <a:r>
              <a:rPr lang="fr-FR" baseline="0" dirty="0" smtClean="0"/>
              <a:t>. « Drag » </a:t>
            </a:r>
            <a:r>
              <a:rPr lang="fr-FR" baseline="0" dirty="0" err="1" smtClean="0"/>
              <a:t>è</a:t>
            </a:r>
            <a:r>
              <a:rPr lang="fr-FR" baseline="0" dirty="0" smtClean="0"/>
              <a:t> un termine di Cabri</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latin typeface="+mn-lt"/>
                <a:ea typeface="+mn-ea"/>
                <a:cs typeface="+mn-cs"/>
              </a:rPr>
              <a:t>The </a:t>
            </a:r>
            <a:r>
              <a:rPr lang="it-IT" sz="1200" kern="1200" dirty="0" err="1" smtClean="0">
                <a:solidFill>
                  <a:schemeClr val="tx1"/>
                </a:solidFill>
                <a:latin typeface="+mn-lt"/>
                <a:ea typeface="+mn-ea"/>
                <a:cs typeface="+mn-cs"/>
              </a:rPr>
              <a:t>formulation</a:t>
            </a:r>
            <a:r>
              <a:rPr lang="it-IT" sz="1200" kern="1200" dirty="0" smtClean="0">
                <a:solidFill>
                  <a:schemeClr val="tx1"/>
                </a:solidFill>
                <a:latin typeface="+mn-lt"/>
                <a:ea typeface="+mn-ea"/>
                <a:cs typeface="+mn-cs"/>
              </a:rPr>
              <a:t> of the task is </a:t>
            </a:r>
            <a:r>
              <a:rPr lang="it-IT" sz="1200" kern="1200" dirty="0" err="1" smtClean="0">
                <a:solidFill>
                  <a:schemeClr val="tx1"/>
                </a:solidFill>
                <a:latin typeface="+mn-lt"/>
                <a:ea typeface="+mn-ea"/>
                <a:cs typeface="+mn-cs"/>
              </a:rPr>
              <a:t>aimed</a:t>
            </a:r>
            <a:r>
              <a:rPr lang="it-IT" sz="1200" kern="1200" dirty="0" smtClean="0">
                <a:solidFill>
                  <a:schemeClr val="tx1"/>
                </a:solidFill>
                <a:latin typeface="+mn-lt"/>
                <a:ea typeface="+mn-ea"/>
                <a:cs typeface="+mn-cs"/>
              </a:rPr>
              <a:t> at </a:t>
            </a:r>
            <a:r>
              <a:rPr lang="it-IT" sz="1200" kern="1200" dirty="0" err="1" smtClean="0">
                <a:solidFill>
                  <a:schemeClr val="tx1"/>
                </a:solidFill>
                <a:latin typeface="+mn-lt"/>
                <a:ea typeface="+mn-ea"/>
                <a:cs typeface="+mn-cs"/>
              </a:rPr>
              <a:t>triggering</a:t>
            </a:r>
            <a:r>
              <a:rPr lang="it-IT" sz="1200" kern="1200" dirty="0" smtClean="0">
                <a:solidFill>
                  <a:schemeClr val="tx1"/>
                </a:solidFill>
                <a:latin typeface="+mn-lt"/>
                <a:ea typeface="+mn-ea"/>
                <a:cs typeface="+mn-cs"/>
              </a:rPr>
              <a:t> a </a:t>
            </a:r>
            <a:r>
              <a:rPr lang="it-IT" sz="1200" kern="1200" dirty="0" err="1" smtClean="0">
                <a:solidFill>
                  <a:schemeClr val="tx1"/>
                </a:solidFill>
                <a:latin typeface="+mn-lt"/>
                <a:ea typeface="+mn-ea"/>
                <a:cs typeface="+mn-cs"/>
              </a:rPr>
              <a:t>semotic</a:t>
            </a:r>
            <a:r>
              <a:rPr lang="it-IT" sz="1200" kern="1200" dirty="0" smtClean="0">
                <a:solidFill>
                  <a:schemeClr val="tx1"/>
                </a:solidFill>
                <a:latin typeface="+mn-lt"/>
                <a:ea typeface="+mn-ea"/>
                <a:cs typeface="+mn-cs"/>
              </a:rPr>
              <a:t> game </a:t>
            </a:r>
            <a:r>
              <a:rPr lang="it-IT" sz="1200" kern="1200" dirty="0" err="1" smtClean="0">
                <a:solidFill>
                  <a:schemeClr val="tx1"/>
                </a:solidFill>
                <a:latin typeface="+mn-lt"/>
                <a:ea typeface="+mn-ea"/>
                <a:cs typeface="+mn-cs"/>
              </a:rPr>
              <a:t>involving</a:t>
            </a:r>
            <a:r>
              <a:rPr lang="it-IT" sz="1200" kern="1200" dirty="0" smtClean="0">
                <a:solidFill>
                  <a:schemeClr val="tx1"/>
                </a:solidFill>
                <a:latin typeface="+mn-lt"/>
                <a:ea typeface="+mn-ea"/>
                <a:cs typeface="+mn-cs"/>
              </a:rPr>
              <a:t> the </a:t>
            </a:r>
            <a:r>
              <a:rPr lang="it-IT" sz="1200" kern="1200" dirty="0" err="1" smtClean="0">
                <a:solidFill>
                  <a:schemeClr val="tx1"/>
                </a:solidFill>
                <a:latin typeface="+mn-lt"/>
                <a:ea typeface="+mn-ea"/>
                <a:cs typeface="+mn-cs"/>
              </a:rPr>
              <a:t>three</a:t>
            </a:r>
            <a:r>
              <a:rPr lang="it-IT" sz="1200" kern="1200" dirty="0" smtClean="0">
                <a:solidFill>
                  <a:schemeClr val="tx1"/>
                </a:solidFill>
                <a:latin typeface="+mn-lt"/>
                <a:ea typeface="+mn-ea"/>
                <a:cs typeface="+mn-cs"/>
              </a:rPr>
              <a:t> </a:t>
            </a:r>
            <a:r>
              <a:rPr lang="it-IT" sz="1200" kern="1200" dirty="0" err="1" smtClean="0">
                <a:solidFill>
                  <a:schemeClr val="tx1"/>
                </a:solidFill>
                <a:latin typeface="+mn-lt"/>
                <a:ea typeface="+mn-ea"/>
                <a:cs typeface="+mn-cs"/>
              </a:rPr>
              <a:t>different</a:t>
            </a:r>
            <a:r>
              <a:rPr lang="it-IT" sz="1200" kern="1200" baseline="0" dirty="0" smtClean="0">
                <a:solidFill>
                  <a:schemeClr val="tx1"/>
                </a:solidFill>
                <a:latin typeface="+mn-lt"/>
                <a:ea typeface="+mn-ea"/>
                <a:cs typeface="+mn-cs"/>
              </a:rPr>
              <a:t> </a:t>
            </a:r>
            <a:r>
              <a:rPr lang="it-IT" sz="1200" kern="1200" baseline="0" dirty="0" err="1" smtClean="0">
                <a:solidFill>
                  <a:schemeClr val="tx1"/>
                </a:solidFill>
                <a:latin typeface="+mn-lt"/>
                <a:ea typeface="+mn-ea"/>
                <a:cs typeface="+mn-cs"/>
              </a:rPr>
              <a:t>verbs</a:t>
            </a:r>
            <a:r>
              <a:rPr lang="it-IT" sz="1200" kern="1200" baseline="0" dirty="0" smtClean="0">
                <a:solidFill>
                  <a:schemeClr val="tx1"/>
                </a:solidFill>
                <a:latin typeface="+mn-lt"/>
                <a:ea typeface="+mn-ea"/>
                <a:cs typeface="+mn-cs"/>
              </a:rPr>
              <a:t> …</a:t>
            </a:r>
            <a:endParaRPr lang="it-IT" sz="1200" kern="1200" dirty="0" smtClean="0">
              <a:solidFill>
                <a:schemeClr val="tx1"/>
              </a:solidFill>
              <a:latin typeface="+mn-lt"/>
              <a:ea typeface="+mn-ea"/>
              <a:cs typeface="+mn-cs"/>
            </a:endParaRPr>
          </a:p>
          <a:p>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Specific attention is put in the formulation of the task, specifically in the choice of the words referring to different aspects to be focussed on: the expressions “displace” (in Italian: “</a:t>
            </a:r>
            <a:r>
              <a:rPr lang="en-GB" sz="1200" kern="1200" dirty="0" err="1" smtClean="0">
                <a:solidFill>
                  <a:schemeClr val="tx1"/>
                </a:solidFill>
                <a:latin typeface="+mn-lt"/>
                <a:ea typeface="+mn-ea"/>
                <a:cs typeface="+mn-cs"/>
              </a:rPr>
              <a:t>spostare</a:t>
            </a:r>
            <a:r>
              <a:rPr lang="en-GB" sz="1200" kern="1200" dirty="0" smtClean="0">
                <a:solidFill>
                  <a:schemeClr val="tx1"/>
                </a:solidFill>
                <a:latin typeface="+mn-lt"/>
                <a:ea typeface="+mn-ea"/>
                <a:cs typeface="+mn-cs"/>
              </a:rPr>
              <a:t>”), “move” (in Italian: “</a:t>
            </a:r>
            <a:r>
              <a:rPr lang="en-GB" sz="1200" kern="1200" dirty="0" err="1" smtClean="0">
                <a:solidFill>
                  <a:schemeClr val="tx1"/>
                </a:solidFill>
                <a:latin typeface="+mn-lt"/>
                <a:ea typeface="+mn-ea"/>
                <a:cs typeface="+mn-cs"/>
              </a:rPr>
              <a:t>muovere</a:t>
            </a:r>
            <a:r>
              <a:rPr lang="en-GB" sz="1200" kern="1200" dirty="0" smtClean="0">
                <a:solidFill>
                  <a:schemeClr val="tx1"/>
                </a:solidFill>
                <a:latin typeface="+mn-lt"/>
                <a:ea typeface="+mn-ea"/>
                <a:cs typeface="+mn-cs"/>
              </a:rPr>
              <a:t>”) and “drag” (in Italian: “</a:t>
            </a:r>
            <a:r>
              <a:rPr lang="en-GB" sz="1200" kern="1200" dirty="0" err="1" smtClean="0">
                <a:solidFill>
                  <a:schemeClr val="tx1"/>
                </a:solidFill>
                <a:latin typeface="+mn-lt"/>
                <a:ea typeface="+mn-ea"/>
                <a:cs typeface="+mn-cs"/>
              </a:rPr>
              <a:t>trascinare</a:t>
            </a:r>
            <a:r>
              <a:rPr lang="en-GB" sz="1200" kern="1200" dirty="0" smtClean="0">
                <a:solidFill>
                  <a:schemeClr val="tx1"/>
                </a:solidFill>
                <a:latin typeface="+mn-lt"/>
                <a:ea typeface="+mn-ea"/>
                <a:cs typeface="+mn-cs"/>
              </a:rPr>
              <a:t>”) are present, and are used with different meanings: “displace” and “drag” are used as nearly synonymous to refer to the direct action made by the user upon the points. There is a slight difference between the two words, as the first is a word of ‘natural language’, while the second is a word of ‘</a:t>
            </a:r>
            <a:r>
              <a:rPr lang="en-GB" sz="1200" kern="1200" dirty="0" err="1" smtClean="0">
                <a:solidFill>
                  <a:schemeClr val="tx1"/>
                </a:solidFill>
                <a:latin typeface="+mn-lt"/>
                <a:ea typeface="+mn-ea"/>
                <a:cs typeface="+mn-cs"/>
              </a:rPr>
              <a:t>Cabri</a:t>
            </a:r>
            <a:r>
              <a:rPr lang="en-GB" sz="1200" kern="1200" dirty="0" smtClean="0">
                <a:solidFill>
                  <a:schemeClr val="tx1"/>
                </a:solidFill>
                <a:latin typeface="+mn-lt"/>
                <a:ea typeface="+mn-ea"/>
                <a:cs typeface="+mn-cs"/>
              </a:rPr>
              <a:t> language’: “move” is used to refer to the movement of a point as a result of direct or indirect action upon it. This difference is not made explicit. It is left to the pupils to make sense of this difference through their exploration in </a:t>
            </a:r>
            <a:r>
              <a:rPr lang="en-GB" sz="1200" kern="1200" dirty="0" err="1" smtClean="0">
                <a:solidFill>
                  <a:schemeClr val="tx1"/>
                </a:solidFill>
                <a:latin typeface="+mn-lt"/>
                <a:ea typeface="+mn-ea"/>
                <a:cs typeface="+mn-cs"/>
              </a:rPr>
              <a:t>Cabri</a:t>
            </a:r>
            <a:r>
              <a:rPr lang="en-GB" sz="1200" kern="1200" dirty="0" smtClean="0">
                <a:solidFill>
                  <a:schemeClr val="tx1"/>
                </a:solidFill>
                <a:latin typeface="+mn-lt"/>
                <a:ea typeface="+mn-ea"/>
                <a:cs typeface="+mn-cs"/>
              </a:rPr>
              <a:t>.</a:t>
            </a:r>
            <a:endParaRPr lang="it-IT" sz="1200" kern="1200" dirty="0" smtClean="0">
              <a:solidFill>
                <a:schemeClr val="tx1"/>
              </a:solidFill>
              <a:latin typeface="+mn-lt"/>
              <a:ea typeface="+mn-ea"/>
              <a:cs typeface="+mn-cs"/>
            </a:endParaRPr>
          </a:p>
          <a:p>
            <a:endParaRPr lang="en-GB" dirty="0" smtClean="0"/>
          </a:p>
          <a:p>
            <a:endParaRPr lang="en-US" dirty="0"/>
          </a:p>
        </p:txBody>
      </p:sp>
      <p:sp>
        <p:nvSpPr>
          <p:cNvPr id="4" name="Segnaposto numero diapositiva 3"/>
          <p:cNvSpPr>
            <a:spLocks noGrp="1"/>
          </p:cNvSpPr>
          <p:nvPr>
            <p:ph type="sldNum" sz="quarter" idx="10"/>
          </p:nvPr>
        </p:nvSpPr>
        <p:spPr/>
        <p:txBody>
          <a:bodyPr/>
          <a:lstStyle/>
          <a:p>
            <a:fld id="{4EE43087-4D95-B04A-985A-063C02775BA9}" type="slidenum">
              <a:rPr lang="fr-FR" smtClean="0"/>
              <a:pPr/>
              <a:t>30</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581DA-A774-324E-AFB4-1358671B38D6}" type="slidenum">
              <a:rPr lang="it-IT"/>
              <a:pPr/>
              <a:t>3</a:t>
            </a:fld>
            <a:endParaRPr lang="it-IT"/>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dirty="0" err="1" smtClean="0"/>
              <a:t>Ricordare</a:t>
            </a:r>
            <a:r>
              <a:rPr lang="fr-FR" dirty="0" smtClean="0"/>
              <a:t> </a:t>
            </a:r>
            <a:r>
              <a:rPr lang="fr-FR" dirty="0" err="1" smtClean="0"/>
              <a:t>che</a:t>
            </a:r>
            <a:r>
              <a:rPr lang="fr-FR" dirty="0" smtClean="0"/>
              <a:t> in Italiano</a:t>
            </a:r>
            <a:r>
              <a:rPr lang="fr-FR" baseline="0" dirty="0" smtClean="0"/>
              <a:t> c’</a:t>
            </a:r>
            <a:r>
              <a:rPr lang="fr-FR" baseline="0" dirty="0" err="1" smtClean="0"/>
              <a:t>era</a:t>
            </a:r>
            <a:r>
              <a:rPr lang="fr-FR" baseline="0" dirty="0" smtClean="0"/>
              <a:t> un </a:t>
            </a:r>
            <a:r>
              <a:rPr lang="fr-FR" baseline="0" dirty="0" err="1" smtClean="0"/>
              <a:t>altra</a:t>
            </a:r>
            <a:r>
              <a:rPr lang="fr-FR" baseline="0" dirty="0" smtClean="0"/>
              <a:t> </a:t>
            </a:r>
            <a:r>
              <a:rPr lang="fr-FR" baseline="0" dirty="0" err="1" smtClean="0"/>
              <a:t>didtinzione</a:t>
            </a:r>
            <a:r>
              <a:rPr lang="fr-FR" baseline="0" dirty="0" smtClean="0"/>
              <a:t> </a:t>
            </a:r>
            <a:r>
              <a:rPr lang="fr-FR" baseline="0" dirty="0" err="1" smtClean="0"/>
              <a:t>tra</a:t>
            </a:r>
            <a:r>
              <a:rPr lang="fr-FR" baseline="0" dirty="0" smtClean="0"/>
              <a:t> </a:t>
            </a:r>
            <a:r>
              <a:rPr lang="fr-FR" baseline="0" dirty="0" err="1" smtClean="0"/>
              <a:t>spostare</a:t>
            </a:r>
            <a:r>
              <a:rPr lang="fr-FR" baseline="0" dirty="0" smtClean="0"/>
              <a:t> e </a:t>
            </a:r>
            <a:r>
              <a:rPr lang="fr-FR" baseline="0" dirty="0" err="1" smtClean="0"/>
              <a:t>trascinare</a:t>
            </a:r>
            <a:r>
              <a:rPr lang="fr-FR" baseline="0" dirty="0" smtClean="0"/>
              <a:t>. « Drag » </a:t>
            </a:r>
            <a:r>
              <a:rPr lang="fr-FR" baseline="0" dirty="0" err="1" smtClean="0"/>
              <a:t>è</a:t>
            </a:r>
            <a:r>
              <a:rPr lang="fr-FR" baseline="0" dirty="0" smtClean="0"/>
              <a:t> un termine di Cabri</a:t>
            </a:r>
            <a:endParaRPr lang="fr-FR" dirty="0"/>
          </a:p>
        </p:txBody>
      </p:sp>
      <p:sp>
        <p:nvSpPr>
          <p:cNvPr id="4" name="Segnaposto numero diapositiva 3"/>
          <p:cNvSpPr>
            <a:spLocks noGrp="1"/>
          </p:cNvSpPr>
          <p:nvPr>
            <p:ph type="sldNum" sz="quarter" idx="10"/>
          </p:nvPr>
        </p:nvSpPr>
        <p:spPr/>
        <p:txBody>
          <a:bodyPr/>
          <a:lstStyle/>
          <a:p>
            <a:fld id="{373210D8-E93A-5E40-B361-FC6844F11A8C}" type="slidenum">
              <a:rPr lang="fr-FR" smtClean="0"/>
              <a:pPr/>
              <a:t>31</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fr-FR" dirty="0"/>
          </a:p>
        </p:txBody>
      </p:sp>
      <p:sp>
        <p:nvSpPr>
          <p:cNvPr id="4" name="Segnaposto numero diapositiva 3"/>
          <p:cNvSpPr>
            <a:spLocks noGrp="1"/>
          </p:cNvSpPr>
          <p:nvPr>
            <p:ph type="sldNum" sz="quarter" idx="10"/>
          </p:nvPr>
        </p:nvSpPr>
        <p:spPr/>
        <p:txBody>
          <a:bodyPr/>
          <a:lstStyle/>
          <a:p>
            <a:fld id="{373210D8-E93A-5E40-B361-FC6844F11A8C}" type="slidenum">
              <a:rPr lang="fr-FR" smtClean="0"/>
              <a:pPr/>
              <a:t>32</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D6E139-0856-F84B-8F9F-26A7E9640B3B}" type="slidenum">
              <a:rPr lang="it-IT"/>
              <a:pPr/>
              <a:t>33</a:t>
            </a:fld>
            <a:endParaRPr lang="it-IT"/>
          </a:p>
        </p:txBody>
      </p:sp>
      <p:sp>
        <p:nvSpPr>
          <p:cNvPr id="50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D6E139-0856-F84B-8F9F-26A7E9640B3B}" type="slidenum">
              <a:rPr lang="it-IT"/>
              <a:pPr/>
              <a:t>38</a:t>
            </a:fld>
            <a:endParaRPr lang="it-IT"/>
          </a:p>
        </p:txBody>
      </p:sp>
      <p:sp>
        <p:nvSpPr>
          <p:cNvPr id="50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89F40E0B-90D9-984F-ABDD-589520B29FE0}" type="slidenum">
              <a:rPr lang="it-IT" sz="1200"/>
              <a:pPr/>
              <a:t>40</a:t>
            </a:fld>
            <a:endParaRPr lang="it-IT" sz="1200"/>
          </a:p>
        </p:txBody>
      </p:sp>
      <p:sp>
        <p:nvSpPr>
          <p:cNvPr id="22531" name="Rectangle 1026"/>
          <p:cNvSpPr>
            <a:spLocks noGrp="1" noRot="1" noChangeAspect="1" noChangeArrowheads="1" noTextEdit="1"/>
          </p:cNvSpPr>
          <p:nvPr>
            <p:ph type="sldImg"/>
          </p:nvPr>
        </p:nvSpPr>
        <p:spPr>
          <a:ln/>
        </p:spPr>
      </p:sp>
      <p:sp>
        <p:nvSpPr>
          <p:cNvPr id="2253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it-IT">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immagine diapositiva 1"/>
          <p:cNvSpPr>
            <a:spLocks noGrp="1" noRot="1" noChangeAspect="1" noTextEdit="1"/>
          </p:cNvSpPr>
          <p:nvPr>
            <p:ph type="sldImg"/>
          </p:nvPr>
        </p:nvSpPr>
        <p:spPr>
          <a:ln/>
        </p:spPr>
      </p:sp>
      <p:sp>
        <p:nvSpPr>
          <p:cNvPr id="2560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it-IT">
                <a:latin typeface="Calibri" charset="0"/>
                <a:ea typeface="ＭＳ Ｐゴシック" charset="0"/>
                <a:cs typeface="ＭＳ Ｐゴシック" charset="0"/>
              </a:rPr>
              <a:t>Qui ci sta una digressione sulla polisemia (ripresa da 2.esempi) di un artefatto che quindi crea le condizioni per l</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articolazione delle voci.</a:t>
            </a:r>
            <a:endParaRPr lang="it-IT">
              <a:latin typeface="Calibri" charset="0"/>
              <a:ea typeface="ＭＳ Ｐゴシック" charset="0"/>
              <a:cs typeface="ＭＳ Ｐゴシック" charset="0"/>
            </a:endParaRPr>
          </a:p>
        </p:txBody>
      </p:sp>
      <p:sp>
        <p:nvSpPr>
          <p:cNvPr id="2560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36EBF84-544D-2449-BFDB-64F9A1C1CA0F}" type="slidenum">
              <a:rPr lang="it-IT" sz="1200">
                <a:latin typeface="Calibri" charset="0"/>
              </a:rPr>
              <a:pPr eaLnBrk="1" hangingPunct="1"/>
              <a:t>42</a:t>
            </a:fld>
            <a:endParaRPr lang="it-IT" sz="120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15DB455-46AD-8044-8318-9AC6DA9E9212}" type="slidenum">
              <a:rPr lang="it-IT" sz="1200"/>
              <a:pPr/>
              <a:t>45</a:t>
            </a:fld>
            <a:endParaRPr lang="it-IT" sz="1200"/>
          </a:p>
        </p:txBody>
      </p:sp>
      <p:sp>
        <p:nvSpPr>
          <p:cNvPr id="32771" name="Rectangle 2"/>
          <p:cNvSpPr>
            <a:spLocks noGrp="1" noRot="1" noChangeAspect="1" noChangeArrowheads="1" noTextEdit="1"/>
          </p:cNvSpPr>
          <p:nvPr>
            <p:ph type="sldImg"/>
          </p:nvPr>
        </p:nvSpPr>
        <p:spPr>
          <a:xfrm>
            <a:off x="1144588" y="685800"/>
            <a:ext cx="4573587" cy="3430588"/>
          </a:xfrm>
          <a:solidFill>
            <a:srgbClr val="FFFFFF"/>
          </a:solidFill>
          <a:ln/>
        </p:spPr>
      </p:sp>
      <p:sp>
        <p:nvSpPr>
          <p:cNvPr id="32772" name="Rectangle 3"/>
          <p:cNvSpPr>
            <a:spLocks noGrp="1" noChangeArrowheads="1"/>
          </p:cNvSpPr>
          <p:nvPr>
            <p:ph type="body" idx="1"/>
          </p:nvPr>
        </p:nvSpPr>
        <p:spPr>
          <a:xfrm>
            <a:off x="684213" y="4343400"/>
            <a:ext cx="5489575" cy="4114800"/>
          </a:xfrm>
          <a:solidFill>
            <a:srgbClr val="FFFFFF"/>
          </a:solidFill>
          <a:ln>
            <a:solidFill>
              <a:srgbClr val="000000"/>
            </a:solidFill>
          </a:ln>
        </p:spPr>
        <p:txBody>
          <a:bodyPr lIns="84408" tIns="42204" rIns="84408" bIns="42204"/>
          <a:lstStyle/>
          <a:p>
            <a:r>
              <a:rPr lang="en-GB">
                <a:latin typeface="Times New Roman" charset="0"/>
                <a:ea typeface="ＭＳ Ｐゴシック" charset="0"/>
                <a:cs typeface="ＭＳ Ｐゴシック" charset="0"/>
              </a:rPr>
              <a:t>The relationship between artefacts and signs within the solution of a task has a counterpart in the historic / cultural development of knowledge, where such relationship is crystallized in the shared knowledge of a society (Leont</a:t>
            </a:r>
            <a:r>
              <a:rPr lang="ja-JP" altLang="en-GB">
                <a:latin typeface="Times New Roman" charset="0"/>
                <a:ea typeface="ＭＳ Ｐゴシック" charset="0"/>
                <a:cs typeface="ＭＳ Ｐゴシック" charset="0"/>
              </a:rPr>
              <a:t>’</a:t>
            </a:r>
            <a:r>
              <a:rPr lang="en-GB">
                <a:latin typeface="Times New Roman" charset="0"/>
                <a:ea typeface="ＭＳ Ｐゴシック" charset="0"/>
                <a:cs typeface="ＭＳ Ｐゴシック" charset="0"/>
              </a:rPr>
              <a:t>ev, 1976/1964, p. 245) and expressed by the shared systems of signs, either the natural language or the specialized system of signs of different scientific domains.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9713DD32-DBF3-C14E-8148-4AC72CE7A525}" type="slidenum">
              <a:rPr lang="it-IT" sz="1200"/>
              <a:pPr/>
              <a:t>46</a:t>
            </a:fld>
            <a:endParaRPr lang="it-IT" sz="1200"/>
          </a:p>
        </p:txBody>
      </p:sp>
      <p:sp>
        <p:nvSpPr>
          <p:cNvPr id="38915" name="Rectangle 1026"/>
          <p:cNvSpPr>
            <a:spLocks noGrp="1" noRot="1" noChangeAspect="1" noChangeArrowheads="1" noTextEdit="1"/>
          </p:cNvSpPr>
          <p:nvPr>
            <p:ph type="sldImg"/>
          </p:nvPr>
        </p:nvSpPr>
        <p:spPr>
          <a:ln/>
        </p:spPr>
      </p:sp>
      <p:sp>
        <p:nvSpPr>
          <p:cNvPr id="3891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atin typeface="Times New Roman" charset="0"/>
                <a:ea typeface="ＭＳ Ｐゴシック" charset="0"/>
                <a:cs typeface="ＭＳ Ｐゴシック" charset="0"/>
              </a:rPr>
              <a:t>Da un lato la relazione tra artefatto e conoscenza può essere espressa da alcuni segni, culturalmente determinati, prodotti dallo sviluppo culturale e cristallizzanti il significato delle operazioni compiute con l’artefatto; dall’altro, la relazione tra l’artefatto e il compito può essere espressa dai segni, spesso contingenti alla situazione determinata dalla soluzione di un compito particolare, comunque una caratteristica fondamentale di tali segni è che il loro significato mantiene un forte legame con le operazioni svolte. </a:t>
            </a:r>
          </a:p>
          <a:p>
            <a:pPr eaLnBrk="1" hangingPunct="1"/>
            <a:r>
              <a:rPr lang="it-IT">
                <a:latin typeface="Times New Roman" charset="0"/>
                <a:ea typeface="ＭＳ Ｐゴシック" charset="0"/>
                <a:cs typeface="ＭＳ Ｐゴシック" charset="0"/>
              </a:rPr>
              <a:t>La intriseca polisemia di certi segni è alla base della evoluzione possibile da significati situati verso significati matematici.</a:t>
            </a:r>
          </a:p>
          <a:p>
            <a:pPr eaLnBrk="1" hangingPunct="1"/>
            <a:endParaRPr lang="it-IT">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6C77AD51-DADF-5B46-99AE-B6F5F4F5FDA3}" type="slidenum">
              <a:rPr lang="it-IT" sz="1200"/>
              <a:pPr/>
              <a:t>47</a:t>
            </a:fld>
            <a:endParaRPr lang="it-IT" sz="1200"/>
          </a:p>
        </p:txBody>
      </p:sp>
      <p:sp>
        <p:nvSpPr>
          <p:cNvPr id="40963" name="Rectangle 1026"/>
          <p:cNvSpPr>
            <a:spLocks noGrp="1" noRot="1" noChangeAspect="1" noChangeArrowheads="1" noTextEdit="1"/>
          </p:cNvSpPr>
          <p:nvPr>
            <p:ph type="sldImg"/>
          </p:nvPr>
        </p:nvSpPr>
        <p:spPr>
          <a:ln/>
        </p:spPr>
      </p:sp>
      <p:sp>
        <p:nvSpPr>
          <p:cNvPr id="4096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atin typeface="Times New Roman" charset="0"/>
                <a:ea typeface="ＭＳ Ｐゴシック" charset="0"/>
                <a:cs typeface="ＭＳ Ｐゴシック" charset="0"/>
              </a:rPr>
              <a:t>Da un lato la relazione tra artefatto e conoscenza può essere espressa da alcuni segni, culturalmente determinati, prodotti dallo sviluppo culturale e cristallizzanti il significato delle operazioni compiute con l’artefatto; dall’altro, la relazione tra l’artefatto e il compito può essere espressa dai segni, spesso contingenti alla situazione determinata dalla soluzione di un compito particolare, comunque una caratteristica fondamentale di tali segni è che il loro significato mantiene un forte legame con le operazioni svolte. </a:t>
            </a:r>
          </a:p>
          <a:p>
            <a:pPr eaLnBrk="1" hangingPunct="1"/>
            <a:r>
              <a:rPr lang="it-IT">
                <a:latin typeface="Times New Roman" charset="0"/>
                <a:ea typeface="ＭＳ Ｐゴシック" charset="0"/>
                <a:cs typeface="ＭＳ Ｐゴシック" charset="0"/>
              </a:rPr>
              <a:t>La intriseca polisemia di certi segni è alla base della evoluzione possibile da significati situati verso significati matematici.</a:t>
            </a:r>
          </a:p>
          <a:p>
            <a:pPr eaLnBrk="1" hangingPunct="1"/>
            <a:endParaRPr lang="it-IT">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egnaposto immagine diapositiva 1"/>
          <p:cNvSpPr>
            <a:spLocks noGrp="1" noRot="1" noChangeAspect="1" noTextEdit="1"/>
          </p:cNvSpPr>
          <p:nvPr>
            <p:ph type="sldImg"/>
          </p:nvPr>
        </p:nvSpPr>
        <p:spPr>
          <a:ln/>
        </p:spPr>
      </p:sp>
      <p:sp>
        <p:nvSpPr>
          <p:cNvPr id="6144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it-IT">
                <a:latin typeface="Calibri" charset="0"/>
                <a:ea typeface="ＭＳ Ｐゴシック" charset="0"/>
                <a:cs typeface="ＭＳ Ｐゴシック" charset="0"/>
              </a:rPr>
              <a:t>Questa definizione è ripresa sostanzialmente dal libro rosa pag. 12, con riferimento ai </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problemi dello sviluppo psichico</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 di Leont</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ev, p. 244 e ss. Là si chiamava </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di concettualizzazione</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 </a:t>
            </a:r>
          </a:p>
          <a:p>
            <a:pPr eaLnBrk="1" hangingPunct="1">
              <a:spcBef>
                <a:spcPct val="0"/>
              </a:spcBef>
            </a:pPr>
            <a:r>
              <a:rPr lang="it-IT">
                <a:latin typeface="Calibri" charset="0"/>
                <a:ea typeface="ＭＳ Ｐゴシック" charset="0"/>
                <a:cs typeface="ＭＳ Ｐゴシック" charset="0"/>
              </a:rPr>
              <a:t>Cercare un bel nome:</a:t>
            </a:r>
          </a:p>
          <a:p>
            <a:pPr eaLnBrk="1" hangingPunct="1">
              <a:spcBef>
                <a:spcPct val="0"/>
              </a:spcBef>
            </a:pPr>
            <a:r>
              <a:rPr lang="it-IT">
                <a:latin typeface="Calibri" charset="0"/>
                <a:ea typeface="ＭＳ Ｐゴシック" charset="0"/>
                <a:cs typeface="ＭＳ Ｐゴシック" charset="0"/>
              </a:rPr>
              <a:t>Concettualizzazione – nome antico</a:t>
            </a:r>
          </a:p>
          <a:p>
            <a:pPr eaLnBrk="1" hangingPunct="1">
              <a:spcBef>
                <a:spcPct val="0"/>
              </a:spcBef>
            </a:pPr>
            <a:r>
              <a:rPr lang="it-IT">
                <a:latin typeface="Calibri" charset="0"/>
                <a:ea typeface="ＭＳ Ｐゴシック" charset="0"/>
                <a:cs typeface="ＭＳ Ｐゴシック" charset="0"/>
              </a:rPr>
              <a:t>Tessitura – nome che allude alla rete</a:t>
            </a:r>
          </a:p>
          <a:p>
            <a:pPr eaLnBrk="1" hangingPunct="1">
              <a:spcBef>
                <a:spcPct val="0"/>
              </a:spcBef>
            </a:pPr>
            <a:r>
              <a:rPr lang="it-IT">
                <a:latin typeface="Calibri" charset="0"/>
                <a:ea typeface="ＭＳ Ｐゴシック" charset="0"/>
                <a:cs typeface="ＭＳ Ｐゴシック" charset="0"/>
              </a:rPr>
              <a:t>Significazione – nome che allude alla costruzione dei signigficati</a:t>
            </a:r>
          </a:p>
          <a:p>
            <a:pPr eaLnBrk="1" hangingPunct="1">
              <a:spcBef>
                <a:spcPct val="0"/>
              </a:spcBef>
            </a:pPr>
            <a:r>
              <a:rPr lang="it-IT">
                <a:latin typeface="Calibri" charset="0"/>
                <a:ea typeface="ＭＳ Ｐゴシック" charset="0"/>
                <a:cs typeface="ＭＳ Ｐゴシック" charset="0"/>
              </a:rPr>
              <a:t>Oggi c</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è da smorzare la prevalenza del linguaggio su altri sistemi semiotici.</a:t>
            </a:r>
            <a:endParaRPr lang="it-IT">
              <a:latin typeface="Calibri" charset="0"/>
              <a:ea typeface="ＭＳ Ｐゴシック" charset="0"/>
              <a:cs typeface="ＭＳ Ｐゴシック" charset="0"/>
            </a:endParaRPr>
          </a:p>
        </p:txBody>
      </p:sp>
      <p:sp>
        <p:nvSpPr>
          <p:cNvPr id="6144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C378873-FCFD-DD4F-9370-8DB2D4DCE589}" type="slidenum">
              <a:rPr lang="it-IT" sz="1200">
                <a:latin typeface="Calibri" charset="0"/>
              </a:rPr>
              <a:pPr eaLnBrk="1" hangingPunct="1"/>
              <a:t>50</a:t>
            </a:fld>
            <a:endParaRPr lang="it-IT"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L’esempio che vogliamo mostrare prende in considerazione ancora una volta Cabri e i suoi diversi comandi ma mostra come</a:t>
            </a:r>
            <a:r>
              <a:rPr lang="it-IT" baseline="0" dirty="0" smtClean="0"/>
              <a:t> sia possibile sfruttare diversamente il potere evocativo dell’uso di questo artefatto .</a:t>
            </a:r>
          </a:p>
          <a:p>
            <a:r>
              <a:rPr lang="it-IT" baseline="0" dirty="0" smtClean="0"/>
              <a:t>Prima abbiamo visto come le costruzioni di Cabri combinate con il trascinamento potessero essere messe in corrispondenza con il significato di teorema e di teoria. </a:t>
            </a:r>
          </a:p>
          <a:p>
            <a:r>
              <a:rPr lang="it-IT" baseline="0" dirty="0" smtClean="0"/>
              <a:t>Adesso vediamo come cabri possa essere usato come strumento di mediazione semiotica rispetto all’idea di funzione e ai significati ad essa collegati.</a:t>
            </a:r>
            <a:endParaRPr lang="it-IT" dirty="0" smtClean="0"/>
          </a:p>
          <a:p>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4</a:t>
            </a:fld>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p:cNvSpPr>
            <a:spLocks noGrp="1" noRot="1" noChangeAspect="1" noTextEdit="1"/>
          </p:cNvSpPr>
          <p:nvPr>
            <p:ph type="sldImg"/>
          </p:nvPr>
        </p:nvSpPr>
        <p:spPr>
          <a:ln/>
        </p:spPr>
      </p:sp>
      <p:sp>
        <p:nvSpPr>
          <p:cNvPr id="6349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atin typeface="Calibri" charset="0"/>
                <a:ea typeface="ＭＳ Ｐゴシック" charset="0"/>
                <a:cs typeface="ＭＳ Ｐゴシック" charset="0"/>
              </a:rPr>
              <a:t>Di norma, dopo compiti di esplorazione, si collocano discussioni di tessitura; dopo compiti di soluzione, discussioni di bilancio. Tuttavia la tessitura – o come la chiameremo - può essere utilizzata anche in altri momenti. Nella nostra esperienza (scuola primaria) ci sono molte discussioni di bilancio che, tuttavia, nella stessa sessione si trasformano in discussioni di tessitura – o come le chiameremo.</a:t>
            </a:r>
          </a:p>
        </p:txBody>
      </p:sp>
      <p:sp>
        <p:nvSpPr>
          <p:cNvPr id="6349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EE33AFF-D43A-5649-94F7-72611FE9A3EE}" type="slidenum">
              <a:rPr lang="it-IT" sz="1200">
                <a:latin typeface="Calibri" charset="0"/>
              </a:rPr>
              <a:pPr eaLnBrk="1" hangingPunct="1"/>
              <a:t>51</a:t>
            </a:fld>
            <a:endParaRPr lang="it-IT" sz="1200">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egnaposto immagine diapositiva 1"/>
          <p:cNvSpPr>
            <a:spLocks noGrp="1" noRot="1" noChangeAspect="1" noTextEdit="1"/>
          </p:cNvSpPr>
          <p:nvPr>
            <p:ph type="sldImg"/>
          </p:nvPr>
        </p:nvSpPr>
        <p:spPr>
          <a:ln/>
        </p:spPr>
      </p:sp>
      <p:sp>
        <p:nvSpPr>
          <p:cNvPr id="8806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it-IT">
                <a:latin typeface="Calibri" charset="0"/>
                <a:ea typeface="ＭＳ Ｐゴシック" charset="0"/>
                <a:cs typeface="ＭＳ Ｐゴシック" charset="0"/>
              </a:rPr>
              <a:t>Queste sono azioni dell</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insegnante, che costituiscono uno schema riscontrato in molte discussioni (sia di tessitura che di bilancio).</a:t>
            </a:r>
          </a:p>
          <a:p>
            <a:pPr eaLnBrk="1" hangingPunct="1">
              <a:spcBef>
                <a:spcPct val="0"/>
              </a:spcBef>
            </a:pPr>
            <a:r>
              <a:rPr lang="it-IT">
                <a:latin typeface="Calibri" charset="0"/>
                <a:ea typeface="ＭＳ Ｐゴシック" charset="0"/>
                <a:cs typeface="ＭＳ Ｐゴシック" charset="0"/>
              </a:rPr>
              <a:t>Qui devo ancora finire. Forse è meglio se finisci tu sulle prime due e io aggiungo la terza.</a:t>
            </a:r>
          </a:p>
          <a:p>
            <a:pPr eaLnBrk="1" hangingPunct="1">
              <a:spcBef>
                <a:spcPct val="0"/>
              </a:spcBef>
            </a:pPr>
            <a:r>
              <a:rPr lang="it-IT">
                <a:latin typeface="Calibri" charset="0"/>
                <a:ea typeface="ＭＳ Ｐゴシック" charset="0"/>
                <a:cs typeface="ＭＳ Ｐゴシック" charset="0"/>
              </a:rPr>
              <a:t>Alla rossella non piace la SINTESI. In realtà se cerchiamo un complementare di esemplificazione forse dovremmo usare generalizzazione. In questa azione si collocano operazioni di </a:t>
            </a:r>
          </a:p>
          <a:p>
            <a:pPr eaLnBrk="1" hangingPunct="1">
              <a:spcBef>
                <a:spcPct val="0"/>
              </a:spcBef>
            </a:pPr>
            <a:r>
              <a:rPr lang="it-IT">
                <a:latin typeface="Calibri" charset="0"/>
                <a:ea typeface="ＭＳ Ｐゴシック" charset="0"/>
                <a:cs typeface="ＭＳ Ｐゴシック" charset="0"/>
              </a:rPr>
              <a:t>Offerta/richiesta di decontestualizzazione</a:t>
            </a:r>
          </a:p>
          <a:p>
            <a:pPr eaLnBrk="1" hangingPunct="1">
              <a:spcBef>
                <a:spcPct val="0"/>
              </a:spcBef>
            </a:pPr>
            <a:r>
              <a:rPr lang="it-IT">
                <a:latin typeface="Calibri" charset="0"/>
                <a:ea typeface="ＭＳ Ｐゴシック" charset="0"/>
                <a:cs typeface="ＭＳ Ｐゴシック" charset="0"/>
              </a:rPr>
              <a:t>Offerta/richiesta di depersonalizzazione</a:t>
            </a:r>
          </a:p>
          <a:p>
            <a:pPr eaLnBrk="1" hangingPunct="1">
              <a:spcBef>
                <a:spcPct val="0"/>
              </a:spcBef>
            </a:pPr>
            <a:r>
              <a:rPr lang="it-IT">
                <a:latin typeface="Calibri" charset="0"/>
                <a:ea typeface="ＭＳ Ｐゴシック" charset="0"/>
                <a:cs typeface="ＭＳ Ｐゴシック" charset="0"/>
              </a:rPr>
              <a:t>Offerta/richiesta di detemporalizzazione</a:t>
            </a:r>
          </a:p>
        </p:txBody>
      </p:sp>
      <p:sp>
        <p:nvSpPr>
          <p:cNvPr id="8806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79596E7-3A47-B445-8CF7-F3B5B1023E07}" type="slidenum">
              <a:rPr lang="it-IT" sz="1200">
                <a:latin typeface="Calibri" charset="0"/>
              </a:rPr>
              <a:pPr eaLnBrk="1" hangingPunct="1"/>
              <a:t>52</a:t>
            </a:fld>
            <a:endParaRPr lang="it-IT" sz="1200">
              <a:latin typeface="Calibri"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egnaposto immagine diapositiva 1"/>
          <p:cNvSpPr>
            <a:spLocks noGrp="1" noRot="1" noChangeAspect="1" noTextEdit="1"/>
          </p:cNvSpPr>
          <p:nvPr>
            <p:ph type="sldImg"/>
          </p:nvPr>
        </p:nvSpPr>
        <p:spPr>
          <a:ln/>
        </p:spPr>
      </p:sp>
      <p:sp>
        <p:nvSpPr>
          <p:cNvPr id="9011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it-IT">
                <a:latin typeface="Calibri" charset="0"/>
                <a:ea typeface="ＭＳ Ｐゴシック" charset="0"/>
                <a:cs typeface="ＭＳ Ｐゴシック" charset="0"/>
              </a:rPr>
              <a:t>Queste sono azioni dell</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insegnante, che costituiscono uno schema riscontrato in molte discussioni (sia di tessitura che di bilancio).</a:t>
            </a:r>
          </a:p>
          <a:p>
            <a:pPr eaLnBrk="1" hangingPunct="1">
              <a:spcBef>
                <a:spcPct val="0"/>
              </a:spcBef>
            </a:pPr>
            <a:r>
              <a:rPr lang="it-IT">
                <a:latin typeface="Calibri" charset="0"/>
                <a:ea typeface="ＭＳ Ｐゴシック" charset="0"/>
                <a:cs typeface="ＭＳ Ｐゴシック" charset="0"/>
              </a:rPr>
              <a:t>Qui devo ancora finire. Forse è meglio se finisci tu sulle prime due e io aggiungo la terza.</a:t>
            </a:r>
          </a:p>
          <a:p>
            <a:pPr eaLnBrk="1" hangingPunct="1">
              <a:spcBef>
                <a:spcPct val="0"/>
              </a:spcBef>
            </a:pPr>
            <a:r>
              <a:rPr lang="it-IT">
                <a:latin typeface="Calibri" charset="0"/>
                <a:ea typeface="ＭＳ Ｐゴシック" charset="0"/>
                <a:cs typeface="ＭＳ Ｐゴシック" charset="0"/>
              </a:rPr>
              <a:t>Alla rossella non piace la SINTESI. In realtà se cerchiamo un complementare di esemplificazione forse dovremmo usare generalizzazione. In questa azione si collocano operazioni di </a:t>
            </a:r>
          </a:p>
          <a:p>
            <a:pPr eaLnBrk="1" hangingPunct="1">
              <a:spcBef>
                <a:spcPct val="0"/>
              </a:spcBef>
            </a:pPr>
            <a:r>
              <a:rPr lang="it-IT">
                <a:latin typeface="Calibri" charset="0"/>
                <a:ea typeface="ＭＳ Ｐゴシック" charset="0"/>
                <a:cs typeface="ＭＳ Ｐゴシック" charset="0"/>
              </a:rPr>
              <a:t>Offerta/richiesta di decontestualizzazione</a:t>
            </a:r>
          </a:p>
          <a:p>
            <a:pPr eaLnBrk="1" hangingPunct="1">
              <a:spcBef>
                <a:spcPct val="0"/>
              </a:spcBef>
            </a:pPr>
            <a:r>
              <a:rPr lang="it-IT">
                <a:latin typeface="Calibri" charset="0"/>
                <a:ea typeface="ＭＳ Ｐゴシック" charset="0"/>
                <a:cs typeface="ＭＳ Ｐゴシック" charset="0"/>
              </a:rPr>
              <a:t>Offerta/richiesta di depersonalizzazione</a:t>
            </a:r>
          </a:p>
          <a:p>
            <a:pPr eaLnBrk="1" hangingPunct="1">
              <a:spcBef>
                <a:spcPct val="0"/>
              </a:spcBef>
            </a:pPr>
            <a:r>
              <a:rPr lang="it-IT">
                <a:latin typeface="Calibri" charset="0"/>
                <a:ea typeface="ＭＳ Ｐゴシック" charset="0"/>
                <a:cs typeface="ＭＳ Ｐゴシック" charset="0"/>
              </a:rPr>
              <a:t>Offerta/richiesta di detemporalizzazione</a:t>
            </a:r>
          </a:p>
        </p:txBody>
      </p:sp>
      <p:sp>
        <p:nvSpPr>
          <p:cNvPr id="9011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540D8B-96F4-344D-8D92-FCBBD2BDE9CB}" type="slidenum">
              <a:rPr lang="it-IT" sz="1200">
                <a:latin typeface="Calibri" charset="0"/>
              </a:rPr>
              <a:pPr eaLnBrk="1" hangingPunct="1"/>
              <a:t>53</a:t>
            </a:fld>
            <a:endParaRPr lang="it-IT" sz="1200">
              <a:latin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56EE818-BF31-5549-A30B-824032052788}" type="slidenum">
              <a:rPr lang="en-GB" sz="1200"/>
              <a:pPr/>
              <a:t>54</a:t>
            </a:fld>
            <a:endParaRPr lang="en-GB" sz="1200"/>
          </a:p>
        </p:txBody>
      </p:sp>
      <p:sp>
        <p:nvSpPr>
          <p:cNvPr id="92163" name="Rectangle 2"/>
          <p:cNvSpPr>
            <a:spLocks noGrp="1" noRot="1" noChangeAspect="1" noChangeArrowheads="1"/>
          </p:cNvSpPr>
          <p:nvPr>
            <p:ph type="sldImg"/>
          </p:nvPr>
        </p:nvSpPr>
        <p:spPr>
          <a:solidFill>
            <a:srgbClr val="FFFFFF"/>
          </a:solidFill>
          <a:ln/>
        </p:spPr>
      </p:sp>
      <p:sp>
        <p:nvSpPr>
          <p:cNvPr id="921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GB" i="1">
                <a:latin typeface="Times New Roman" charset="0"/>
                <a:ea typeface="ＭＳ Ｐゴシック" charset="0"/>
                <a:cs typeface="ＭＳ Ｐゴシック" charset="0"/>
              </a:rPr>
              <a:t>Ask to go back to the task</a:t>
            </a:r>
            <a:r>
              <a:rPr lang="en-GB" b="1">
                <a:latin typeface="Times New Roman" charset="0"/>
                <a:ea typeface="ＭＳ Ｐゴシック" charset="0"/>
                <a:cs typeface="ＭＳ Ｐゴシック" charset="0"/>
              </a:rPr>
              <a:t>. </a:t>
            </a:r>
            <a:r>
              <a:rPr lang="en-GB">
                <a:latin typeface="Times New Roman" charset="0"/>
                <a:ea typeface="ＭＳ Ｐゴシック" charset="0"/>
                <a:cs typeface="ＭＳ Ｐゴシック" charset="0"/>
              </a:rPr>
              <a:t>Under this category we put all the teacher</a:t>
            </a:r>
            <a:r>
              <a:rPr lang="ja-JP" altLang="en-GB">
                <a:latin typeface="Times New Roman" charset="0"/>
                <a:ea typeface="ＭＳ Ｐゴシック" charset="0"/>
                <a:cs typeface="ＭＳ Ｐゴシック" charset="0"/>
              </a:rPr>
              <a:t>’</a:t>
            </a:r>
            <a:r>
              <a:rPr lang="en-GB" altLang="ja-JP">
                <a:latin typeface="Times New Roman" charset="0"/>
                <a:ea typeface="ＭＳ Ｐゴシック" charset="0"/>
                <a:cs typeface="ＭＳ Ｐゴシック" charset="0"/>
              </a:rPr>
              <a:t>s interventions asking to recall the question of the task and consequently the use of the artefact in that circumstance (utilization schemes). Students are asked to reconstruct (really or in the imagination) their experience with the artefact. The objective is that of reconstructing the context of the artefact and make signs emerge in relation to that experience. This kind of operations usually results in the production (or re-emergence) of artefact signs that is fundamental for starting (or re-starting) the development of new meanings and the evolution of signs. </a:t>
            </a:r>
          </a:p>
          <a:p>
            <a:pPr eaLnBrk="1" hangingPunct="1"/>
            <a:r>
              <a:rPr lang="en-GB" i="1">
                <a:latin typeface="Times New Roman" charset="0"/>
                <a:ea typeface="ＭＳ Ｐゴシック" charset="0"/>
                <a:cs typeface="ＭＳ Ｐゴシック" charset="0"/>
              </a:rPr>
              <a:t>Focalize on certain aspects of the use of the artefact. </a:t>
            </a:r>
            <a:r>
              <a:rPr lang="en-GB">
                <a:latin typeface="Times New Roman" charset="0"/>
                <a:ea typeface="ＭＳ Ｐゴシック" charset="0"/>
                <a:cs typeface="ＭＳ Ｐゴシック" charset="0"/>
              </a:rPr>
              <a:t>This category is complementary to the previous one and collects all the teacher</a:t>
            </a:r>
            <a:r>
              <a:rPr lang="ja-JP" altLang="en-GB">
                <a:latin typeface="Times New Roman" charset="0"/>
                <a:ea typeface="ＭＳ Ｐゴシック" charset="0"/>
                <a:cs typeface="ＭＳ Ｐゴシック" charset="0"/>
              </a:rPr>
              <a:t>’</a:t>
            </a:r>
            <a:r>
              <a:rPr lang="en-GB" altLang="ja-JP">
                <a:latin typeface="Times New Roman" charset="0"/>
                <a:ea typeface="ＭＳ Ｐゴシック" charset="0"/>
                <a:cs typeface="ＭＳ Ｐゴシック" charset="0"/>
              </a:rPr>
              <a:t> interventions focusing the attention of the students on a particular aspect of the experience (past or present). The intervention can be more or less explicit (gestures are often observed in this occasions, both for reinforcing and accomplishing the operation). The objective is that of highlighting and limiting a part of the living experience in relation to its semiotic potential. Often following a 'back to the task' intervention, a focalization emphasizes certain signs, already produced and shared, selecting aspects of their meanings that are pertinent in relation to the semiotic potential and consequently to the development of the mathematical signs that constitute the education goal.</a:t>
            </a:r>
          </a:p>
          <a:p>
            <a:pPr eaLnBrk="1" hangingPunct="1"/>
            <a:endParaRPr lang="en-GB">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4694FD01-F226-9046-A4AA-50617FE4E3C4}" type="slidenum">
              <a:rPr lang="en-GB" sz="1200"/>
              <a:pPr/>
              <a:t>55</a:t>
            </a:fld>
            <a:endParaRPr lang="en-GB" sz="1200"/>
          </a:p>
        </p:txBody>
      </p:sp>
      <p:sp>
        <p:nvSpPr>
          <p:cNvPr id="94211" name="Rectangle 2"/>
          <p:cNvSpPr>
            <a:spLocks noGrp="1" noRot="1" noChangeAspect="1" noChangeArrowheads="1"/>
          </p:cNvSpPr>
          <p:nvPr>
            <p:ph type="sldImg"/>
          </p:nvPr>
        </p:nvSpPr>
        <p:spPr>
          <a:solidFill>
            <a:srgbClr val="FFFFFF"/>
          </a:solidFill>
          <a:ln/>
        </p:spPr>
      </p:sp>
      <p:sp>
        <p:nvSpPr>
          <p:cNvPr id="942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GB" i="1">
                <a:latin typeface="Times New Roman" charset="0"/>
                <a:ea typeface="ＭＳ Ｐゴシック" charset="0"/>
                <a:cs typeface="ＭＳ Ｐゴシック" charset="0"/>
              </a:rPr>
              <a:t>Ask to go back to the task</a:t>
            </a:r>
            <a:r>
              <a:rPr lang="en-GB" b="1">
                <a:latin typeface="Times New Roman" charset="0"/>
                <a:ea typeface="ＭＳ Ｐゴシック" charset="0"/>
                <a:cs typeface="ＭＳ Ｐゴシック" charset="0"/>
              </a:rPr>
              <a:t>. </a:t>
            </a:r>
            <a:r>
              <a:rPr lang="en-GB">
                <a:latin typeface="Times New Roman" charset="0"/>
                <a:ea typeface="ＭＳ Ｐゴシック" charset="0"/>
                <a:cs typeface="ＭＳ Ｐゴシック" charset="0"/>
              </a:rPr>
              <a:t>Under this category we put all the teacher</a:t>
            </a:r>
            <a:r>
              <a:rPr lang="ja-JP" altLang="en-GB">
                <a:latin typeface="Times New Roman" charset="0"/>
                <a:ea typeface="ＭＳ Ｐゴシック" charset="0"/>
                <a:cs typeface="ＭＳ Ｐゴシック" charset="0"/>
              </a:rPr>
              <a:t>’</a:t>
            </a:r>
            <a:r>
              <a:rPr lang="en-GB" altLang="ja-JP">
                <a:latin typeface="Times New Roman" charset="0"/>
                <a:ea typeface="ＭＳ Ｐゴシック" charset="0"/>
                <a:cs typeface="ＭＳ Ｐゴシック" charset="0"/>
              </a:rPr>
              <a:t>s interventions asking to recall the question of the task and consequently the use of the artefact in that circumstance (utilization schemes). Students are asked to reconstruct (really or in the imagination) their experience with the artefact. The objective is that of reconstructing the context of the artefact and make signs emerge in relation to that experience. This kind of operations usually results in the production (or re-emergence) of artefact signs that is fundamental for starting (or re-starting) the development of new meanings and the evolution of signs. </a:t>
            </a:r>
          </a:p>
          <a:p>
            <a:pPr eaLnBrk="1" hangingPunct="1"/>
            <a:r>
              <a:rPr lang="en-GB" i="1">
                <a:latin typeface="Times New Roman" charset="0"/>
                <a:ea typeface="ＭＳ Ｐゴシック" charset="0"/>
                <a:cs typeface="ＭＳ Ｐゴシック" charset="0"/>
              </a:rPr>
              <a:t>Focalize on certain aspects of the use of the artefact. </a:t>
            </a:r>
            <a:r>
              <a:rPr lang="en-GB">
                <a:latin typeface="Times New Roman" charset="0"/>
                <a:ea typeface="ＭＳ Ｐゴシック" charset="0"/>
                <a:cs typeface="ＭＳ Ｐゴシック" charset="0"/>
              </a:rPr>
              <a:t>This category is complementary to the previous one and collects all the teacher</a:t>
            </a:r>
            <a:r>
              <a:rPr lang="ja-JP" altLang="en-GB">
                <a:latin typeface="Times New Roman" charset="0"/>
                <a:ea typeface="ＭＳ Ｐゴシック" charset="0"/>
                <a:cs typeface="ＭＳ Ｐゴシック" charset="0"/>
              </a:rPr>
              <a:t>’</a:t>
            </a:r>
            <a:r>
              <a:rPr lang="en-GB" altLang="ja-JP">
                <a:latin typeface="Times New Roman" charset="0"/>
                <a:ea typeface="ＭＳ Ｐゴシック" charset="0"/>
                <a:cs typeface="ＭＳ Ｐゴシック" charset="0"/>
              </a:rPr>
              <a:t> interventions focusing the attention of the students on a particular aspect of the experience (past or present). The intervention can be more or less explicit (gestures are often observed in this occasions, both for reinforcing and accomplishing the operation). The objective is that of highlighting and limiting a part of the living experience in relation to its semiotic potential. Often following a 'back to the task' intervention, a focalization emphasizes certain signs, already produced and shared, selecting aspects of their meanings that are pertinent in relation to the semiotic potential and consequently to the development of the mathematical signs that constitute the education goal.</a:t>
            </a:r>
          </a:p>
          <a:p>
            <a:pPr eaLnBrk="1" hangingPunct="1"/>
            <a:endParaRPr lang="en-GB">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87DFCD0E-476D-B144-BFC8-700F8B4BE9B9}" type="slidenum">
              <a:rPr lang="en-GB" sz="1200"/>
              <a:pPr/>
              <a:t>56</a:t>
            </a:fld>
            <a:endParaRPr lang="en-GB" sz="1200"/>
          </a:p>
        </p:txBody>
      </p:sp>
      <p:sp>
        <p:nvSpPr>
          <p:cNvPr id="96259" name="Rectangle 2"/>
          <p:cNvSpPr>
            <a:spLocks noGrp="1" noRot="1" noChangeAspect="1" noChangeArrowheads="1"/>
          </p:cNvSpPr>
          <p:nvPr>
            <p:ph type="sldImg"/>
          </p:nvPr>
        </p:nvSpPr>
        <p:spPr>
          <a:solidFill>
            <a:srgbClr val="FFFFFF"/>
          </a:solidFill>
          <a:ln/>
        </p:spPr>
      </p:sp>
      <p:sp>
        <p:nvSpPr>
          <p:cNvPr id="962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GB" i="1" dirty="0">
                <a:latin typeface="Times New Roman" charset="0"/>
                <a:ea typeface="ＭＳ Ｐゴシック" charset="0"/>
                <a:cs typeface="ＭＳ Ｐゴシック" charset="0"/>
              </a:rPr>
              <a:t>Ask to go back to the task</a:t>
            </a:r>
            <a:r>
              <a:rPr lang="en-GB" b="1" dirty="0">
                <a:latin typeface="Times New Roman" charset="0"/>
                <a:ea typeface="ＭＳ Ｐゴシック" charset="0"/>
                <a:cs typeface="ＭＳ Ｐゴシック" charset="0"/>
              </a:rPr>
              <a:t>. </a:t>
            </a:r>
            <a:r>
              <a:rPr lang="en-GB" dirty="0">
                <a:latin typeface="Times New Roman" charset="0"/>
                <a:ea typeface="ＭＳ Ｐゴシック" charset="0"/>
                <a:cs typeface="ＭＳ Ｐゴシック" charset="0"/>
              </a:rPr>
              <a:t>Under this category we put all the teacher</a:t>
            </a:r>
            <a:r>
              <a:rPr lang="ja-JP" altLang="en-GB" dirty="0">
                <a:latin typeface="Times New Roman" charset="0"/>
                <a:ea typeface="ＭＳ Ｐゴシック" charset="0"/>
                <a:cs typeface="ＭＳ Ｐゴシック" charset="0"/>
              </a:rPr>
              <a:t>’</a:t>
            </a:r>
            <a:r>
              <a:rPr lang="en-GB" altLang="ja-JP" dirty="0">
                <a:latin typeface="Times New Roman" charset="0"/>
                <a:ea typeface="ＭＳ Ｐゴシック" charset="0"/>
                <a:cs typeface="ＭＳ Ｐゴシック" charset="0"/>
              </a:rPr>
              <a:t>s interventions asking to recall the question of the task and consequently the use of the artefact in that circumstance (utilization schemes). Students are asked to reconstruct (really or in the imagination) their experience with the artefact. The objective is that of reconstructing the context of the artefact and make signs emerge in relation to that experience. This kind of operations usually results in the production (or re-emergence) of artefact signs that is fundamental for starting (or re-starting) the development of new meanings and the evolution of signs. </a:t>
            </a:r>
          </a:p>
          <a:p>
            <a:pPr eaLnBrk="1" hangingPunct="1"/>
            <a:r>
              <a:rPr lang="en-GB" i="1" dirty="0">
                <a:latin typeface="Times New Roman" charset="0"/>
                <a:ea typeface="ＭＳ Ｐゴシック" charset="0"/>
                <a:cs typeface="ＭＳ Ｐゴシック" charset="0"/>
              </a:rPr>
              <a:t>Focalize on certain aspects of the use of the artefact. </a:t>
            </a:r>
            <a:r>
              <a:rPr lang="en-GB" dirty="0">
                <a:latin typeface="Times New Roman" charset="0"/>
                <a:ea typeface="ＭＳ Ｐゴシック" charset="0"/>
                <a:cs typeface="ＭＳ Ｐゴシック" charset="0"/>
              </a:rPr>
              <a:t>This category is complementary to the previous one and collects all the teacher</a:t>
            </a:r>
            <a:r>
              <a:rPr lang="ja-JP" altLang="en-GB" dirty="0">
                <a:latin typeface="Times New Roman" charset="0"/>
                <a:ea typeface="ＭＳ Ｐゴシック" charset="0"/>
                <a:cs typeface="ＭＳ Ｐゴシック" charset="0"/>
              </a:rPr>
              <a:t>’</a:t>
            </a:r>
            <a:r>
              <a:rPr lang="en-GB" altLang="ja-JP" dirty="0">
                <a:latin typeface="Times New Roman" charset="0"/>
                <a:ea typeface="ＭＳ Ｐゴシック" charset="0"/>
                <a:cs typeface="ＭＳ Ｐゴシック" charset="0"/>
              </a:rPr>
              <a:t> interventions focusing the attention of the students on a particular aspect of the experience (past or present). The intervention can be more or less explicit (gestures are often observed in this occasions, both for reinforcing and accomplishing the operation). The objective is that of highlighting and limiting a part of the living experience in relation to its semiotic potential. Often following a 'back to the task' intervention, a focalization emphasizes certain signs, already produced and shared, selecting aspects of their meanings that are pertinent in relation to the semiotic potential and consequently to the development of the mathematical signs that constitute the education goal</a:t>
            </a:r>
            <a:r>
              <a:rPr lang="en-GB" altLang="ja-JP" dirty="0" smtClean="0">
                <a:latin typeface="Times New Roman" charset="0"/>
                <a:ea typeface="ＭＳ Ｐゴシック" charset="0"/>
                <a:cs typeface="ＭＳ Ｐゴシック" charset="0"/>
              </a:rPr>
              <a:t>.</a:t>
            </a:r>
          </a:p>
          <a:p>
            <a:pPr eaLnBrk="1" hangingPunct="1"/>
            <a:endParaRPr lang="en-GB" altLang="ja-JP" dirty="0" smtClean="0">
              <a:latin typeface="Times New Roman" charset="0"/>
              <a:ea typeface="ＭＳ Ｐゴシック" charset="0"/>
              <a:cs typeface="ＭＳ Ｐゴシック" charset="0"/>
            </a:endParaRPr>
          </a:p>
          <a:p>
            <a:pPr eaLnBrk="1" hangingPunct="1"/>
            <a:r>
              <a:rPr lang="en-GB" altLang="ja-JP" dirty="0" err="1" smtClean="0">
                <a:latin typeface="Times New Roman" charset="0"/>
                <a:ea typeface="ＭＳ Ｐゴシック" charset="0"/>
                <a:cs typeface="ＭＳ Ｐゴシック" charset="0"/>
              </a:rPr>
              <a:t>Fenomenologia</a:t>
            </a:r>
            <a:r>
              <a:rPr lang="en-GB" altLang="ja-JP" dirty="0" smtClean="0">
                <a:latin typeface="Times New Roman" charset="0"/>
                <a:ea typeface="ＭＳ Ｐゴシック" charset="0"/>
                <a:cs typeface="ＭＳ Ｐゴシック" charset="0"/>
              </a:rPr>
              <a:t>: Prompt</a:t>
            </a:r>
            <a:r>
              <a:rPr lang="en-GB" altLang="ja-JP" baseline="0" dirty="0" smtClean="0">
                <a:latin typeface="Times New Roman" charset="0"/>
                <a:ea typeface="ＭＳ Ｐゴシック" charset="0"/>
                <a:cs typeface="ＭＳ Ｐゴシック" charset="0"/>
              </a:rPr>
              <a:t> (</a:t>
            </a:r>
            <a:r>
              <a:rPr lang="en-GB" altLang="ja-JP" baseline="0" dirty="0" err="1" smtClean="0">
                <a:latin typeface="Times New Roman" charset="0"/>
                <a:ea typeface="ＭＳ Ｐゴシック" charset="0"/>
                <a:cs typeface="ＭＳ Ｐゴシック" charset="0"/>
              </a:rPr>
              <a:t>facussing</a:t>
            </a:r>
            <a:r>
              <a:rPr lang="en-GB" altLang="ja-JP" baseline="0" dirty="0" smtClean="0">
                <a:latin typeface="Times New Roman" charset="0"/>
                <a:ea typeface="ＭＳ Ｐゴシック" charset="0"/>
                <a:cs typeface="ＭＳ Ｐゴシック" charset="0"/>
              </a:rPr>
              <a:t>) </a:t>
            </a:r>
          </a:p>
          <a:p>
            <a:pPr eaLnBrk="1" hangingPunct="1"/>
            <a:r>
              <a:rPr lang="en-GB" altLang="ja-JP" baseline="0" dirty="0" err="1" smtClean="0">
                <a:latin typeface="Times New Roman" charset="0"/>
                <a:ea typeface="ＭＳ Ｐゴシック" charset="0"/>
                <a:cs typeface="ＭＳ Ｐゴシック" charset="0"/>
              </a:rPr>
              <a:t>Discosure</a:t>
            </a:r>
            <a:r>
              <a:rPr lang="en-GB" altLang="ja-JP" baseline="0" dirty="0" smtClean="0">
                <a:latin typeface="Times New Roman" charset="0"/>
                <a:ea typeface="ＭＳ Ｐゴシック" charset="0"/>
                <a:cs typeface="ＭＳ Ｐゴシック" charset="0"/>
              </a:rPr>
              <a:t> </a:t>
            </a:r>
            <a:r>
              <a:rPr lang="en-GB" altLang="ja-JP" baseline="0" dirty="0" smtClean="0">
                <a:latin typeface="Times New Roman" charset="0"/>
                <a:ea typeface="ＭＳ Ｐゴシック" charset="0"/>
                <a:cs typeface="ＭＳ Ｐゴシック" charset="0"/>
                <a:sym typeface="Wingdings"/>
              </a:rPr>
              <a:t> unfolding</a:t>
            </a:r>
            <a:endParaRPr lang="en-GB" altLang="ja-JP" dirty="0">
              <a:latin typeface="Times New Roman" charset="0"/>
              <a:ea typeface="ＭＳ Ｐゴシック" charset="0"/>
              <a:cs typeface="ＭＳ Ｐゴシック" charset="0"/>
            </a:endParaRPr>
          </a:p>
          <a:p>
            <a:pPr eaLnBrk="1" hangingPunct="1"/>
            <a:endParaRPr lang="en-GB" dirty="0">
              <a:ea typeface="ＭＳ Ｐゴシック" charset="0"/>
              <a:cs typeface="ＭＳ Ｐゴシック"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9F11BF2-3325-8144-B8C5-9394A890EE1A}" type="slidenum">
              <a:rPr lang="en-GB" sz="1200"/>
              <a:pPr/>
              <a:t>57</a:t>
            </a:fld>
            <a:endParaRPr lang="en-GB" sz="1200"/>
          </a:p>
        </p:txBody>
      </p:sp>
      <p:sp>
        <p:nvSpPr>
          <p:cNvPr id="98307" name="Rectangle 2"/>
          <p:cNvSpPr>
            <a:spLocks noGrp="1" noRot="1" noChangeAspect="1" noChangeArrowheads="1"/>
          </p:cNvSpPr>
          <p:nvPr>
            <p:ph type="sldImg"/>
          </p:nvPr>
        </p:nvSpPr>
        <p:spPr>
          <a:solidFill>
            <a:srgbClr val="FFFFFF"/>
          </a:solidFill>
          <a:ln/>
        </p:spPr>
      </p:sp>
      <p:sp>
        <p:nvSpPr>
          <p:cNvPr id="9830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it-IT">
              <a:ea typeface="ＭＳ Ｐゴシック" charset="0"/>
              <a:cs typeface="ＭＳ Ｐゴシック"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8417D64-0230-3A42-A5FF-D7DC5BCAC9EC}" type="slidenum">
              <a:rPr lang="en-GB" sz="1200"/>
              <a:pPr/>
              <a:t>58</a:t>
            </a:fld>
            <a:endParaRPr lang="en-GB" sz="1200"/>
          </a:p>
        </p:txBody>
      </p:sp>
      <p:sp>
        <p:nvSpPr>
          <p:cNvPr id="100355" name="Rectangle 2"/>
          <p:cNvSpPr>
            <a:spLocks noGrp="1" noRot="1" noChangeAspect="1" noChangeArrowheads="1"/>
          </p:cNvSpPr>
          <p:nvPr>
            <p:ph type="sldImg"/>
          </p:nvPr>
        </p:nvSpPr>
        <p:spPr>
          <a:solidFill>
            <a:srgbClr val="FFFFFF"/>
          </a:solidFill>
          <a:ln/>
        </p:spPr>
      </p:sp>
      <p:sp>
        <p:nvSpPr>
          <p:cNvPr id="10035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it-IT">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D6E139-0856-F84B-8F9F-26A7E9640B3B}" type="slidenum">
              <a:rPr lang="it-IT"/>
              <a:pPr/>
              <a:t>60</a:t>
            </a:fld>
            <a:endParaRPr lang="it-IT"/>
          </a:p>
        </p:txBody>
      </p:sp>
      <p:sp>
        <p:nvSpPr>
          <p:cNvPr id="50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EBDC58-8B3B-D846-B2A8-E0A694EA5945}" type="slidenum">
              <a:rPr lang="en-GB"/>
              <a:pPr/>
              <a:t>61</a:t>
            </a:fld>
            <a:endParaRPr lang="en-GB"/>
          </a:p>
        </p:txBody>
      </p:sp>
      <p:sp>
        <p:nvSpPr>
          <p:cNvPr id="1013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13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spcBef>
                <a:spcPts val="1200"/>
              </a:spcBef>
              <a:spcAft>
                <a:spcPts val="300"/>
              </a:spcAft>
            </a:pPr>
            <a:r>
              <a:rPr lang="it-IT">
                <a:latin typeface="Times" pitchFamily="32" charset="0"/>
              </a:rPr>
              <a:t>Evoluzione dei segni nella verbalizzazione</a:t>
            </a:r>
          </a:p>
          <a:p>
            <a:pPr lvl="3" algn="just">
              <a:spcBef>
                <a:spcPts val="1200"/>
              </a:spcBef>
              <a:spcAft>
                <a:spcPts val="300"/>
              </a:spcAft>
            </a:pPr>
            <a:r>
              <a:rPr lang="en-GB" u="sng">
                <a:solidFill>
                  <a:srgbClr val="003333"/>
                </a:solidFill>
                <a:latin typeface="Times" pitchFamily="32" charset="0"/>
              </a:rPr>
              <a:t>Estratti dalle relazioni dal titolo:</a:t>
            </a:r>
            <a:r>
              <a:rPr lang="en-GB">
                <a:solidFill>
                  <a:srgbClr val="003333"/>
                </a:solidFill>
                <a:latin typeface="Times" pitchFamily="32" charset="0"/>
              </a:rPr>
              <a:t> “Cosa ho capito sulle funzioni” assegnata al termine della Prima Discussione Collettiva e relativi al </a:t>
            </a:r>
            <a:r>
              <a:rPr lang="en-GB" u="sng">
                <a:solidFill>
                  <a:srgbClr val="003333"/>
                </a:solidFill>
                <a:latin typeface="Times" pitchFamily="32" charset="0"/>
              </a:rPr>
              <a:t>concetto di variabile</a:t>
            </a:r>
            <a:r>
              <a:rPr lang="en-GB">
                <a:solidFill>
                  <a:srgbClr val="003333"/>
                </a:solidFill>
                <a:latin typeface="Times" pitchFamily="32" charset="0"/>
              </a:rPr>
              <a:t>.</a:t>
            </a:r>
          </a:p>
          <a:p>
            <a:pPr>
              <a:spcAft>
                <a:spcPts val="600"/>
              </a:spcAft>
            </a:pPr>
            <a:endParaRPr lang="en-GB" b="1">
              <a:latin typeface="Times" pitchFamily="32" charset="0"/>
            </a:endParaRPr>
          </a:p>
          <a:p>
            <a:pPr algn="just"/>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6B56A-6CD7-0046-AA64-4186BD04CDC6}" type="slidenum">
              <a:rPr lang="en-GB"/>
              <a:pPr/>
              <a:t>5</a:t>
            </a:fld>
            <a:endParaRPr lang="en-GB"/>
          </a:p>
        </p:txBody>
      </p:sp>
      <p:sp>
        <p:nvSpPr>
          <p:cNvPr id="12493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49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A deep gap separates early notions of function, based on an implicit sense of motion, and the modern definition of function, that is</a:t>
            </a:r>
          </a:p>
          <a:p>
            <a:endParaRPr lang="it-IT"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A2E426-3A66-AF4A-A9E1-C148E32DBF69}" type="slidenum">
              <a:rPr lang="en-GB"/>
              <a:pPr/>
              <a:t>62</a:t>
            </a:fld>
            <a:endParaRPr lang="en-GB"/>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r>
              <a:rPr lang="en-GB"/>
              <a:t>This protocol shows how artefact signs (initial points) can be related to mathematical signs (independent variables), words like  &lt;independent&gt; &lt;dependent&gt; can be classified as pivot signs, in fact they have at the same time a reference in the mathematical context , and in this case have a mathematical meaning, and a reference in artefact context, where, according to the current interpretation in the natural language, this word fit to express what happens on the screen, i.e. the phenomenon that can be observed in the microworld.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0E63D9-57C3-B848-8DD0-BA3634F4F9A2}" type="slidenum">
              <a:rPr lang="en-GB"/>
              <a:pPr/>
              <a:t>63</a:t>
            </a:fld>
            <a:endParaRPr lang="en-GB"/>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GB"/>
              <a:t>Similarly to the previous example, Ste relates artefact signs to mathematical sings… this fragments are good exemplar of an intermediate state in the evolution of signs. The similarity in the two formulation can be interpreted as an expression of the internalization of the socialized (shared) temporary definitions negotiated during the collective discussion.</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3576C34-EA5F-2947-9CB5-68B3A92C4EFD}" type="slidenum">
              <a:rPr lang="en-GB"/>
              <a:pPr/>
              <a:t>64</a:t>
            </a:fld>
            <a:endParaRPr lang="en-GB"/>
          </a:p>
        </p:txBody>
      </p:sp>
      <p:sp>
        <p:nvSpPr>
          <p:cNvPr id="83971" name="Rectangle 2"/>
          <p:cNvSpPr>
            <a:spLocks noGrp="1" noRot="1" noChangeAspect="1" noChangeArrowheads="1"/>
          </p:cNvSpPr>
          <p:nvPr>
            <p:ph type="sldImg"/>
          </p:nvPr>
        </p:nvSpPr>
        <p:spPr>
          <a:solidFill>
            <a:srgbClr val="FFFFFF"/>
          </a:solidFill>
          <a:ln/>
        </p:spPr>
      </p:sp>
      <p:sp>
        <p:nvSpPr>
          <p:cNvPr id="839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3576C34-EA5F-2947-9CB5-68B3A92C4EFD}" type="slidenum">
              <a:rPr lang="en-GB"/>
              <a:pPr/>
              <a:t>65</a:t>
            </a:fld>
            <a:endParaRPr lang="en-GB"/>
          </a:p>
        </p:txBody>
      </p:sp>
      <p:sp>
        <p:nvSpPr>
          <p:cNvPr id="83971" name="Rectangle 2"/>
          <p:cNvSpPr>
            <a:spLocks noGrp="1" noRot="1" noChangeAspect="1" noChangeArrowheads="1"/>
          </p:cNvSpPr>
          <p:nvPr>
            <p:ph type="sldImg"/>
          </p:nvPr>
        </p:nvSpPr>
        <p:spPr>
          <a:solidFill>
            <a:srgbClr val="FFFFFF"/>
          </a:solidFill>
          <a:ln/>
        </p:spPr>
      </p:sp>
      <p:sp>
        <p:nvSpPr>
          <p:cNvPr id="839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995ED442-A7B8-C845-96D3-305CB1E5AEED}" type="slidenum">
              <a:rPr lang="en-GB"/>
              <a:pPr/>
              <a:t>66</a:t>
            </a:fld>
            <a:endParaRPr lang="en-GB"/>
          </a:p>
        </p:txBody>
      </p:sp>
      <p:sp>
        <p:nvSpPr>
          <p:cNvPr id="86019" name="Rectangle 2"/>
          <p:cNvSpPr>
            <a:spLocks noGrp="1" noRot="1" noChangeAspect="1" noChangeArrowheads="1"/>
          </p:cNvSpPr>
          <p:nvPr>
            <p:ph type="sldImg"/>
          </p:nvPr>
        </p:nvSpPr>
        <p:spPr>
          <a:solidFill>
            <a:srgbClr val="FFFFFF"/>
          </a:solidFill>
          <a:ln/>
        </p:spPr>
      </p:sp>
      <p:sp>
        <p:nvSpPr>
          <p:cNvPr id="8602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GB"/>
              <a:t>Igor stars recalling the artefact world and what happened there …</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A3AF8F74-05FB-8348-A95C-F2DFD6E8CF51}" type="slidenum">
              <a:rPr lang="en-GB"/>
              <a:pPr/>
              <a:t>67</a:t>
            </a:fld>
            <a:endParaRPr lang="en-GB"/>
          </a:p>
        </p:txBody>
      </p:sp>
      <p:sp>
        <p:nvSpPr>
          <p:cNvPr id="88067" name="Rectangle 2"/>
          <p:cNvSpPr>
            <a:spLocks noGrp="1" noRot="1" noChangeAspect="1" noChangeArrowheads="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BEC89E6-11B8-EF45-9A63-7E6CCE565A4D}" type="slidenum">
              <a:rPr lang="en-GB"/>
              <a:pPr/>
              <a:t>68</a:t>
            </a:fld>
            <a:endParaRPr lang="en-GB"/>
          </a:p>
        </p:txBody>
      </p:sp>
      <p:sp>
        <p:nvSpPr>
          <p:cNvPr id="90115" name="Rectangle 2"/>
          <p:cNvSpPr>
            <a:spLocks noGrp="1" noRot="1" noChangeAspect="1" noChangeArrowheads="1"/>
          </p:cNvSpPr>
          <p:nvPr>
            <p:ph type="sldImg"/>
          </p:nvPr>
        </p:nvSpPr>
        <p:spPr>
          <a:solidFill>
            <a:srgbClr val="FFFFFF"/>
          </a:solidFill>
          <a:ln/>
        </p:spPr>
      </p:sp>
      <p:sp>
        <p:nvSpPr>
          <p:cNvPr id="901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638A3852-3CD1-2043-9A62-6BDB25EA861E}" type="slidenum">
              <a:rPr lang="en-GB"/>
              <a:pPr/>
              <a:t>69</a:t>
            </a:fld>
            <a:endParaRPr lang="en-GB"/>
          </a:p>
        </p:txBody>
      </p:sp>
      <p:sp>
        <p:nvSpPr>
          <p:cNvPr id="92163" name="Rectangle 2"/>
          <p:cNvSpPr>
            <a:spLocks noGrp="1" noRot="1" noChangeAspect="1" noChangeArrowheads="1"/>
          </p:cNvSpPr>
          <p:nvPr>
            <p:ph type="sldImg"/>
          </p:nvPr>
        </p:nvSpPr>
        <p:spPr>
          <a:solidFill>
            <a:srgbClr val="FFFFFF"/>
          </a:solidFill>
          <a:ln/>
        </p:spPr>
      </p:sp>
      <p:sp>
        <p:nvSpPr>
          <p:cNvPr id="9216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fr-F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BA543E2D-20BF-0941-A50D-6C25CF1D4E11}" type="slidenum">
              <a:rPr lang="en-GB"/>
              <a:pPr/>
              <a:t>70</a:t>
            </a:fld>
            <a:endParaRPr lang="en-GB"/>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GB"/>
              <a:t>As a final remark and with the aim of give you the flavour of the complexity of the process I will show the diagram produced by the software ATLAS and representing the mutual relationship and the development of the group if signs (artefact, mathematical ) related to the mathematical meaning of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157B67-9574-8440-A656-9658633179A0}" type="slidenum">
              <a:rPr lang="fr-FR"/>
              <a:pPr/>
              <a:t>72</a:t>
            </a:fld>
            <a:endParaRPr lang="fr-FR"/>
          </a:p>
        </p:txBody>
      </p:sp>
      <p:sp>
        <p:nvSpPr>
          <p:cNvPr id="1075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75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5571C43-7C9E-504E-9A0E-8CBFCCD63B02}" type="slidenum">
              <a:rPr lang="en-US"/>
              <a:pPr/>
              <a:t>6</a:t>
            </a:fld>
            <a:endParaRPr lang="en-US"/>
          </a:p>
        </p:txBody>
      </p:sp>
      <p:sp>
        <p:nvSpPr>
          <p:cNvPr id="27651" name="Rectangle 2"/>
          <p:cNvSpPr>
            <a:spLocks noGrp="1" noRot="1" noChangeAspect="1" noChangeArrowheads="1"/>
          </p:cNvSpPr>
          <p:nvPr>
            <p:ph type="sldImg"/>
          </p:nvPr>
        </p:nvSpPr>
        <p:spPr>
          <a:ln/>
        </p:spPr>
      </p:sp>
      <p:sp>
        <p:nvSpPr>
          <p:cNvPr id="27652" name="Rectangle 3"/>
          <p:cNvSpPr>
            <a:spLocks noGrp="1" noChangeArrowheads="1"/>
          </p:cNvSpPr>
          <p:nvPr>
            <p:ph type="body" idx="1"/>
          </p:nvPr>
        </p:nvSpPr>
        <p:spPr>
          <a:noFill/>
          <a:ln w="9525"/>
        </p:spPr>
        <p:txBody>
          <a:bodyPr/>
          <a:lstStyle/>
          <a:p>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2594C-4137-3949-B22A-E2788AC63D23}" type="slidenum">
              <a:rPr lang="fr-FR"/>
              <a:pPr/>
              <a:t>73</a:t>
            </a:fld>
            <a:endParaRPr lang="fr-F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8A7123-9500-A64D-B518-A70EE179BE75}" type="slidenum">
              <a:rPr lang="fr-FR"/>
              <a:pPr/>
              <a:t>74</a:t>
            </a:fld>
            <a:endParaRPr lang="fr-F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dirty="0" smtClean="0"/>
              <a:t>Dans la littérature en didactique de math on trouve</a:t>
            </a:r>
            <a:r>
              <a:rPr lang="fr-FR" baseline="0" dirty="0" smtClean="0"/>
              <a:t> d’autres exemples d’activité d’interprétation d’un texte avec des objective didactiques spécifiques </a:t>
            </a:r>
          </a:p>
          <a:p>
            <a:r>
              <a:rPr lang="fr-FR" baseline="0" dirty="0" smtClean="0"/>
              <a:t>Dan le cas d’un texte originale l’autorité de l’auteur et l’effort herméneutique pour résoudre la tension entre le signifié du texte dans la perspective de l’auteur et le signifié dans la perspective personale du lecteur.</a:t>
            </a:r>
            <a:endParaRPr lang="fr-FR" dirty="0"/>
          </a:p>
        </p:txBody>
      </p:sp>
      <p:sp>
        <p:nvSpPr>
          <p:cNvPr id="4" name="Segnaposto numero diapositiva 3"/>
          <p:cNvSpPr>
            <a:spLocks noGrp="1"/>
          </p:cNvSpPr>
          <p:nvPr>
            <p:ph type="sldNum" sz="quarter" idx="10"/>
          </p:nvPr>
        </p:nvSpPr>
        <p:spPr/>
        <p:txBody>
          <a:bodyPr/>
          <a:lstStyle/>
          <a:p>
            <a:fld id="{373210D8-E93A-5E40-B361-FC6844F11A8C}" type="slidenum">
              <a:rPr lang="fr-FR" smtClean="0"/>
              <a:pPr/>
              <a:t>79</a:t>
            </a:fld>
            <a:endParaRPr lang="fr-F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testo contiene una descrizione del metodo per </a:t>
            </a:r>
            <a:r>
              <a:rPr lang="it-IT" dirty="0" err="1" smtClean="0"/>
              <a:t>reppresentare</a:t>
            </a:r>
            <a:r>
              <a:rPr lang="it-IT" dirty="0" smtClean="0"/>
              <a:t> ..</a:t>
            </a:r>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82</a:t>
            </a:fld>
            <a:endParaRPr lang="it-IT"/>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testo contiene una descrizione del metodo per rappresentare </a:t>
            </a:r>
            <a:r>
              <a:rPr lang="it-IT" dirty="0" err="1" smtClean="0"/>
              <a:t>…</a:t>
            </a:r>
            <a:r>
              <a:rPr lang="it-IT" dirty="0" smtClean="0"/>
              <a:t> i richiami al movimento in relazione all’idea</a:t>
            </a:r>
            <a:r>
              <a:rPr lang="it-IT" baseline="0" dirty="0" smtClean="0"/>
              <a:t> di variabile </a:t>
            </a:r>
            <a:r>
              <a:rPr lang="it-IT" baseline="0" dirty="0" err="1" smtClean="0"/>
              <a:t>…</a:t>
            </a:r>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83</a:t>
            </a:fld>
            <a:endParaRPr lang="it-IT"/>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testo contiene una descrizione del metodo per rappresentare </a:t>
            </a:r>
            <a:r>
              <a:rPr lang="it-IT" dirty="0" err="1" smtClean="0"/>
              <a:t>…</a:t>
            </a:r>
            <a:r>
              <a:rPr lang="it-IT" dirty="0" smtClean="0"/>
              <a:t> i richiami al movimento in relazione all’idea</a:t>
            </a:r>
            <a:r>
              <a:rPr lang="it-IT" baseline="0" dirty="0" smtClean="0"/>
              <a:t> di variabile </a:t>
            </a:r>
            <a:r>
              <a:rPr lang="it-IT" baseline="0" dirty="0" err="1" smtClean="0"/>
              <a:t>…</a:t>
            </a:r>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84</a:t>
            </a:fld>
            <a:endParaRPr lang="it-IT"/>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Potenzialità per sviluppare la nozione di grafico di una funzione verso la geometria analitica, come inversione del problema :</a:t>
            </a:r>
          </a:p>
          <a:p>
            <a:r>
              <a:rPr lang="it-IT" dirty="0" smtClean="0"/>
              <a:t> presa</a:t>
            </a:r>
            <a:r>
              <a:rPr lang="it-IT" baseline="0" dirty="0" smtClean="0"/>
              <a:t> una curva è possibile interpretarla come grafico?</a:t>
            </a:r>
          </a:p>
          <a:p>
            <a:r>
              <a:rPr lang="it-IT" baseline="0" dirty="0" smtClean="0"/>
              <a:t>Non c’è tempo per analizzare in modo fine questo tipo di sviluppo , ma noi l’abbiamo fatto </a:t>
            </a:r>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87</a:t>
            </a:fld>
            <a:endParaRPr lang="it-IT"/>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Obiettivo, mettere gli allievi nella situazione di ‘inventare un metodo di rappresentazione. </a:t>
            </a:r>
            <a:r>
              <a:rPr lang="it-IT" dirty="0" err="1" smtClean="0"/>
              <a:t>…</a:t>
            </a:r>
            <a:r>
              <a:rPr lang="it-IT" dirty="0" smtClean="0"/>
              <a:t> per poi proporre il metodo di Eulero.</a:t>
            </a:r>
            <a:endParaRPr lang="it-IT" dirty="0"/>
          </a:p>
        </p:txBody>
      </p:sp>
      <p:sp>
        <p:nvSpPr>
          <p:cNvPr id="4" name="Segnaposto numero diapositiva 3"/>
          <p:cNvSpPr>
            <a:spLocks noGrp="1"/>
          </p:cNvSpPr>
          <p:nvPr>
            <p:ph type="sldNum" sz="quarter" idx="10"/>
          </p:nvPr>
        </p:nvSpPr>
        <p:spPr/>
        <p:txBody>
          <a:bodyPr/>
          <a:lstStyle/>
          <a:p>
            <a:fld id="{D14B3898-3FE6-F042-83AB-8A2D2104E2D3}" type="slidenum">
              <a:rPr lang="it-IT" smtClean="0"/>
              <a:pPr/>
              <a:t>89</a:t>
            </a:fld>
            <a:endParaRPr lang="it-IT"/>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031"/>
          <p:cNvSpPr>
            <a:spLocks noGrp="1" noChangeArrowheads="1"/>
          </p:cNvSpPr>
          <p:nvPr>
            <p:ph type="sldNum" sz="quarter" idx="5"/>
          </p:nvPr>
        </p:nvSpPr>
        <p:spPr>
          <a:noFill/>
        </p:spPr>
        <p:txBody>
          <a:bodyPr/>
          <a:lstStyle/>
          <a:p>
            <a:fld id="{CC48FCF5-B486-6640-A64C-2EE3BC76964B}" type="slidenum">
              <a:rPr lang="it-IT">
                <a:latin typeface="Arial" charset="0"/>
                <a:ea typeface="ＭＳ Ｐゴシック" charset="-128"/>
                <a:cs typeface="ＭＳ Ｐゴシック" charset="-128"/>
              </a:rPr>
              <a:pPr/>
              <a:t>101</a:t>
            </a:fld>
            <a:endParaRPr lang="it-IT">
              <a:latin typeface="Arial" charset="0"/>
              <a:ea typeface="ＭＳ Ｐゴシック" charset="-128"/>
              <a:cs typeface="ＭＳ Ｐゴシック" charset="-128"/>
            </a:endParaRPr>
          </a:p>
        </p:txBody>
      </p:sp>
      <p:sp>
        <p:nvSpPr>
          <p:cNvPr id="56323" name="Rectangle 2"/>
          <p:cNvSpPr>
            <a:spLocks noGrp="1" noRot="1" noChangeAspect="1" noChangeArrowheads="1"/>
          </p:cNvSpPr>
          <p:nvPr>
            <p:ph type="sldImg"/>
          </p:nvPr>
        </p:nvSpPr>
        <p:spPr>
          <a:xfrm>
            <a:off x="1141413" y="684213"/>
            <a:ext cx="4576762" cy="3432175"/>
          </a:xfrm>
          <a:solidFill>
            <a:srgbClr val="FFFFFF"/>
          </a:solidFill>
          <a:ln/>
        </p:spPr>
      </p:sp>
      <p:sp>
        <p:nvSpPr>
          <p:cNvPr id="56324" name="Rectangle 3"/>
          <p:cNvSpPr>
            <a:spLocks noGrp="1" noChangeArrowheads="1"/>
          </p:cNvSpPr>
          <p:nvPr>
            <p:ph type="body" idx="1"/>
          </p:nvPr>
        </p:nvSpPr>
        <p:spPr>
          <a:xfrm>
            <a:off x="684213" y="4343400"/>
            <a:ext cx="5489575" cy="4116388"/>
          </a:xfrm>
          <a:solidFill>
            <a:srgbClr val="FFFFFF"/>
          </a:solidFill>
          <a:ln>
            <a:solidFill>
              <a:srgbClr val="000000"/>
            </a:solidFill>
          </a:ln>
        </p:spPr>
        <p:txBody>
          <a:bodyPr/>
          <a:lstStyle/>
          <a:p>
            <a:pPr eaLnBrk="1" hangingPunct="1"/>
            <a:r>
              <a:rPr lang="it-IT">
                <a:latin typeface="Times New Roman" charset="0"/>
                <a:ea typeface="ＭＳ Ｐゴシック" charset="-128"/>
                <a:cs typeface="ＭＳ Ｐゴシック" charset="-128"/>
              </a:rPr>
              <a:t>studi caratterizzati da approcci strumentali (Rabardel, 1995), nei quali si studia la complessità del contesto nel quale ha luogo l’attività degli studenti. L’approccio strumentale di Rabardel si basa sulla differenza fondamentale tra artefatto e strumento. Fino ad ora, la parola “artefatto” è stata utilizzata come un termine generico per indicare qualcosa prodotto dagli esseri umani. In questa sezione il significato verrà specificato e affianacato  alla parola “strumento”, anch’essa da utilizzare in senso tecnico. Tale distinzione conduce  ad analizzare separatamente le potenzialità di un artefatto e il reale utilizzo che è consentito, non separando le intenzioni del progettista da ciò che accade nell’uso pratico, per sottolineare sia la prospettiva oggettiva che quella soggettiva. Secondo la terminologia di Rabardel, </a:t>
            </a:r>
            <a:r>
              <a:rPr lang="it-IT" i="1">
                <a:latin typeface="Times New Roman" charset="0"/>
                <a:ea typeface="ＭＳ Ｐゴシック" charset="-128"/>
                <a:cs typeface="ＭＳ Ｐゴシック" charset="-128"/>
              </a:rPr>
              <a:t>l’artefatto</a:t>
            </a:r>
            <a:r>
              <a:rPr lang="it-IT">
                <a:latin typeface="Times New Roman" charset="0"/>
                <a:ea typeface="ＭＳ Ｐゴシック" charset="-128"/>
                <a:cs typeface="ＭＳ Ｐゴシック" charset="-128"/>
              </a:rPr>
              <a:t> è l’oggetto materiale o simbolico di per sé (o una parte di un artefatto complesso).  Uno degli esempi offerti da Rabardel riguarda il braccio di un robot controllato da un dispositivo che può muovere oggetti nello spazio (Rabardel e Samurçay, 1991). Lo </a:t>
            </a:r>
            <a:r>
              <a:rPr lang="it-IT" i="1">
                <a:latin typeface="Times New Roman" charset="0"/>
                <a:ea typeface="ＭＳ Ｐゴシック" charset="-128"/>
                <a:cs typeface="ＭＳ Ｐゴシック" charset="-128"/>
              </a:rPr>
              <a:t>strumento</a:t>
            </a:r>
            <a:r>
              <a:rPr lang="it-IT">
                <a:latin typeface="Times New Roman" charset="0"/>
                <a:ea typeface="ＭＳ Ｐゴシック" charset="-128"/>
                <a:cs typeface="ＭＳ Ｐゴシック" charset="-128"/>
              </a:rPr>
              <a:t> è definito da Rabardel come un’entità mista composta sia da componenti legate alle caratteristiche dell’artefatto che le componenti soggettive (</a:t>
            </a:r>
            <a:r>
              <a:rPr lang="it-IT" i="1">
                <a:latin typeface="Times New Roman" charset="0"/>
                <a:ea typeface="ＭＳ Ｐゴシック" charset="-128"/>
                <a:cs typeface="ＭＳ Ｐゴシック" charset="-128"/>
              </a:rPr>
              <a:t>schemi d’uso). </a:t>
            </a:r>
            <a:r>
              <a:rPr lang="it-IT">
                <a:latin typeface="Times New Roman" charset="0"/>
                <a:ea typeface="ＭＳ Ｐゴシック" charset="-128"/>
                <a:cs typeface="ＭＳ Ｐゴシック" charset="-128"/>
              </a:rPr>
              <a:t>Questa entità mista tiene conto dell’oggetto ne descrive l’utilizzo funzionale per il soggetto. Gli schemi d’uso  sono progressivamente elaborati nel corso dell’azione determinata da un compito particolare; così lo strumento è la costruzione di un individuo, ha un carattere psicologico  ed è strettamente collegata al contesto in cui ha origine e sviluppo. </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031"/>
          <p:cNvSpPr>
            <a:spLocks noGrp="1" noChangeArrowheads="1"/>
          </p:cNvSpPr>
          <p:nvPr>
            <p:ph type="sldNum" sz="quarter" idx="5"/>
          </p:nvPr>
        </p:nvSpPr>
        <p:spPr>
          <a:noFill/>
        </p:spPr>
        <p:txBody>
          <a:bodyPr/>
          <a:lstStyle/>
          <a:p>
            <a:fld id="{CC48FCF5-B486-6640-A64C-2EE3BC76964B}" type="slidenum">
              <a:rPr lang="it-IT">
                <a:latin typeface="Arial" charset="0"/>
                <a:ea typeface="ＭＳ Ｐゴシック" charset="-128"/>
                <a:cs typeface="ＭＳ Ｐゴシック" charset="-128"/>
              </a:rPr>
              <a:pPr/>
              <a:t>102</a:t>
            </a:fld>
            <a:endParaRPr lang="it-IT">
              <a:latin typeface="Arial" charset="0"/>
              <a:ea typeface="ＭＳ Ｐゴシック" charset="-128"/>
              <a:cs typeface="ＭＳ Ｐゴシック" charset="-128"/>
            </a:endParaRPr>
          </a:p>
        </p:txBody>
      </p:sp>
      <p:sp>
        <p:nvSpPr>
          <p:cNvPr id="56323" name="Rectangle 2"/>
          <p:cNvSpPr>
            <a:spLocks noGrp="1" noRot="1" noChangeAspect="1" noChangeArrowheads="1"/>
          </p:cNvSpPr>
          <p:nvPr>
            <p:ph type="sldImg"/>
          </p:nvPr>
        </p:nvSpPr>
        <p:spPr>
          <a:xfrm>
            <a:off x="1141413" y="684213"/>
            <a:ext cx="4576762" cy="3432175"/>
          </a:xfrm>
          <a:solidFill>
            <a:srgbClr val="FFFFFF"/>
          </a:solidFill>
          <a:ln/>
        </p:spPr>
      </p:sp>
      <p:sp>
        <p:nvSpPr>
          <p:cNvPr id="56324" name="Rectangle 3"/>
          <p:cNvSpPr>
            <a:spLocks noGrp="1" noChangeArrowheads="1"/>
          </p:cNvSpPr>
          <p:nvPr>
            <p:ph type="body" idx="1"/>
          </p:nvPr>
        </p:nvSpPr>
        <p:spPr>
          <a:xfrm>
            <a:off x="684213" y="4343400"/>
            <a:ext cx="5489575" cy="4116388"/>
          </a:xfrm>
          <a:solidFill>
            <a:srgbClr val="FFFFFF"/>
          </a:solidFill>
          <a:ln>
            <a:solidFill>
              <a:srgbClr val="000000"/>
            </a:solidFill>
          </a:ln>
        </p:spPr>
        <p:txBody>
          <a:bodyPr/>
          <a:lstStyle/>
          <a:p>
            <a:pPr eaLnBrk="1" hangingPunct="1"/>
            <a:r>
              <a:rPr lang="it-IT" dirty="0" smtClean="0">
                <a:latin typeface="Times New Roman" charset="0"/>
                <a:ea typeface="ＭＳ Ｐゴシック" charset="-128"/>
                <a:cs typeface="ＭＳ Ｐゴシック" charset="-128"/>
              </a:rPr>
              <a:t>Naturalmente</a:t>
            </a:r>
            <a:r>
              <a:rPr lang="it-IT" baseline="0" dirty="0" smtClean="0">
                <a:latin typeface="Times New Roman" charset="0"/>
                <a:ea typeface="ＭＳ Ｐゴシック" charset="-128"/>
                <a:cs typeface="ＭＳ Ｐゴシック" charset="-128"/>
              </a:rPr>
              <a:t> la genesi strumentale porta ad un uso sempre più automatico e inconsapevole di un certo artefatto </a:t>
            </a:r>
            <a:r>
              <a:rPr lang="it-IT" baseline="0" dirty="0" err="1" smtClean="0">
                <a:latin typeface="Times New Roman" charset="0"/>
                <a:ea typeface="ＭＳ Ｐゴシック" charset="-128"/>
                <a:cs typeface="ＭＳ Ｐゴシック" charset="-128"/>
              </a:rPr>
              <a:t>…</a:t>
            </a:r>
            <a:r>
              <a:rPr lang="it-IT" baseline="0" dirty="0" smtClean="0">
                <a:latin typeface="Times New Roman" charset="0"/>
                <a:ea typeface="ＭＳ Ｐゴシック" charset="-128"/>
                <a:cs typeface="ＭＳ Ｐゴシック" charset="-128"/>
              </a:rPr>
              <a:t> e così deve essere. Pensiamo all’uso dei comandi nella guida di un auto o di un </a:t>
            </a:r>
            <a:r>
              <a:rPr lang="it-IT" baseline="0" dirty="0" err="1" smtClean="0">
                <a:latin typeface="Times New Roman" charset="0"/>
                <a:ea typeface="ＭＳ Ｐゴシック" charset="-128"/>
                <a:cs typeface="ＭＳ Ｐゴシック" charset="-128"/>
              </a:rPr>
              <a:t>aereoplano</a:t>
            </a:r>
            <a:r>
              <a:rPr lang="it-IT" baseline="0" dirty="0" smtClean="0">
                <a:latin typeface="Times New Roman" charset="0"/>
                <a:ea typeface="ＭＳ Ｐゴシック" charset="-128"/>
                <a:cs typeface="ＭＳ Ｐゴシック" charset="-128"/>
              </a:rPr>
              <a:t>, la trasparenza </a:t>
            </a:r>
            <a:r>
              <a:rPr lang="it-IT" baseline="0" dirty="0" err="1" smtClean="0">
                <a:latin typeface="Times New Roman" charset="0"/>
                <a:ea typeface="ＭＳ Ｐゴシック" charset="-128"/>
                <a:cs typeface="ＭＳ Ｐゴシック" charset="-128"/>
              </a:rPr>
              <a:t>…</a:t>
            </a:r>
            <a:r>
              <a:rPr lang="it-IT" baseline="0" dirty="0" smtClean="0">
                <a:latin typeface="Times New Roman" charset="0"/>
                <a:ea typeface="ＭＳ Ｐゴシック" charset="-128"/>
                <a:cs typeface="ＭＳ Ｐゴシック" charset="-128"/>
              </a:rPr>
              <a:t> la simbiosi tra uomo e macchina diventa un obiettivo inderogabile la seguente citazione esprime tutto questo molto bene</a:t>
            </a:r>
            <a:endParaRPr lang="it-IT" dirty="0">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8BAD78-80F2-BE44-8FFA-91FBABEC66A3}" type="slidenum">
              <a:rPr lang="en-GB"/>
              <a:pPr/>
              <a:t>7</a:t>
            </a:fld>
            <a:endParaRPr lang="en-GB"/>
          </a:p>
        </p:txBody>
      </p:sp>
      <p:sp>
        <p:nvSpPr>
          <p:cNvPr id="13312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3123"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it-IT"/>
              <a:t>Dire che la metafora è comunemente accettata.</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031"/>
          <p:cNvSpPr>
            <a:spLocks noGrp="1" noChangeArrowheads="1"/>
          </p:cNvSpPr>
          <p:nvPr>
            <p:ph type="sldNum" sz="quarter" idx="5"/>
          </p:nvPr>
        </p:nvSpPr>
        <p:spPr>
          <a:noFill/>
        </p:spPr>
        <p:txBody>
          <a:bodyPr/>
          <a:lstStyle/>
          <a:p>
            <a:fld id="{CC48FCF5-B486-6640-A64C-2EE3BC76964B}" type="slidenum">
              <a:rPr lang="it-IT">
                <a:latin typeface="Arial" charset="0"/>
                <a:ea typeface="ＭＳ Ｐゴシック" charset="-128"/>
                <a:cs typeface="ＭＳ Ｐゴシック" charset="-128"/>
              </a:rPr>
              <a:pPr/>
              <a:t>103</a:t>
            </a:fld>
            <a:endParaRPr lang="it-IT">
              <a:latin typeface="Arial" charset="0"/>
              <a:ea typeface="ＭＳ Ｐゴシック" charset="-128"/>
              <a:cs typeface="ＭＳ Ｐゴシック" charset="-128"/>
            </a:endParaRPr>
          </a:p>
        </p:txBody>
      </p:sp>
      <p:sp>
        <p:nvSpPr>
          <p:cNvPr id="56323" name="Rectangle 2"/>
          <p:cNvSpPr>
            <a:spLocks noGrp="1" noRot="1" noChangeAspect="1" noChangeArrowheads="1"/>
          </p:cNvSpPr>
          <p:nvPr>
            <p:ph type="sldImg"/>
          </p:nvPr>
        </p:nvSpPr>
        <p:spPr>
          <a:xfrm>
            <a:off x="1141413" y="684213"/>
            <a:ext cx="4576762" cy="3432175"/>
          </a:xfrm>
          <a:solidFill>
            <a:srgbClr val="FFFFFF"/>
          </a:solidFill>
          <a:ln/>
        </p:spPr>
      </p:sp>
      <p:sp>
        <p:nvSpPr>
          <p:cNvPr id="56324" name="Rectangle 3"/>
          <p:cNvSpPr>
            <a:spLocks noGrp="1" noChangeArrowheads="1"/>
          </p:cNvSpPr>
          <p:nvPr>
            <p:ph type="body" idx="1"/>
          </p:nvPr>
        </p:nvSpPr>
        <p:spPr>
          <a:xfrm>
            <a:off x="684213" y="4343400"/>
            <a:ext cx="5489575" cy="4116388"/>
          </a:xfrm>
          <a:solidFill>
            <a:srgbClr val="FFFFFF"/>
          </a:solidFill>
          <a:ln>
            <a:solidFill>
              <a:srgbClr val="000000"/>
            </a:solidFill>
          </a:ln>
        </p:spPr>
        <p:txBody>
          <a:bodyPr/>
          <a:lstStyle/>
          <a:p>
            <a:pPr eaLnBrk="1" hangingPunct="1"/>
            <a:r>
              <a:rPr lang="it-IT" dirty="0" smtClean="0">
                <a:latin typeface="Times New Roman" charset="0"/>
                <a:ea typeface="ＭＳ Ｐゴシック" charset="-128"/>
                <a:cs typeface="ＭＳ Ｐゴシック" charset="-128"/>
              </a:rPr>
              <a:t>Naturalmente</a:t>
            </a:r>
            <a:r>
              <a:rPr lang="it-IT" baseline="0" dirty="0" smtClean="0">
                <a:latin typeface="Times New Roman" charset="0"/>
                <a:ea typeface="ＭＳ Ｐゴシック" charset="-128"/>
                <a:cs typeface="ＭＳ Ｐゴシック" charset="-128"/>
              </a:rPr>
              <a:t> la genesi strumentale porta ad un uso sempre più automatico e inconsapevole di un certo artefatto </a:t>
            </a:r>
            <a:r>
              <a:rPr lang="it-IT" baseline="0" dirty="0" err="1" smtClean="0">
                <a:latin typeface="Times New Roman" charset="0"/>
                <a:ea typeface="ＭＳ Ｐゴシック" charset="-128"/>
                <a:cs typeface="ＭＳ Ｐゴシック" charset="-128"/>
              </a:rPr>
              <a:t>…</a:t>
            </a:r>
            <a:r>
              <a:rPr lang="it-IT" baseline="0" dirty="0" smtClean="0">
                <a:latin typeface="Times New Roman" charset="0"/>
                <a:ea typeface="ＭＳ Ｐゴシック" charset="-128"/>
                <a:cs typeface="ＭＳ Ｐゴシック" charset="-128"/>
              </a:rPr>
              <a:t> e così deve essere. Pensiamo all’uso dei comandi nella guida di un auto o di un </a:t>
            </a:r>
            <a:r>
              <a:rPr lang="it-IT" baseline="0" dirty="0" err="1" smtClean="0">
                <a:latin typeface="Times New Roman" charset="0"/>
                <a:ea typeface="ＭＳ Ｐゴシック" charset="-128"/>
                <a:cs typeface="ＭＳ Ｐゴシック" charset="-128"/>
              </a:rPr>
              <a:t>aereoplano</a:t>
            </a:r>
            <a:r>
              <a:rPr lang="it-IT" baseline="0" dirty="0" smtClean="0">
                <a:latin typeface="Times New Roman" charset="0"/>
                <a:ea typeface="ＭＳ Ｐゴシック" charset="-128"/>
                <a:cs typeface="ＭＳ Ｐゴシック" charset="-128"/>
              </a:rPr>
              <a:t>, la trasparenza </a:t>
            </a:r>
            <a:r>
              <a:rPr lang="it-IT" baseline="0" dirty="0" err="1" smtClean="0">
                <a:latin typeface="Times New Roman" charset="0"/>
                <a:ea typeface="ＭＳ Ｐゴシック" charset="-128"/>
                <a:cs typeface="ＭＳ Ｐゴシック" charset="-128"/>
              </a:rPr>
              <a:t>…</a:t>
            </a:r>
            <a:r>
              <a:rPr lang="it-IT" baseline="0" dirty="0" smtClean="0">
                <a:latin typeface="Times New Roman" charset="0"/>
                <a:ea typeface="ＭＳ Ｐゴシック" charset="-128"/>
                <a:cs typeface="ＭＳ Ｐゴシック" charset="-128"/>
              </a:rPr>
              <a:t> la simbiosi tra uomo e macchina diventa un obiettivo inderogabile la seguente citazione esprime tutto questo molto bene</a:t>
            </a:r>
            <a:endParaRPr lang="it-IT" dirty="0">
              <a:latin typeface="Times New Roman" charset="0"/>
              <a:ea typeface="ＭＳ Ｐゴシック" charset="-128"/>
              <a:cs typeface="ＭＳ Ｐゴシック"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031"/>
          <p:cNvSpPr>
            <a:spLocks noGrp="1" noChangeArrowheads="1"/>
          </p:cNvSpPr>
          <p:nvPr>
            <p:ph type="sldNum" sz="quarter" idx="5"/>
          </p:nvPr>
        </p:nvSpPr>
        <p:spPr>
          <a:noFill/>
        </p:spPr>
        <p:txBody>
          <a:bodyPr/>
          <a:lstStyle/>
          <a:p>
            <a:fld id="{A0250329-D90C-7441-980D-73B6148C1807}" type="slidenum">
              <a:rPr lang="it-IT">
                <a:latin typeface="Arial" charset="0"/>
                <a:ea typeface="ＭＳ Ｐゴシック" charset="-128"/>
                <a:cs typeface="ＭＳ Ｐゴシック" charset="-128"/>
              </a:rPr>
              <a:pPr/>
              <a:t>104</a:t>
            </a:fld>
            <a:endParaRPr lang="it-IT">
              <a:latin typeface="Arial" charset="0"/>
              <a:ea typeface="ＭＳ Ｐゴシック" charset="-128"/>
              <a:cs typeface="ＭＳ Ｐゴシック" charset="-128"/>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it-IT" dirty="0">
                <a:latin typeface="Times New Roman" charset="0"/>
                <a:ea typeface="ＭＳ Ｐゴシック" charset="-128"/>
                <a:cs typeface="ＭＳ Ｐゴシック" charset="-128"/>
              </a:rPr>
              <a:t>L’approccio di </a:t>
            </a:r>
            <a:r>
              <a:rPr lang="it-IT" dirty="0" err="1">
                <a:latin typeface="Times New Roman" charset="0"/>
                <a:ea typeface="ＭＳ Ｐゴシック" charset="-128"/>
                <a:cs typeface="ＭＳ Ｐゴシック" charset="-128"/>
              </a:rPr>
              <a:t>Rabardel</a:t>
            </a:r>
            <a:r>
              <a:rPr lang="it-IT" dirty="0">
                <a:latin typeface="Times New Roman" charset="0"/>
                <a:ea typeface="ＭＳ Ｐゴシック" charset="-128"/>
                <a:cs typeface="ＭＳ Ｐゴシック" charset="-128"/>
              </a:rPr>
              <a:t> è stato sviluppato nel campo dell’ergonomia cognitiva, dunque non mira ad affrontare tutte le esigenze della ricerca educativa nella scuola. Esso è, tuttavia, divenuto assai diffuso ed è stato impiegato in diversi studi di ricerca sull’educazione matematica e in particolare la didattica negli ambienti informatici. Questo approccio si è mostrato molto potente ed ha gettato luce su alcuni aspetti cruciali soprattutto collegati alle possibili discrepanze tra i comportamenti degli allievi e le aspettative degli insegnanti (</a:t>
            </a:r>
            <a:r>
              <a:rPr lang="it-IT" dirty="0" err="1">
                <a:latin typeface="Times New Roman" charset="0"/>
                <a:ea typeface="ＭＳ Ｐゴシック" charset="-128"/>
                <a:cs typeface="ＭＳ Ｐゴシック" charset="-128"/>
              </a:rPr>
              <a:t>Lagrange</a:t>
            </a:r>
            <a:r>
              <a:rPr lang="it-IT" dirty="0">
                <a:latin typeface="Times New Roman" charset="0"/>
                <a:ea typeface="ＭＳ Ｐゴシック" charset="-128"/>
                <a:cs typeface="ＭＳ Ｐゴシック" charset="-128"/>
              </a:rPr>
              <a:t>, 1999; </a:t>
            </a:r>
            <a:r>
              <a:rPr lang="it-IT" dirty="0" err="1">
                <a:latin typeface="Times New Roman" charset="0"/>
                <a:ea typeface="ＭＳ Ｐゴシック" charset="-128"/>
                <a:cs typeface="ＭＳ Ｐゴシック" charset="-128"/>
              </a:rPr>
              <a:t>Artigue</a:t>
            </a:r>
            <a:r>
              <a:rPr lang="it-IT" dirty="0">
                <a:latin typeface="Times New Roman" charset="0"/>
                <a:ea typeface="ＭＳ Ｐゴシック" charset="-128"/>
                <a:cs typeface="ＭＳ Ｐゴシック" charset="-128"/>
              </a:rPr>
              <a:t>, 2002; </a:t>
            </a:r>
            <a:r>
              <a:rPr lang="it-IT" dirty="0" err="1">
                <a:latin typeface="Times New Roman" charset="0"/>
                <a:ea typeface="ＭＳ Ｐゴシック" charset="-128"/>
                <a:cs typeface="ＭＳ Ｐゴシック" charset="-128"/>
              </a:rPr>
              <a:t>guin</a:t>
            </a:r>
            <a:r>
              <a:rPr lang="it-IT" dirty="0">
                <a:latin typeface="Times New Roman" charset="0"/>
                <a:ea typeface="ＭＳ Ｐゴシック" charset="-128"/>
                <a:cs typeface="ＭＳ Ｐゴシック" charset="-128"/>
              </a:rPr>
              <a:t>, </a:t>
            </a:r>
            <a:r>
              <a:rPr lang="it-IT" dirty="0" err="1">
                <a:latin typeface="Times New Roman" charset="0"/>
                <a:ea typeface="ＭＳ Ｐゴシック" charset="-128"/>
                <a:cs typeface="ＭＳ Ｐゴシック" charset="-128"/>
              </a:rPr>
              <a:t>Ruthven</a:t>
            </a:r>
            <a:r>
              <a:rPr lang="it-IT" dirty="0">
                <a:latin typeface="Times New Roman" charset="0"/>
                <a:ea typeface="ＭＳ Ｐゴシック" charset="-128"/>
                <a:cs typeface="ＭＳ Ｐゴシック" charset="-128"/>
              </a:rPr>
              <a:t> &amp; </a:t>
            </a:r>
            <a:r>
              <a:rPr lang="it-IT" dirty="0" err="1">
                <a:latin typeface="Times New Roman" charset="0"/>
                <a:ea typeface="ＭＳ Ｐゴシック" charset="-128"/>
                <a:cs typeface="ＭＳ Ｐゴシック" charset="-128"/>
              </a:rPr>
              <a:t>Trouche</a:t>
            </a:r>
            <a:r>
              <a:rPr lang="it-IT" dirty="0">
                <a:latin typeface="Times New Roman" charset="0"/>
                <a:ea typeface="ＭＳ Ｐゴシック" charset="-128"/>
                <a:cs typeface="ＭＳ Ｐゴシック" charset="-128"/>
              </a:rPr>
              <a:t>, 2004). </a:t>
            </a:r>
          </a:p>
          <a:p>
            <a:pPr algn="just" eaLnBrk="1" hangingPunct="1"/>
            <a:r>
              <a:rPr lang="it-IT" dirty="0">
                <a:latin typeface="Times New Roman" charset="0"/>
                <a:ea typeface="ＭＳ Ｐゴシック" charset="-128"/>
                <a:cs typeface="ＭＳ Ｐゴシック" charset="-128"/>
              </a:rPr>
              <a:t>Come sarà spiegato nel seguito, l’approccio strumentale deve essere ulteriormente elaborato per adattarsi alla complessità dell’attività nella classe e in particolare dell’insegnamento </a:t>
            </a:r>
            <a:r>
              <a:rPr lang="it-IT" dirty="0" err="1">
                <a:latin typeface="Times New Roman" charset="0"/>
                <a:ea typeface="ＭＳ Ｐゴシック" charset="-128"/>
                <a:cs typeface="ＭＳ Ｐゴシック" charset="-128"/>
              </a:rPr>
              <a:t>–</a:t>
            </a:r>
            <a:r>
              <a:rPr lang="it-IT" dirty="0">
                <a:latin typeface="Times New Roman" charset="0"/>
                <a:ea typeface="ＭＳ Ｐゴシック" charset="-128"/>
                <a:cs typeface="ＭＳ Ｐゴシック" charset="-128"/>
              </a:rPr>
              <a:t> apprendimento della matematica; infatti esso può offrire un quadro per analizzare i processi cognitivi collegati all’uso di un artefatto specifico e di conseguenza a quello che sarà considerato il suo potenziale semiotico.</a:t>
            </a:r>
          </a:p>
          <a:p>
            <a:pPr eaLnBrk="1" hangingPunct="1"/>
            <a:endParaRPr lang="it-IT" dirty="0">
              <a:latin typeface="Times New Roman" charset="0"/>
              <a:ea typeface="ＭＳ Ｐゴシック" charset="-128"/>
              <a:cs typeface="ＭＳ Ｐゴシック"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031"/>
          <p:cNvSpPr>
            <a:spLocks noGrp="1" noChangeArrowheads="1"/>
          </p:cNvSpPr>
          <p:nvPr>
            <p:ph type="sldNum" sz="quarter" idx="5"/>
          </p:nvPr>
        </p:nvSpPr>
        <p:spPr>
          <a:noFill/>
        </p:spPr>
        <p:txBody>
          <a:bodyPr/>
          <a:lstStyle/>
          <a:p>
            <a:fld id="{A0250329-D90C-7441-980D-73B6148C1807}" type="slidenum">
              <a:rPr lang="it-IT">
                <a:latin typeface="Arial" charset="0"/>
                <a:ea typeface="ＭＳ Ｐゴシック" charset="-128"/>
                <a:cs typeface="ＭＳ Ｐゴシック" charset="-128"/>
              </a:rPr>
              <a:pPr/>
              <a:t>105</a:t>
            </a:fld>
            <a:endParaRPr lang="it-IT">
              <a:latin typeface="Arial" charset="0"/>
              <a:ea typeface="ＭＳ Ｐゴシック" charset="-128"/>
              <a:cs typeface="ＭＳ Ｐゴシック" charset="-128"/>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it-IT" dirty="0">
                <a:latin typeface="Times New Roman" charset="0"/>
                <a:ea typeface="ＭＳ Ｐゴシック" charset="-128"/>
                <a:cs typeface="ＭＳ Ｐゴシック" charset="-128"/>
              </a:rPr>
              <a:t>L’approccio di </a:t>
            </a:r>
            <a:r>
              <a:rPr lang="it-IT" dirty="0" err="1">
                <a:latin typeface="Times New Roman" charset="0"/>
                <a:ea typeface="ＭＳ Ｐゴシック" charset="-128"/>
                <a:cs typeface="ＭＳ Ｐゴシック" charset="-128"/>
              </a:rPr>
              <a:t>Rabardel</a:t>
            </a:r>
            <a:r>
              <a:rPr lang="it-IT" dirty="0">
                <a:latin typeface="Times New Roman" charset="0"/>
                <a:ea typeface="ＭＳ Ｐゴシック" charset="-128"/>
                <a:cs typeface="ＭＳ Ｐゴシック" charset="-128"/>
              </a:rPr>
              <a:t> è stato sviluppato nel campo dell’ergonomia cognitiva, dunque non mira ad affrontare tutte le esigenze della ricerca educativa nella scuola. Esso è, tuttavia, divenuto assai diffuso ed è stato impiegato in diversi studi di ricerca sull’educazione matematica e in particolare la didattica negli ambienti informatici. Questo approccio si è mostrato molto potente ed ha gettato luce su alcuni aspetti cruciali soprattutto collegati alle possibili discrepanze tra i comportamenti degli allievi e le aspettative degli insegnanti (</a:t>
            </a:r>
            <a:r>
              <a:rPr lang="it-IT" dirty="0" err="1">
                <a:latin typeface="Times New Roman" charset="0"/>
                <a:ea typeface="ＭＳ Ｐゴシック" charset="-128"/>
                <a:cs typeface="ＭＳ Ｐゴシック" charset="-128"/>
              </a:rPr>
              <a:t>Lagrange</a:t>
            </a:r>
            <a:r>
              <a:rPr lang="it-IT" dirty="0">
                <a:latin typeface="Times New Roman" charset="0"/>
                <a:ea typeface="ＭＳ Ｐゴシック" charset="-128"/>
                <a:cs typeface="ＭＳ Ｐゴシック" charset="-128"/>
              </a:rPr>
              <a:t>, 1999; </a:t>
            </a:r>
            <a:r>
              <a:rPr lang="it-IT" dirty="0" err="1">
                <a:latin typeface="Times New Roman" charset="0"/>
                <a:ea typeface="ＭＳ Ｐゴシック" charset="-128"/>
                <a:cs typeface="ＭＳ Ｐゴシック" charset="-128"/>
              </a:rPr>
              <a:t>Artigue</a:t>
            </a:r>
            <a:r>
              <a:rPr lang="it-IT" dirty="0">
                <a:latin typeface="Times New Roman" charset="0"/>
                <a:ea typeface="ＭＳ Ｐゴシック" charset="-128"/>
                <a:cs typeface="ＭＳ Ｐゴシック" charset="-128"/>
              </a:rPr>
              <a:t>, 2002; </a:t>
            </a:r>
            <a:r>
              <a:rPr lang="it-IT" dirty="0" err="1">
                <a:latin typeface="Times New Roman" charset="0"/>
                <a:ea typeface="ＭＳ Ｐゴシック" charset="-128"/>
                <a:cs typeface="ＭＳ Ｐゴシック" charset="-128"/>
              </a:rPr>
              <a:t>guin</a:t>
            </a:r>
            <a:r>
              <a:rPr lang="it-IT" dirty="0">
                <a:latin typeface="Times New Roman" charset="0"/>
                <a:ea typeface="ＭＳ Ｐゴシック" charset="-128"/>
                <a:cs typeface="ＭＳ Ｐゴシック" charset="-128"/>
              </a:rPr>
              <a:t>, </a:t>
            </a:r>
            <a:r>
              <a:rPr lang="it-IT" dirty="0" err="1">
                <a:latin typeface="Times New Roman" charset="0"/>
                <a:ea typeface="ＭＳ Ｐゴシック" charset="-128"/>
                <a:cs typeface="ＭＳ Ｐゴシック" charset="-128"/>
              </a:rPr>
              <a:t>Ruthven</a:t>
            </a:r>
            <a:r>
              <a:rPr lang="it-IT" dirty="0">
                <a:latin typeface="Times New Roman" charset="0"/>
                <a:ea typeface="ＭＳ Ｐゴシック" charset="-128"/>
                <a:cs typeface="ＭＳ Ｐゴシック" charset="-128"/>
              </a:rPr>
              <a:t> &amp; </a:t>
            </a:r>
            <a:r>
              <a:rPr lang="it-IT" dirty="0" err="1">
                <a:latin typeface="Times New Roman" charset="0"/>
                <a:ea typeface="ＭＳ Ｐゴシック" charset="-128"/>
                <a:cs typeface="ＭＳ Ｐゴシック" charset="-128"/>
              </a:rPr>
              <a:t>Trouche</a:t>
            </a:r>
            <a:r>
              <a:rPr lang="it-IT" dirty="0">
                <a:latin typeface="Times New Roman" charset="0"/>
                <a:ea typeface="ＭＳ Ｐゴシック" charset="-128"/>
                <a:cs typeface="ＭＳ Ｐゴシック" charset="-128"/>
              </a:rPr>
              <a:t>, 2004). </a:t>
            </a:r>
          </a:p>
          <a:p>
            <a:pPr algn="just" eaLnBrk="1" hangingPunct="1"/>
            <a:r>
              <a:rPr lang="it-IT" dirty="0">
                <a:latin typeface="Times New Roman" charset="0"/>
                <a:ea typeface="ＭＳ Ｐゴシック" charset="-128"/>
                <a:cs typeface="ＭＳ Ｐゴシック" charset="-128"/>
              </a:rPr>
              <a:t>Come sarà spiegato nel seguito, l’approccio strumentale deve essere ulteriormente elaborato per adattarsi alla complessità dell’attività nella classe e in particolare dell’insegnamento </a:t>
            </a:r>
            <a:r>
              <a:rPr lang="it-IT" dirty="0" err="1">
                <a:latin typeface="Times New Roman" charset="0"/>
                <a:ea typeface="ＭＳ Ｐゴシック" charset="-128"/>
                <a:cs typeface="ＭＳ Ｐゴシック" charset="-128"/>
              </a:rPr>
              <a:t>–</a:t>
            </a:r>
            <a:r>
              <a:rPr lang="it-IT" dirty="0">
                <a:latin typeface="Times New Roman" charset="0"/>
                <a:ea typeface="ＭＳ Ｐゴシック" charset="-128"/>
                <a:cs typeface="ＭＳ Ｐゴシック" charset="-128"/>
              </a:rPr>
              <a:t> apprendimento della matematica; infatti esso può offrire un quadro per analizzare i processi cognitivi collegati all’uso di un artefatto specifico e di conseguenza a quello che sarà considerato il suo potenziale semiotico.</a:t>
            </a:r>
          </a:p>
          <a:p>
            <a:pPr eaLnBrk="1" hangingPunct="1"/>
            <a:endParaRPr lang="it-IT" dirty="0">
              <a:latin typeface="Times New Roman"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5BEC33-6E8F-914B-A593-8BA1D7520355}" type="slidenum">
              <a:rPr lang="en-GB"/>
              <a:pPr/>
              <a:t>8</a:t>
            </a:fld>
            <a:endParaRPr lang="en-GB"/>
          </a:p>
        </p:txBody>
      </p:sp>
      <p:sp>
        <p:nvSpPr>
          <p:cNvPr id="7270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27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451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a:p>
        </p:txBody>
      </p:sp>
      <p:sp>
        <p:nvSpPr>
          <p:cNvPr id="64516" name="Segnaposto numero diapositiva 3"/>
          <p:cNvSpPr>
            <a:spLocks noGrp="1"/>
          </p:cNvSpPr>
          <p:nvPr>
            <p:ph type="sldNum" sz="quarter" idx="5"/>
          </p:nvPr>
        </p:nvSpPr>
        <p:spPr bwMode="auto">
          <a:noFill/>
          <a:ln>
            <a:miter lim="800000"/>
            <a:headEnd/>
            <a:tailEnd/>
          </a:ln>
        </p:spPr>
        <p:txBody>
          <a:bodyPr/>
          <a:lstStyle/>
          <a:p>
            <a:fld id="{9E832216-22FC-BA4D-B37F-656ACC868B8B}" type="slidenum">
              <a:rPr lang="it-IT"/>
              <a:pPr/>
              <a:t>9</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a:bodyPr>
          <a:lstStyle/>
          <a:p>
            <a:pPr>
              <a:lnSpc>
                <a:spcPct val="103000"/>
              </a:lnSpc>
              <a:spcBef>
                <a:spcPct val="0"/>
              </a:spcBef>
              <a:spcAft>
                <a:spcPts val="600"/>
              </a:spcAft>
            </a:pPr>
            <a:r>
              <a:rPr lang="fr-FR" sz="2800" dirty="0" smtClean="0">
                <a:effectLst>
                  <a:outerShdw blurRad="38100" dist="38100" dir="2700000" algn="tl">
                    <a:srgbClr val="000000"/>
                  </a:outerShdw>
                </a:effectLst>
              </a:rPr>
              <a:t>Drag mode</a:t>
            </a:r>
            <a:endParaRPr lang="fr-FR" sz="1400" dirty="0" smtClean="0">
              <a:effectLst>
                <a:outerShdw blurRad="38100" dist="38100" dir="2700000" algn="tl">
                  <a:srgbClr val="000000"/>
                </a:outerShdw>
              </a:effectLst>
            </a:endParaRPr>
          </a:p>
          <a:p>
            <a:pPr lvl="1" algn="just">
              <a:lnSpc>
                <a:spcPct val="123000"/>
              </a:lnSpc>
              <a:spcAft>
                <a:spcPts val="600"/>
              </a:spcAft>
            </a:pPr>
            <a:r>
              <a:rPr lang="fr-FR" sz="2400" dirty="0" err="1" smtClean="0"/>
              <a:t>Realizza</a:t>
            </a:r>
            <a:r>
              <a:rPr lang="fr-FR" sz="2400" dirty="0" smtClean="0"/>
              <a:t> la “</a:t>
            </a:r>
            <a:r>
              <a:rPr lang="fr-FR" sz="2400" dirty="0" err="1" smtClean="0"/>
              <a:t>généricità</a:t>
            </a:r>
            <a:r>
              <a:rPr lang="fr-FR" sz="2400" dirty="0" smtClean="0"/>
              <a:t>” </a:t>
            </a:r>
            <a:r>
              <a:rPr lang="fr-FR" sz="2400" dirty="0" err="1" smtClean="0"/>
              <a:t>della</a:t>
            </a:r>
            <a:r>
              <a:rPr lang="fr-FR" sz="2400" dirty="0" smtClean="0"/>
              <a:t> </a:t>
            </a:r>
            <a:r>
              <a:rPr lang="fr-FR" sz="2400" dirty="0" err="1" smtClean="0"/>
              <a:t>nozione</a:t>
            </a:r>
            <a:r>
              <a:rPr lang="fr-FR" sz="2400" dirty="0" smtClean="0"/>
              <a:t> di variable</a:t>
            </a:r>
          </a:p>
          <a:p>
            <a:pPr lvl="1" algn="just">
              <a:lnSpc>
                <a:spcPct val="123000"/>
              </a:lnSpc>
              <a:spcAft>
                <a:spcPts val="600"/>
              </a:spcAft>
            </a:pPr>
            <a:r>
              <a:rPr lang="fr-FR" sz="2400" dirty="0" err="1" smtClean="0"/>
              <a:t>Evoca</a:t>
            </a:r>
            <a:r>
              <a:rPr lang="fr-FR" sz="2400" baseline="0" dirty="0" smtClean="0"/>
              <a:t> </a:t>
            </a:r>
            <a:r>
              <a:rPr lang="fr-FR" sz="2400" dirty="0" smtClean="0"/>
              <a:t>la </a:t>
            </a:r>
            <a:r>
              <a:rPr lang="fr-FR" sz="2400" dirty="0" err="1" smtClean="0"/>
              <a:t>variazione</a:t>
            </a:r>
            <a:r>
              <a:rPr lang="fr-FR" sz="2400" baseline="0" dirty="0" smtClean="0"/>
              <a:t> come </a:t>
            </a:r>
            <a:r>
              <a:rPr lang="fr-FR" sz="2400" baseline="0" dirty="0" err="1" smtClean="0"/>
              <a:t>cambiamento</a:t>
            </a:r>
            <a:r>
              <a:rPr lang="fr-FR" sz="2400" baseline="0" dirty="0" smtClean="0"/>
              <a:t> di </a:t>
            </a:r>
            <a:r>
              <a:rPr lang="fr-FR" sz="2400" baseline="0" dirty="0" err="1" smtClean="0"/>
              <a:t>spazio</a:t>
            </a:r>
            <a:r>
              <a:rPr lang="fr-FR" sz="2400" baseline="0" dirty="0" smtClean="0"/>
              <a:t> </a:t>
            </a:r>
            <a:r>
              <a:rPr lang="fr-FR" sz="2400" baseline="0" dirty="0" err="1" smtClean="0"/>
              <a:t>rispetto</a:t>
            </a:r>
            <a:r>
              <a:rPr lang="fr-FR" sz="2400" baseline="0" dirty="0" smtClean="0"/>
              <a:t> al tempo</a:t>
            </a:r>
          </a:p>
          <a:p>
            <a:pPr lvl="1" algn="just">
              <a:lnSpc>
                <a:spcPct val="123000"/>
              </a:lnSpc>
              <a:spcAft>
                <a:spcPts val="600"/>
              </a:spcAft>
            </a:pPr>
            <a:r>
              <a:rPr lang="fr-FR" sz="2400" baseline="0" dirty="0" err="1" smtClean="0"/>
              <a:t>Quando</a:t>
            </a:r>
            <a:r>
              <a:rPr lang="fr-FR" sz="2400" baseline="0" dirty="0" smtClean="0"/>
              <a:t> il </a:t>
            </a:r>
            <a:r>
              <a:rPr lang="fr-FR" sz="2400" baseline="0" dirty="0" err="1" smtClean="0"/>
              <a:t>trascinamento</a:t>
            </a:r>
            <a:r>
              <a:rPr lang="fr-FR" sz="2400" baseline="0" dirty="0" smtClean="0"/>
              <a:t> </a:t>
            </a:r>
            <a:r>
              <a:rPr lang="fr-FR" sz="2400" baseline="0" dirty="0" err="1" smtClean="0"/>
              <a:t>è</a:t>
            </a:r>
            <a:r>
              <a:rPr lang="fr-FR" sz="2400" baseline="0" dirty="0" smtClean="0"/>
              <a:t> </a:t>
            </a:r>
            <a:r>
              <a:rPr lang="fr-FR" sz="2400" baseline="0" dirty="0" err="1" smtClean="0"/>
              <a:t>impossibile</a:t>
            </a:r>
            <a:r>
              <a:rPr lang="fr-FR" sz="2400" baseline="0" dirty="0" smtClean="0"/>
              <a:t> si </a:t>
            </a:r>
            <a:r>
              <a:rPr lang="fr-FR" sz="2400" baseline="0" dirty="0" err="1" smtClean="0"/>
              <a:t>produce</a:t>
            </a:r>
            <a:r>
              <a:rPr lang="fr-FR" sz="2400" baseline="0" dirty="0" smtClean="0"/>
              <a:t> la </a:t>
            </a:r>
            <a:r>
              <a:rPr lang="fr-FR" sz="2400" baseline="0" dirty="0" err="1" smtClean="0"/>
              <a:t>percezione</a:t>
            </a:r>
            <a:r>
              <a:rPr lang="fr-FR" sz="2400" baseline="0" dirty="0" smtClean="0"/>
              <a:t> </a:t>
            </a:r>
            <a:r>
              <a:rPr lang="fr-FR" sz="2400" baseline="0" dirty="0" err="1" smtClean="0"/>
              <a:t>netta</a:t>
            </a:r>
            <a:r>
              <a:rPr lang="fr-FR" sz="2400" baseline="0" dirty="0" smtClean="0"/>
              <a:t> </a:t>
            </a:r>
            <a:r>
              <a:rPr lang="fr-FR" sz="2400" baseline="0" dirty="0" err="1" smtClean="0"/>
              <a:t>dell’assenza</a:t>
            </a:r>
            <a:r>
              <a:rPr lang="fr-FR" sz="2400" baseline="0" dirty="0" smtClean="0"/>
              <a:t> di </a:t>
            </a:r>
            <a:r>
              <a:rPr lang="fr-FR" sz="2400" baseline="0" dirty="0" err="1" smtClean="0"/>
              <a:t>libertà</a:t>
            </a:r>
            <a:r>
              <a:rPr lang="fr-FR" sz="2400" baseline="0" dirty="0" smtClean="0"/>
              <a:t>, </a:t>
            </a:r>
            <a:r>
              <a:rPr lang="fr-FR" sz="2400" baseline="0" dirty="0" err="1" smtClean="0"/>
              <a:t>della</a:t>
            </a:r>
            <a:r>
              <a:rPr lang="fr-FR" sz="2400" baseline="0" dirty="0" smtClean="0"/>
              <a:t> </a:t>
            </a:r>
            <a:r>
              <a:rPr lang="fr-FR" sz="2400" baseline="0" dirty="0" err="1" smtClean="0"/>
              <a:t>presenza</a:t>
            </a:r>
            <a:endParaRPr lang="fr-FR" sz="2400" dirty="0" smtClean="0"/>
          </a:p>
          <a:p>
            <a:pPr lvl="1" algn="just">
              <a:lnSpc>
                <a:spcPct val="123000"/>
              </a:lnSpc>
              <a:spcAft>
                <a:spcPts val="600"/>
              </a:spcAft>
            </a:pPr>
            <a:r>
              <a:rPr lang="fr-FR" sz="2400" dirty="0" smtClean="0"/>
              <a:t>Quand il est empêché ou impossible, il produit la perception nette de l’absence de liberté ou de la présence de contraints.  </a:t>
            </a:r>
            <a:endParaRPr lang="fr-FR" sz="1600" dirty="0" smtClean="0"/>
          </a:p>
          <a:p>
            <a:endParaRPr lang="it-IT" dirty="0"/>
          </a:p>
        </p:txBody>
      </p:sp>
      <p:sp>
        <p:nvSpPr>
          <p:cNvPr id="4" name="Segnaposto numero diapositiva 3"/>
          <p:cNvSpPr>
            <a:spLocks noGrp="1"/>
          </p:cNvSpPr>
          <p:nvPr>
            <p:ph type="sldNum" sz="quarter" idx="10"/>
          </p:nvPr>
        </p:nvSpPr>
        <p:spPr/>
        <p:txBody>
          <a:bodyPr/>
          <a:lstStyle/>
          <a:p>
            <a:fld id="{C2FBA3F7-72BA-474D-8D5D-7269AB1EAA61}" type="slidenum">
              <a:rPr lang="it-IT" smtClean="0"/>
              <a:pPr/>
              <a:t>10</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3">
        <a:schemeClr val="bg1"/>
      </p:bgRef>
    </p:bg>
    <p:spTree>
      <p:nvGrpSpPr>
        <p:cNvPr id="1" name=""/>
        <p:cNvGrpSpPr/>
        <p:nvPr/>
      </p:nvGrpSpPr>
      <p:grpSpPr>
        <a:xfrm>
          <a:off x="0" y="0"/>
          <a:ext cx="0" cy="0"/>
          <a:chOff x="0" y="0"/>
          <a:chExt cx="0" cy="0"/>
        </a:xfrm>
      </p:grpSpPr>
      <p:sp>
        <p:nvSpPr>
          <p:cNvPr id="12" name="Rettangolo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ttangolo arrotondato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ttotitolo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p:txBody>
          <a:bodyPr/>
          <a:lstStyle/>
          <a:p>
            <a:fld id="{DC0E14C7-FC1E-7A4D-821C-7CFF245B8660}" type="datetimeFigureOut">
              <a:rPr lang="it-IT" smtClean="0"/>
              <a:pPr/>
              <a:t>26/06/15</a:t>
            </a:fld>
            <a:endParaRPr lang="it-IT"/>
          </a:p>
        </p:txBody>
      </p:sp>
      <p:sp>
        <p:nvSpPr>
          <p:cNvPr id="17" name="Segnaposto piè di pagina 16"/>
          <p:cNvSpPr>
            <a:spLocks noGrp="1"/>
          </p:cNvSpPr>
          <p:nvPr>
            <p:ph type="ftr" sz="quarter" idx="11"/>
          </p:nvPr>
        </p:nvSpPr>
        <p:spPr/>
        <p:txBody>
          <a:bodyPr/>
          <a:lstStyle/>
          <a:p>
            <a:endParaRPr lang="it-IT"/>
          </a:p>
        </p:txBody>
      </p:sp>
      <p:sp>
        <p:nvSpPr>
          <p:cNvPr id="29" name="Segnaposto numero diapositiva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EAF9C116-606A-CE48-A408-574511F1AFE6}" type="slidenum">
              <a:rPr lang="it-IT" smtClean="0"/>
              <a:pPr/>
              <a:t>‹n.›</a:t>
            </a:fld>
            <a:endParaRPr lang="it-IT"/>
          </a:p>
        </p:txBody>
      </p:sp>
      <p:sp>
        <p:nvSpPr>
          <p:cNvPr id="7" name="Rettangolo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it-IT" smtClean="0"/>
              <a:t>Fare clic per modificare stile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stile</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C0E14C7-FC1E-7A4D-821C-7CFF245B8660}" type="datetimeFigureOut">
              <a:rPr lang="it-IT" smtClean="0"/>
              <a:pPr/>
              <a:t>26/06/15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1"/>
            <a:ext cx="2011680" cy="5851525"/>
          </a:xfrm>
        </p:spPr>
        <p:txBody>
          <a:bodyPr vert="eaVert"/>
          <a:lstStyle/>
          <a:p>
            <a:r>
              <a:rPr kumimoji="0" lang="it-IT" smtClean="0"/>
              <a:t>Fare clic per modificare stile</a:t>
            </a:r>
            <a:endParaRPr kumimoji="0" lang="en-US"/>
          </a:p>
        </p:txBody>
      </p:sp>
      <p:sp>
        <p:nvSpPr>
          <p:cNvPr id="3" name="Segnaposto testo verticale 2"/>
          <p:cNvSpPr>
            <a:spLocks noGrp="1"/>
          </p:cNvSpPr>
          <p:nvPr>
            <p:ph type="body" orient="vert" idx="1"/>
          </p:nvPr>
        </p:nvSpPr>
        <p:spPr>
          <a:xfrm>
            <a:off x="914400" y="274640"/>
            <a:ext cx="5562600" cy="5851525"/>
          </a:xfrm>
        </p:spPr>
        <p:txBody>
          <a:bodyPr vert="eaVert"/>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C0E14C7-FC1E-7A4D-821C-7CFF245B8660}" type="datetimeFigureOut">
              <a:rPr lang="it-IT" smtClean="0"/>
              <a:pPr/>
              <a:t>26/06/15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152400" y="76200"/>
            <a:ext cx="8915400" cy="10668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457200" y="1874838"/>
            <a:ext cx="4038600" cy="4525962"/>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grafico 3"/>
          <p:cNvSpPr>
            <a:spLocks noGrp="1"/>
          </p:cNvSpPr>
          <p:nvPr>
            <p:ph type="chart" sz="half" idx="2"/>
          </p:nvPr>
        </p:nvSpPr>
        <p:spPr>
          <a:xfrm>
            <a:off x="4648200" y="1874838"/>
            <a:ext cx="4038600" cy="4525962"/>
          </a:xfrm>
        </p:spPr>
        <p:txBody>
          <a:bodyPr/>
          <a:lstStyle/>
          <a:p>
            <a:endParaRPr lang="it-IT"/>
          </a:p>
        </p:txBody>
      </p:sp>
      <p:sp>
        <p:nvSpPr>
          <p:cNvPr id="5" name="Segnaposto data 4"/>
          <p:cNvSpPr>
            <a:spLocks noGrp="1"/>
          </p:cNvSpPr>
          <p:nvPr>
            <p:ph type="dt" sz="half" idx="10"/>
          </p:nvPr>
        </p:nvSpPr>
        <p:spPr>
          <a:xfrm>
            <a:off x="0" y="6553200"/>
            <a:ext cx="1219200" cy="304800"/>
          </a:xfrm>
        </p:spPr>
        <p:txBody>
          <a:bodyPr/>
          <a:lstStyle>
            <a:lvl1pPr>
              <a:defRPr/>
            </a:lvl1pPr>
          </a:lstStyle>
          <a:p>
            <a:endParaRPr lang="it-IT"/>
          </a:p>
        </p:txBody>
      </p:sp>
      <p:sp>
        <p:nvSpPr>
          <p:cNvPr id="6" name="Segnaposto piè di pagina 5"/>
          <p:cNvSpPr>
            <a:spLocks noGrp="1"/>
          </p:cNvSpPr>
          <p:nvPr>
            <p:ph type="ftr" sz="quarter" idx="11"/>
          </p:nvPr>
        </p:nvSpPr>
        <p:spPr>
          <a:xfrm>
            <a:off x="1371600" y="6553200"/>
            <a:ext cx="7162800" cy="304800"/>
          </a:xfrm>
        </p:spPr>
        <p:txBody>
          <a:bodyPr/>
          <a:lstStyle>
            <a:lvl1pPr>
              <a:defRPr/>
            </a:lvl1pPr>
          </a:lstStyle>
          <a:p>
            <a:endParaRPr lang="it-IT"/>
          </a:p>
        </p:txBody>
      </p:sp>
      <p:sp>
        <p:nvSpPr>
          <p:cNvPr id="7" name="Segnaposto numero diapositiva 6"/>
          <p:cNvSpPr>
            <a:spLocks noGrp="1"/>
          </p:cNvSpPr>
          <p:nvPr>
            <p:ph type="sldNum" sz="quarter" idx="12"/>
          </p:nvPr>
        </p:nvSpPr>
        <p:spPr>
          <a:xfrm>
            <a:off x="8686800" y="6324600"/>
            <a:ext cx="457200" cy="533400"/>
          </a:xfrm>
          <a:prstGeom prst="ellipse">
            <a:avLst/>
          </a:prstGeom>
        </p:spPr>
        <p:txBody>
          <a:bodyPr/>
          <a:lstStyle>
            <a:lvl1pPr>
              <a:defRPr smtClean="0"/>
            </a:lvl1pPr>
          </a:lstStyle>
          <a:p>
            <a:fld id="{E48C50B2-52FA-9348-A196-289B63D79B85}" type="slidenum">
              <a:rPr lang="it-IT"/>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stile</a:t>
            </a:r>
            <a:endParaRPr kumimoji="0" lang="en-US"/>
          </a:p>
        </p:txBody>
      </p:sp>
      <p:sp>
        <p:nvSpPr>
          <p:cNvPr id="4" name="Segnaposto data 3"/>
          <p:cNvSpPr>
            <a:spLocks noGrp="1"/>
          </p:cNvSpPr>
          <p:nvPr>
            <p:ph type="dt" sz="half" idx="10"/>
          </p:nvPr>
        </p:nvSpPr>
        <p:spPr/>
        <p:txBody>
          <a:bodyPr/>
          <a:lstStyle/>
          <a:p>
            <a:fld id="{DC0E14C7-FC1E-7A4D-821C-7CFF245B8660}" type="datetimeFigureOut">
              <a:rPr lang="it-IT" smtClean="0"/>
              <a:pPr/>
              <a:t>26/06/15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
        <p:nvSpPr>
          <p:cNvPr id="8" name="Segnaposto contenuto 7"/>
          <p:cNvSpPr>
            <a:spLocks noGrp="1"/>
          </p:cNvSpPr>
          <p:nvPr>
            <p:ph sz="quarter" idx="1"/>
          </p:nvPr>
        </p:nvSpPr>
        <p:spPr>
          <a:xfrm>
            <a:off x="914400" y="1447800"/>
            <a:ext cx="7772400" cy="45720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sp>
        <p:nvSpPr>
          <p:cNvPr id="11" name="Rettangolo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ttangolo arrotondato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722313" y="952500"/>
            <a:ext cx="7772400" cy="1362075"/>
          </a:xfrm>
        </p:spPr>
        <p:txBody>
          <a:bodyPr anchor="b" anchorCtr="0"/>
          <a:lstStyle>
            <a:lvl1pPr algn="l">
              <a:buNone/>
              <a:defRPr sz="4000" b="0" cap="none"/>
            </a:lvl1pPr>
          </a:lstStyle>
          <a:p>
            <a:r>
              <a:rPr kumimoji="0" lang="it-IT" smtClean="0"/>
              <a:t>Fare clic per modificare stile</a:t>
            </a:r>
            <a:endParaRPr kumimoji="0" lang="en-US"/>
          </a:p>
        </p:txBody>
      </p:sp>
      <p:sp>
        <p:nvSpPr>
          <p:cNvPr id="3" name="Segnaposto testo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gli stili del testo dello schema</a:t>
            </a:r>
          </a:p>
        </p:txBody>
      </p:sp>
      <p:sp>
        <p:nvSpPr>
          <p:cNvPr id="4" name="Segnaposto data 3"/>
          <p:cNvSpPr>
            <a:spLocks noGrp="1"/>
          </p:cNvSpPr>
          <p:nvPr>
            <p:ph type="dt" sz="half" idx="10"/>
          </p:nvPr>
        </p:nvSpPr>
        <p:spPr/>
        <p:txBody>
          <a:bodyPr/>
          <a:lstStyle/>
          <a:p>
            <a:fld id="{DC0E14C7-FC1E-7A4D-821C-7CFF245B8660}" type="datetimeFigureOut">
              <a:rPr lang="it-IT" smtClean="0"/>
              <a:pPr/>
              <a:t>26/06/15</a:t>
            </a:fld>
            <a:endParaRPr lang="it-IT"/>
          </a:p>
        </p:txBody>
      </p:sp>
      <p:sp>
        <p:nvSpPr>
          <p:cNvPr id="5" name="Segnaposto piè di pagina 4"/>
          <p:cNvSpPr>
            <a:spLocks noGrp="1"/>
          </p:cNvSpPr>
          <p:nvPr>
            <p:ph type="ftr" sz="quarter" idx="11"/>
          </p:nvPr>
        </p:nvSpPr>
        <p:spPr>
          <a:xfrm>
            <a:off x="800100" y="6172200"/>
            <a:ext cx="4000500" cy="457200"/>
          </a:xfrm>
        </p:spPr>
        <p:txBody>
          <a:bodyPr/>
          <a:lstStyle/>
          <a:p>
            <a:endParaRPr lang="it-IT"/>
          </a:p>
        </p:txBody>
      </p:sp>
      <p:sp>
        <p:nvSpPr>
          <p:cNvPr id="7" name="Rettangolo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tangolo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146304" y="6208776"/>
            <a:ext cx="457200" cy="457200"/>
          </a:xfrm>
          <a:prstGeom prst="ellipse">
            <a:avLst/>
          </a:prstGeom>
        </p:spPr>
        <p:txBody>
          <a:bodyPr/>
          <a:lstStyle/>
          <a:p>
            <a:fld id="{EAF9C116-606A-CE48-A408-574511F1AFE6}"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stile</a:t>
            </a:r>
            <a:endParaRPr kumimoji="0" lang="en-US"/>
          </a:p>
        </p:txBody>
      </p:sp>
      <p:sp>
        <p:nvSpPr>
          <p:cNvPr id="5" name="Segnaposto data 4"/>
          <p:cNvSpPr>
            <a:spLocks noGrp="1"/>
          </p:cNvSpPr>
          <p:nvPr>
            <p:ph type="dt" sz="half" idx="10"/>
          </p:nvPr>
        </p:nvSpPr>
        <p:spPr/>
        <p:txBody>
          <a:bodyPr/>
          <a:lstStyle/>
          <a:p>
            <a:fld id="{DC0E14C7-FC1E-7A4D-821C-7CFF245B8660}" type="datetimeFigureOut">
              <a:rPr lang="it-IT" smtClean="0"/>
              <a:pPr/>
              <a:t>26/06/15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
        <p:nvSpPr>
          <p:cNvPr id="9" name="Segnaposto contenuto 8"/>
          <p:cNvSpPr>
            <a:spLocks noGrp="1"/>
          </p:cNvSpPr>
          <p:nvPr>
            <p:ph sz="quarter" idx="1"/>
          </p:nvPr>
        </p:nvSpPr>
        <p:spPr>
          <a:xfrm>
            <a:off x="914400" y="1447800"/>
            <a:ext cx="3749040" cy="45720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933950" y="1447800"/>
            <a:ext cx="3749040" cy="45720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914400" y="273050"/>
            <a:ext cx="7772400" cy="1143000"/>
          </a:xfrm>
        </p:spPr>
        <p:txBody>
          <a:bodyPr anchor="b" anchorCtr="0"/>
          <a:lstStyle>
            <a:lvl1pPr>
              <a:defRPr/>
            </a:lvl1pPr>
          </a:lstStyle>
          <a:p>
            <a:r>
              <a:rPr kumimoji="0" lang="it-IT" smtClean="0"/>
              <a:t>Fare clic per modificare stile</a:t>
            </a:r>
            <a:endParaRPr kumimoji="0" lang="en-US"/>
          </a:p>
        </p:txBody>
      </p:sp>
      <p:sp>
        <p:nvSpPr>
          <p:cNvPr id="3" name="Segnaposto testo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gli stili del testo dello schema</a:t>
            </a:r>
          </a:p>
        </p:txBody>
      </p:sp>
      <p:sp>
        <p:nvSpPr>
          <p:cNvPr id="4" name="Segnaposto testo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gli stili del testo dello schema</a:t>
            </a:r>
          </a:p>
        </p:txBody>
      </p:sp>
      <p:sp>
        <p:nvSpPr>
          <p:cNvPr id="7" name="Segnaposto data 6"/>
          <p:cNvSpPr>
            <a:spLocks noGrp="1"/>
          </p:cNvSpPr>
          <p:nvPr>
            <p:ph type="dt" sz="half" idx="10"/>
          </p:nvPr>
        </p:nvSpPr>
        <p:spPr/>
        <p:txBody>
          <a:bodyPr/>
          <a:lstStyle/>
          <a:p>
            <a:fld id="{DC0E14C7-FC1E-7A4D-821C-7CFF245B8660}" type="datetimeFigureOut">
              <a:rPr lang="it-IT" smtClean="0"/>
              <a:pPr/>
              <a:t>26/06/15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
        <p:nvSpPr>
          <p:cNvPr id="11" name="Segnaposto contenuto 10"/>
          <p:cNvSpPr>
            <a:spLocks noGrp="1"/>
          </p:cNvSpPr>
          <p:nvPr>
            <p:ph sz="half" idx="2"/>
          </p:nvPr>
        </p:nvSpPr>
        <p:spPr>
          <a:xfrm>
            <a:off x="914400" y="2247900"/>
            <a:ext cx="3733800" cy="38862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4"/>
          </p:nvPr>
        </p:nvSpPr>
        <p:spPr>
          <a:xfrm>
            <a:off x="4953000" y="2247900"/>
            <a:ext cx="3733800" cy="38862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stile</a:t>
            </a:r>
            <a:endParaRPr kumimoji="0" lang="en-US"/>
          </a:p>
        </p:txBody>
      </p:sp>
      <p:sp>
        <p:nvSpPr>
          <p:cNvPr id="3" name="Segnaposto data 2"/>
          <p:cNvSpPr>
            <a:spLocks noGrp="1"/>
          </p:cNvSpPr>
          <p:nvPr>
            <p:ph type="dt" sz="half" idx="10"/>
          </p:nvPr>
        </p:nvSpPr>
        <p:spPr/>
        <p:txBody>
          <a:bodyPr/>
          <a:lstStyle/>
          <a:p>
            <a:fld id="{DC0E14C7-FC1E-7A4D-821C-7CFF245B8660}" type="datetimeFigureOut">
              <a:rPr lang="it-IT" smtClean="0"/>
              <a:pPr/>
              <a:t>26/06/15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C0E14C7-FC1E-7A4D-821C-7CFF245B8660}" type="datetimeFigureOut">
              <a:rPr lang="it-IT" smtClean="0"/>
              <a:pPr/>
              <a:t>26/06/15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Rettangolo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ttangolo arrotondato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914400" y="273050"/>
            <a:ext cx="7772400" cy="1143000"/>
          </a:xfrm>
        </p:spPr>
        <p:txBody>
          <a:bodyPr anchor="b" anchorCtr="0"/>
          <a:lstStyle>
            <a:lvl1pPr algn="l">
              <a:buNone/>
              <a:defRPr sz="4000" b="0"/>
            </a:lvl1pPr>
          </a:lstStyle>
          <a:p>
            <a:r>
              <a:rPr kumimoji="0" lang="it-IT" smtClean="0"/>
              <a:t>Fare clic per modificare stile</a:t>
            </a:r>
            <a:endParaRPr kumimoji="0" lang="en-US"/>
          </a:p>
        </p:txBody>
      </p:sp>
      <p:sp>
        <p:nvSpPr>
          <p:cNvPr id="3" name="Segnaposto testo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gli stili del testo dello schema</a:t>
            </a:r>
          </a:p>
        </p:txBody>
      </p:sp>
      <p:sp>
        <p:nvSpPr>
          <p:cNvPr id="5" name="Segnaposto data 4"/>
          <p:cNvSpPr>
            <a:spLocks noGrp="1"/>
          </p:cNvSpPr>
          <p:nvPr>
            <p:ph type="dt" sz="half" idx="10"/>
          </p:nvPr>
        </p:nvSpPr>
        <p:spPr/>
        <p:txBody>
          <a:bodyPr/>
          <a:lstStyle/>
          <a:p>
            <a:fld id="{DC0E14C7-FC1E-7A4D-821C-7CFF245B8660}" type="datetimeFigureOut">
              <a:rPr lang="it-IT" smtClean="0"/>
              <a:pPr/>
              <a:t>26/06/15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146304" y="6210300"/>
            <a:ext cx="457200" cy="457200"/>
          </a:xfrm>
          <a:prstGeom prst="ellipse">
            <a:avLst/>
          </a:prstGeom>
        </p:spPr>
        <p:txBody>
          <a:bodyPr/>
          <a:lstStyle/>
          <a:p>
            <a:fld id="{EAF9C116-606A-CE48-A408-574511F1AFE6}" type="slidenum">
              <a:rPr lang="it-IT" smtClean="0"/>
              <a:pPr/>
              <a:t>‹n.›</a:t>
            </a:fld>
            <a:endParaRPr lang="it-IT"/>
          </a:p>
        </p:txBody>
      </p:sp>
      <p:sp>
        <p:nvSpPr>
          <p:cNvPr id="11" name="Segnaposto contenuto 10"/>
          <p:cNvSpPr>
            <a:spLocks noGrp="1"/>
          </p:cNvSpPr>
          <p:nvPr>
            <p:ph sz="quarter" idx="1"/>
          </p:nvPr>
        </p:nvSpPr>
        <p:spPr>
          <a:xfrm>
            <a:off x="2971800" y="1600200"/>
            <a:ext cx="5715000" cy="4495800"/>
          </a:xfrm>
        </p:spPr>
        <p:txBody>
          <a:bodyPr vert="horz"/>
          <a:lstStyle/>
          <a:p>
            <a:pPr lvl="0" eaLnBrk="1" latinLnBrk="0" hangingPunct="1"/>
            <a:r>
              <a:rPr lang="it-IT" smtClean="0"/>
              <a:t>Fare clic per modificare gli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it-IT" smtClean="0"/>
              <a:t>Fare clic per modificare stile</a:t>
            </a:r>
            <a:endParaRPr kumimoji="0" lang="en-US"/>
          </a:p>
        </p:txBody>
      </p:sp>
      <p:sp>
        <p:nvSpPr>
          <p:cNvPr id="4" name="Segnaposto testo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it-IT" smtClean="0"/>
              <a:t>Fare clic per modificare gli stili del testo dello schema</a:t>
            </a:r>
          </a:p>
        </p:txBody>
      </p:sp>
      <p:sp>
        <p:nvSpPr>
          <p:cNvPr id="5" name="Segnaposto data 4"/>
          <p:cNvSpPr>
            <a:spLocks noGrp="1"/>
          </p:cNvSpPr>
          <p:nvPr>
            <p:ph type="dt" sz="half" idx="10"/>
          </p:nvPr>
        </p:nvSpPr>
        <p:spPr/>
        <p:txBody>
          <a:bodyPr/>
          <a:lstStyle/>
          <a:p>
            <a:fld id="{DC0E14C7-FC1E-7A4D-821C-7CFF245B8660}" type="datetimeFigureOut">
              <a:rPr lang="it-IT" smtClean="0"/>
              <a:pPr/>
              <a:t>26/06/15</a:t>
            </a:fld>
            <a:endParaRPr lang="it-IT"/>
          </a:p>
        </p:txBody>
      </p:sp>
      <p:sp>
        <p:nvSpPr>
          <p:cNvPr id="6" name="Segnaposto piè di pagina 5"/>
          <p:cNvSpPr>
            <a:spLocks noGrp="1"/>
          </p:cNvSpPr>
          <p:nvPr>
            <p:ph type="ftr" sz="quarter" idx="11"/>
          </p:nvPr>
        </p:nvSpPr>
        <p:spPr>
          <a:xfrm>
            <a:off x="914400" y="6172200"/>
            <a:ext cx="3886200" cy="457200"/>
          </a:xfrm>
        </p:spPr>
        <p:txBody>
          <a:bodyPr/>
          <a:lstStyle/>
          <a:p>
            <a:endParaRPr lang="it-IT"/>
          </a:p>
        </p:txBody>
      </p:sp>
      <p:sp>
        <p:nvSpPr>
          <p:cNvPr id="7" name="Segnaposto numero diapositiva 6"/>
          <p:cNvSpPr>
            <a:spLocks noGrp="1"/>
          </p:cNvSpPr>
          <p:nvPr>
            <p:ph type="sldNum" sz="quarter" idx="12"/>
          </p:nvPr>
        </p:nvSpPr>
        <p:spPr>
          <a:xfrm>
            <a:off x="146304" y="6208776"/>
            <a:ext cx="457200" cy="457200"/>
          </a:xfrm>
          <a:prstGeom prst="ellipse">
            <a:avLst/>
          </a:prstGeom>
        </p:spPr>
        <p:txBody>
          <a:bodyPr/>
          <a:lstStyle/>
          <a:p>
            <a:fld id="{EAF9C116-606A-CE48-A408-574511F1AFE6}" type="slidenum">
              <a:rPr lang="it-IT" smtClean="0"/>
              <a:pPr/>
              <a:t>‹n.›</a:t>
            </a:fld>
            <a:endParaRPr lang="it-IT"/>
          </a:p>
        </p:txBody>
      </p:sp>
      <p:sp>
        <p:nvSpPr>
          <p:cNvPr id="11" name="Rettangolo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ttangolo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Segnaposto immagin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it-IT" smtClean="0"/>
              <a:t>Fare clic sull'icona per inserire un'immagine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ttangolo arrotondato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Segnaposto titolo 21"/>
          <p:cNvSpPr>
            <a:spLocks noGrp="1"/>
          </p:cNvSpPr>
          <p:nvPr>
            <p:ph type="title"/>
          </p:nvPr>
        </p:nvSpPr>
        <p:spPr>
          <a:xfrm>
            <a:off x="914400" y="274638"/>
            <a:ext cx="7772400" cy="1143000"/>
          </a:xfrm>
          <a:prstGeom prst="rect">
            <a:avLst/>
          </a:prstGeom>
        </p:spPr>
        <p:txBody>
          <a:bodyPr bIns="91440" anchor="b" anchorCtr="0">
            <a:normAutofit/>
          </a:bodyPr>
          <a:lstStyle/>
          <a:p>
            <a:r>
              <a:rPr kumimoji="0" lang="it-IT" smtClean="0"/>
              <a:t>Fare clic per modificare stile</a:t>
            </a:r>
            <a:endParaRPr kumimoji="0" lang="en-US"/>
          </a:p>
        </p:txBody>
      </p:sp>
      <p:sp>
        <p:nvSpPr>
          <p:cNvPr id="13" name="Segnaposto testo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it-IT" smtClean="0"/>
              <a:t>Fare clic per modificare gli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C0E14C7-FC1E-7A4D-821C-7CFF245B8660}" type="datetimeFigureOut">
              <a:rPr lang="it-IT" smtClean="0"/>
              <a:pPr/>
              <a:t>26/06/15</a:t>
            </a:fld>
            <a:endParaRPr lang="it-IT"/>
          </a:p>
        </p:txBody>
      </p:sp>
      <p:sp>
        <p:nvSpPr>
          <p:cNvPr id="3" name="Segnaposto piè di pagina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it-IT"/>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3"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 Id="rId3" Type="http://schemas.openxmlformats.org/officeDocument/2006/relationships/image" Target="../media/image12.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9.xml"/><Relationship Id="rId3" Type="http://schemas.openxmlformats.org/officeDocument/2006/relationships/image" Target="../media/image12.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0.xml"/><Relationship Id="rId3" Type="http://schemas.openxmlformats.org/officeDocument/2006/relationships/image" Target="../media/image12.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hyperlink" Target="TFA_Geo_Effetto%201.ggb" TargetMode="External"/><Relationship Id="rId5" Type="http://schemas.openxmlformats.org/officeDocument/2006/relationships/oleObject" Target="../embeddings/Documento_di_Microsoft_Word_97_-_20041.doc"/><Relationship Id="rId6"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6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8.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8.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8.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8.jpeg"/></Relationships>
</file>

<file path=ppt/slides/_rels/slide6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6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0.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8.xml.rels><?xml version="1.0" encoding="UTF-8" standalone="yes"?>
<Relationships xmlns="http://schemas.openxmlformats.org/package/2006/relationships"><Relationship Id="rId3" Type="http://schemas.openxmlformats.org/officeDocument/2006/relationships/hyperlink" Target="Effetto_1.fig" TargetMode="External"/><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9.xml.rels><?xml version="1.0" encoding="UTF-8" standalone="yes"?>
<Relationships xmlns="http://schemas.openxmlformats.org/package/2006/relationships"><Relationship Id="rId3" Type="http://schemas.openxmlformats.org/officeDocument/2006/relationships/hyperlink" Target="TFA_Geo_Effetto%201.ggb" TargetMode="External"/><Relationship Id="rId4"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macbook/Desktop/lavoro/Studenti/Mirko/ConMirko_Resources/Resources_English/Eulero%20e%20Cabri/Estratto%20Testo%20Eulero" TargetMode="Externa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94267" y="3200400"/>
            <a:ext cx="7992533" cy="2743200"/>
          </a:xfrm>
        </p:spPr>
        <p:txBody>
          <a:bodyPr>
            <a:normAutofit/>
          </a:bodyPr>
          <a:lstStyle/>
          <a:p>
            <a:pPr lvl="0" defTabSz="457200">
              <a:spcBef>
                <a:spcPct val="20000"/>
              </a:spcBef>
              <a:buClrTx/>
              <a:buSzTx/>
              <a:defRPr/>
            </a:pPr>
            <a:r>
              <a:rPr lang="it-IT" sz="2800" dirty="0" smtClean="0">
                <a:solidFill>
                  <a:schemeClr val="tx1">
                    <a:tint val="75000"/>
                  </a:schemeClr>
                </a:solidFill>
              </a:rPr>
              <a:t>Maria Alessandra </a:t>
            </a:r>
            <a:r>
              <a:rPr lang="it-IT" sz="2800" dirty="0" smtClean="0">
                <a:solidFill>
                  <a:schemeClr val="tx1">
                    <a:tint val="75000"/>
                  </a:schemeClr>
                </a:solidFill>
              </a:rPr>
              <a:t>Mariotti  &amp; Mariolina Bartolini Bussi </a:t>
            </a:r>
          </a:p>
          <a:p>
            <a:pPr lvl="0" defTabSz="457200">
              <a:spcBef>
                <a:spcPct val="20000"/>
              </a:spcBef>
              <a:buClrTx/>
              <a:buSzTx/>
              <a:defRPr/>
            </a:pPr>
            <a:endParaRPr lang="it-IT" sz="2800" dirty="0" smtClean="0">
              <a:solidFill>
                <a:schemeClr val="tx1">
                  <a:tint val="75000"/>
                </a:schemeClr>
              </a:solidFill>
            </a:endParaRPr>
          </a:p>
          <a:p>
            <a:r>
              <a:rPr lang="it-IT" sz="2800" b="1" dirty="0"/>
              <a:t>Scuola Estiva di Dottorato in Didattica della Matematica </a:t>
            </a:r>
            <a:endParaRPr lang="en-US" sz="2800" dirty="0"/>
          </a:p>
          <a:p>
            <a:r>
              <a:rPr lang="it-IT" sz="2800" dirty="0"/>
              <a:t>Dipartimento di Matematica - Pisa, 25-27 giugno 2015</a:t>
            </a:r>
            <a:endParaRPr lang="en-US" sz="2800" dirty="0"/>
          </a:p>
          <a:p>
            <a:pPr lvl="0" defTabSz="457200">
              <a:spcBef>
                <a:spcPct val="20000"/>
              </a:spcBef>
              <a:buClrTx/>
              <a:buSzTx/>
              <a:defRPr/>
            </a:pPr>
            <a:endParaRPr lang="it-IT" sz="2800" dirty="0" smtClean="0">
              <a:solidFill>
                <a:schemeClr val="tx1">
                  <a:tint val="75000"/>
                </a:schemeClr>
              </a:solidFill>
            </a:endParaRPr>
          </a:p>
        </p:txBody>
      </p:sp>
      <p:sp>
        <p:nvSpPr>
          <p:cNvPr id="2" name="Titolo 1"/>
          <p:cNvSpPr>
            <a:spLocks noGrp="1"/>
          </p:cNvSpPr>
          <p:nvPr>
            <p:ph type="ctrTitle"/>
          </p:nvPr>
        </p:nvSpPr>
        <p:spPr/>
        <p:txBody>
          <a:bodyPr>
            <a:normAutofit/>
          </a:bodyPr>
          <a:lstStyle/>
          <a:p>
            <a:r>
              <a:rPr lang="it-IT" i="1" dirty="0"/>
              <a:t>Laboratorio </a:t>
            </a:r>
            <a:r>
              <a:rPr lang="it-IT" dirty="0"/>
              <a:t>Artefatti e segni nella Teoria della Mediazione Semiotica </a:t>
            </a:r>
            <a:endParaRPr lang="it-IT" dirty="0"/>
          </a:p>
        </p:txBody>
      </p:sp>
      <p:pic>
        <p:nvPicPr>
          <p:cNvPr id="5" name="Immagine 4"/>
          <p:cNvPicPr/>
          <p:nvPr/>
        </p:nvPicPr>
        <p:blipFill>
          <a:blip r:embed="rId3">
            <a:extLst>
              <a:ext uri="{28A0092B-C50C-407E-A947-70E740481C1C}">
                <a14:useLocalDpi xmlns:a14="http://schemas.microsoft.com/office/drawing/2010/main" val="0"/>
              </a:ext>
            </a:extLst>
          </a:blip>
          <a:srcRect/>
          <a:stretch>
            <a:fillRect/>
          </a:stretch>
        </p:blipFill>
        <p:spPr bwMode="auto">
          <a:xfrm>
            <a:off x="3484032" y="259715"/>
            <a:ext cx="2154767" cy="1027218"/>
          </a:xfrm>
          <a:prstGeom prst="rect">
            <a:avLst/>
          </a:prstGeom>
          <a:noFill/>
          <a:ln>
            <a:noFill/>
          </a:ln>
          <a:extLst>
            <a:ext uri="{FAA26D3D-D897-4be2-8F04-BA451C77F1D7}">
              <ma14:placeholderFlag xmlns:ma14="http://schemas.microsoft.com/office/mac/drawingml/2011/main"/>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fontScale="90000"/>
          </a:bodyPr>
          <a:lstStyle/>
          <a:p>
            <a:r>
              <a:rPr lang="it-IT" dirty="0" smtClean="0"/>
              <a:t>Potenziale semiotico:</a:t>
            </a:r>
            <a:br>
              <a:rPr lang="it-IT" dirty="0" smtClean="0"/>
            </a:br>
            <a:r>
              <a:rPr lang="it-IT" dirty="0" smtClean="0"/>
              <a:t>Trascinamento</a:t>
            </a:r>
            <a:endParaRPr lang="it-IT" dirty="0"/>
          </a:p>
        </p:txBody>
      </p:sp>
      <p:graphicFrame>
        <p:nvGraphicFramePr>
          <p:cNvPr id="7" name="Segnaposto contenuto 6"/>
          <p:cNvGraphicFramePr>
            <a:graphicFrameLocks noGrp="1"/>
          </p:cNvGraphicFramePr>
          <p:nvPr>
            <p:ph idx="1"/>
          </p:nvPr>
        </p:nvGraphicFramePr>
        <p:xfrm>
          <a:off x="457200" y="2309253"/>
          <a:ext cx="8229600" cy="3697522"/>
        </p:xfrm>
        <a:graphic>
          <a:graphicData uri="http://schemas.openxmlformats.org/drawingml/2006/table">
            <a:tbl>
              <a:tblPr firstRow="1" bandRow="1">
                <a:tableStyleId>{6E25E649-3F16-4E02-A733-19D2CDBF48F0}</a:tableStyleId>
              </a:tblPr>
              <a:tblGrid>
                <a:gridCol w="2743200"/>
                <a:gridCol w="2743200"/>
                <a:gridCol w="2743200"/>
              </a:tblGrid>
              <a:tr h="623370">
                <a:tc>
                  <a:txBody>
                    <a:bodyPr/>
                    <a:lstStyle/>
                    <a:p>
                      <a:r>
                        <a:rPr lang="it-IT" dirty="0" err="1" smtClean="0"/>
                        <a:t>CABRI-Tool</a:t>
                      </a:r>
                      <a:endParaRPr lang="it-IT" dirty="0"/>
                    </a:p>
                  </a:txBody>
                  <a:tcPr/>
                </a:tc>
                <a:tc>
                  <a:txBody>
                    <a:bodyPr/>
                    <a:lstStyle/>
                    <a:p>
                      <a:r>
                        <a:rPr lang="it-IT" dirty="0" smtClean="0"/>
                        <a:t>Modo d’uso</a:t>
                      </a:r>
                      <a:endParaRPr lang="it-IT" dirty="0"/>
                    </a:p>
                  </a:txBody>
                  <a:tcPr/>
                </a:tc>
                <a:tc>
                  <a:txBody>
                    <a:bodyPr/>
                    <a:lstStyle/>
                    <a:p>
                      <a:r>
                        <a:rPr lang="it-IT" dirty="0" smtClean="0"/>
                        <a:t>Potenziale Semiotico</a:t>
                      </a:r>
                      <a:endParaRPr lang="it-IT" dirty="0"/>
                    </a:p>
                  </a:txBody>
                  <a:tcPr/>
                </a:tc>
              </a:tr>
              <a:tr h="1537076">
                <a:tc rowSpan="2">
                  <a:txBody>
                    <a:bodyPr/>
                    <a:lstStyle/>
                    <a:p>
                      <a:pPr algn="ctr"/>
                      <a:r>
                        <a:rPr lang="it-IT" sz="2600" dirty="0" smtClean="0"/>
                        <a:t>Trascinamento</a:t>
                      </a:r>
                      <a:endParaRPr lang="it-IT" sz="2600" dirty="0"/>
                    </a:p>
                  </a:txBody>
                  <a:tcPr anchor="ctr"/>
                </a:tc>
                <a:tc>
                  <a:txBody>
                    <a:bodyPr/>
                    <a:lstStyle/>
                    <a:p>
                      <a:r>
                        <a:rPr lang="it-IT" dirty="0" smtClean="0"/>
                        <a:t>Diretto</a:t>
                      </a:r>
                      <a:endParaRPr lang="it-IT" dirty="0"/>
                    </a:p>
                  </a:txBody>
                  <a:tcPr/>
                </a:tc>
                <a:tc>
                  <a:txBody>
                    <a:bodyPr/>
                    <a:lstStyle/>
                    <a:p>
                      <a:r>
                        <a:rPr lang="it-IT" dirty="0" smtClean="0"/>
                        <a:t>Genericità della variabile</a:t>
                      </a:r>
                    </a:p>
                    <a:p>
                      <a:r>
                        <a:rPr lang="it-IT" dirty="0" smtClean="0"/>
                        <a:t>Libertà di movimento</a:t>
                      </a:r>
                    </a:p>
                    <a:p>
                      <a:r>
                        <a:rPr lang="it-IT" dirty="0" smtClean="0"/>
                        <a:t>Variazione </a:t>
                      </a:r>
                      <a:r>
                        <a:rPr lang="it-IT" baseline="0" dirty="0" smtClean="0"/>
                        <a:t> indipendente</a:t>
                      </a:r>
                      <a:endParaRPr lang="it-IT" dirty="0"/>
                    </a:p>
                  </a:txBody>
                  <a:tcPr/>
                </a:tc>
              </a:tr>
              <a:tr h="1537076">
                <a:tc vMerge="1">
                  <a:txBody>
                    <a:bodyPr/>
                    <a:lstStyle/>
                    <a:p>
                      <a:endParaRPr lang="it-IT" dirty="0"/>
                    </a:p>
                  </a:txBody>
                  <a:tcPr/>
                </a:tc>
                <a:tc>
                  <a:txBody>
                    <a:bodyPr/>
                    <a:lstStyle/>
                    <a:p>
                      <a:r>
                        <a:rPr lang="it-IT" dirty="0" smtClean="0"/>
                        <a:t>Indiretto</a:t>
                      </a:r>
                      <a:endParaRPr lang="it-IT" dirty="0"/>
                    </a:p>
                  </a:txBody>
                  <a:tcPr/>
                </a:tc>
                <a:tc>
                  <a:txBody>
                    <a:bodyPr/>
                    <a:lstStyle/>
                    <a:p>
                      <a:r>
                        <a:rPr lang="it-IT" dirty="0" smtClean="0"/>
                        <a:t>Presenza di un vincolo/Assenza di libertà</a:t>
                      </a:r>
                    </a:p>
                    <a:p>
                      <a:r>
                        <a:rPr lang="it-IT" dirty="0" smtClean="0"/>
                        <a:t>Variazione con Dipendenza </a:t>
                      </a:r>
                    </a:p>
                  </a:txBody>
                  <a:tcPr/>
                </a:tc>
              </a:tr>
            </a:tbl>
          </a:graphicData>
        </a:graphic>
      </p:graphicFrame>
      <p:sp>
        <p:nvSpPr>
          <p:cNvPr id="9" name="Esplosione 1 8"/>
          <p:cNvSpPr/>
          <p:nvPr/>
        </p:nvSpPr>
        <p:spPr>
          <a:xfrm rot="20390207">
            <a:off x="3491136" y="2060758"/>
            <a:ext cx="4095631" cy="304371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600" dirty="0" err="1" smtClean="0"/>
              <a:t>Co-variazione</a:t>
            </a:r>
            <a:endParaRPr lang="it-IT" sz="2600" dirty="0" smtClean="0"/>
          </a:p>
          <a:p>
            <a:pPr algn="ctr"/>
            <a:r>
              <a:rPr lang="it-IT" sz="2600" dirty="0" smtClean="0"/>
              <a:t>Variabili</a:t>
            </a:r>
          </a:p>
          <a:p>
            <a:pPr algn="ctr"/>
            <a:r>
              <a:rPr lang="it-IT" sz="2600" dirty="0" err="1" smtClean="0"/>
              <a:t>Indip</a:t>
            </a:r>
            <a:r>
              <a:rPr lang="it-IT" sz="2600" dirty="0" smtClean="0"/>
              <a:t>/</a:t>
            </a:r>
            <a:r>
              <a:rPr lang="it-IT" sz="2600" dirty="0" err="1" smtClean="0"/>
              <a:t>dip</a:t>
            </a:r>
            <a:endParaRPr lang="it-IT" sz="26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ttotitolo 4"/>
          <p:cNvSpPr>
            <a:spLocks noGrp="1"/>
          </p:cNvSpPr>
          <p:nvPr>
            <p:ph type="subTitle" idx="1"/>
          </p:nvPr>
        </p:nvSpPr>
        <p:spPr/>
        <p:txBody>
          <a:bodyPr/>
          <a:lstStyle/>
          <a:p>
            <a:endParaRPr lang="it-IT"/>
          </a:p>
        </p:txBody>
      </p:sp>
      <p:sp>
        <p:nvSpPr>
          <p:cNvPr id="4" name="Titolo 3"/>
          <p:cNvSpPr>
            <a:spLocks noGrp="1"/>
          </p:cNvSpPr>
          <p:nvPr>
            <p:ph type="ctrTitle"/>
          </p:nvPr>
        </p:nvSpPr>
        <p:spPr/>
        <p:txBody>
          <a:bodyPr/>
          <a:lstStyle/>
          <a:p>
            <a:r>
              <a:rPr lang="it-IT" dirty="0" smtClean="0"/>
              <a:t>Approccio strumentale</a:t>
            </a:r>
            <a:endParaRPr lang="it-IT" dirty="0"/>
          </a:p>
        </p:txBody>
      </p:sp>
    </p:spTree>
  </p:cSld>
  <p:clrMapOvr>
    <a:masterClrMapping/>
  </p:clrMapOvr>
  <p:transition xmlns:p14="http://schemas.microsoft.com/office/powerpoint/2010/mai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50825" y="115888"/>
            <a:ext cx="8642350" cy="1390650"/>
          </a:xfrm>
          <a:prstGeom prst="rect">
            <a:avLst/>
          </a:prstGeom>
          <a:noFill/>
          <a:ln w="9525">
            <a:noFill/>
            <a:miter lim="800000"/>
            <a:headEnd/>
            <a:tailEnd/>
          </a:ln>
        </p:spPr>
        <p:txBody>
          <a:bodyPr>
            <a:prstTxWarp prst="textNoShape">
              <a:avLst/>
            </a:prstTxWarp>
            <a:spAutoFit/>
          </a:bodyPr>
          <a:lstStyle/>
          <a:p>
            <a:pPr algn="ctr" eaLnBrk="1" hangingPunct="1"/>
            <a:r>
              <a:rPr lang="it-IT" sz="3600" dirty="0">
                <a:solidFill>
                  <a:srgbClr val="FF0066"/>
                </a:solidFill>
              </a:rPr>
              <a:t>Artefatti</a:t>
            </a:r>
          </a:p>
          <a:p>
            <a:pPr eaLnBrk="1" hangingPunct="1"/>
            <a:endParaRPr lang="it-IT" dirty="0"/>
          </a:p>
          <a:p>
            <a:pPr algn="ctr" eaLnBrk="1" hangingPunct="1"/>
            <a:r>
              <a:rPr lang="it-IT" dirty="0">
                <a:latin typeface="Chalkboard" charset="0"/>
              </a:rPr>
              <a:t>Approccio strumentale</a:t>
            </a:r>
            <a:r>
              <a:rPr lang="it-IT" dirty="0"/>
              <a:t>  (</a:t>
            </a:r>
            <a:r>
              <a:rPr lang="it-IT" dirty="0" err="1"/>
              <a:t>Rabardel</a:t>
            </a:r>
            <a:r>
              <a:rPr lang="it-IT" dirty="0"/>
              <a:t>, 1995 e ss.)</a:t>
            </a:r>
          </a:p>
        </p:txBody>
      </p:sp>
      <p:sp>
        <p:nvSpPr>
          <p:cNvPr id="55299" name="Text Box 3"/>
          <p:cNvSpPr txBox="1">
            <a:spLocks noChangeArrowheads="1"/>
          </p:cNvSpPr>
          <p:nvPr/>
        </p:nvSpPr>
        <p:spPr bwMode="auto">
          <a:xfrm>
            <a:off x="284163" y="3952875"/>
            <a:ext cx="184150" cy="366713"/>
          </a:xfrm>
          <a:prstGeom prst="rect">
            <a:avLst/>
          </a:prstGeom>
          <a:noFill/>
          <a:ln w="9525">
            <a:noFill/>
            <a:miter lim="800000"/>
            <a:headEnd/>
            <a:tailEnd/>
          </a:ln>
        </p:spPr>
        <p:txBody>
          <a:bodyPr wrap="none">
            <a:prstTxWarp prst="textNoShape">
              <a:avLst/>
            </a:prstTxWarp>
            <a:spAutoFit/>
          </a:bodyPr>
          <a:lstStyle/>
          <a:p>
            <a:pPr eaLnBrk="1" hangingPunct="1"/>
            <a:endParaRPr lang="it-IT" sz="1800"/>
          </a:p>
        </p:txBody>
      </p:sp>
      <p:sp>
        <p:nvSpPr>
          <p:cNvPr id="55300" name="Text Box 4"/>
          <p:cNvSpPr txBox="1">
            <a:spLocks noChangeArrowheads="1"/>
          </p:cNvSpPr>
          <p:nvPr/>
        </p:nvSpPr>
        <p:spPr bwMode="auto">
          <a:xfrm>
            <a:off x="684213" y="2060575"/>
            <a:ext cx="3313112" cy="4062651"/>
          </a:xfrm>
          <a:prstGeom prst="rect">
            <a:avLst/>
          </a:prstGeom>
          <a:solidFill>
            <a:srgbClr val="CCECFF"/>
          </a:solidFill>
          <a:ln w="9525">
            <a:solidFill>
              <a:schemeClr val="accent2"/>
            </a:solidFill>
            <a:miter lim="800000"/>
            <a:headEnd/>
            <a:tailEnd/>
          </a:ln>
        </p:spPr>
        <p:txBody>
          <a:bodyPr>
            <a:prstTxWarp prst="textNoShape">
              <a:avLst/>
            </a:prstTxWarp>
            <a:spAutoFit/>
          </a:bodyPr>
          <a:lstStyle/>
          <a:p>
            <a:pPr eaLnBrk="1" hangingPunct="1">
              <a:buFontTx/>
              <a:buBlip>
                <a:blip r:embed="rId3"/>
              </a:buBlip>
            </a:pPr>
            <a:r>
              <a:rPr lang="it-IT" dirty="0"/>
              <a:t> </a:t>
            </a:r>
            <a:r>
              <a:rPr lang="it-IT" dirty="0">
                <a:solidFill>
                  <a:srgbClr val="FF0066"/>
                </a:solidFill>
              </a:rPr>
              <a:t>‘artefatto’</a:t>
            </a:r>
          </a:p>
          <a:p>
            <a:pPr eaLnBrk="1" hangingPunct="1"/>
            <a:r>
              <a:rPr lang="it-IT" sz="2000" dirty="0"/>
              <a:t>oggetto materiale o simbolico</a:t>
            </a:r>
          </a:p>
          <a:p>
            <a:pPr eaLnBrk="1" hangingPunct="1"/>
            <a:endParaRPr lang="it-IT" sz="2000" dirty="0"/>
          </a:p>
          <a:p>
            <a:pPr eaLnBrk="1" hangingPunct="1"/>
            <a:r>
              <a:rPr lang="it-IT" sz="2000" dirty="0"/>
              <a:t>parte della realtà ‘oggettiva’</a:t>
            </a:r>
          </a:p>
          <a:p>
            <a:pPr eaLnBrk="1" hangingPunct="1"/>
            <a:endParaRPr lang="it-IT" sz="2000" dirty="0"/>
          </a:p>
          <a:p>
            <a:pPr eaLnBrk="1" hangingPunct="1"/>
            <a:endParaRPr lang="it-IT" sz="2000" dirty="0"/>
          </a:p>
          <a:p>
            <a:pPr eaLnBrk="1" hangingPunct="1"/>
            <a:endParaRPr lang="it-IT" sz="2000" dirty="0"/>
          </a:p>
          <a:p>
            <a:pPr eaLnBrk="1" hangingPunct="1"/>
            <a:r>
              <a:rPr lang="it-IT" sz="2000" dirty="0"/>
              <a:t>Processo di </a:t>
            </a:r>
          </a:p>
          <a:p>
            <a:pPr eaLnBrk="1" hangingPunct="1"/>
            <a:r>
              <a:rPr lang="it-IT" sz="2000" dirty="0">
                <a:solidFill>
                  <a:srgbClr val="FF0066"/>
                </a:solidFill>
              </a:rPr>
              <a:t>strumentalizzazione</a:t>
            </a:r>
          </a:p>
          <a:p>
            <a:pPr eaLnBrk="1" hangingPunct="1"/>
            <a:r>
              <a:rPr lang="it-IT" sz="2000" dirty="0"/>
              <a:t>(es.</a:t>
            </a:r>
            <a:r>
              <a:rPr lang="it-IT" sz="2000" dirty="0" smtClean="0"/>
              <a:t> riconoscere le </a:t>
            </a:r>
            <a:r>
              <a:rPr lang="it-IT" sz="2000" dirty="0"/>
              <a:t>sue potenzialità </a:t>
            </a:r>
            <a:r>
              <a:rPr lang="it-IT" sz="2000" dirty="0" smtClean="0"/>
              <a:t>e i </a:t>
            </a:r>
            <a:r>
              <a:rPr lang="it-IT" sz="2000" dirty="0"/>
              <a:t>suoi vincoli)</a:t>
            </a:r>
          </a:p>
          <a:p>
            <a:pPr eaLnBrk="1" hangingPunct="1"/>
            <a:endParaRPr lang="it-IT" sz="2000" dirty="0"/>
          </a:p>
          <a:p>
            <a:pPr eaLnBrk="1" hangingPunct="1"/>
            <a:r>
              <a:rPr lang="it-IT" sz="2000" dirty="0"/>
              <a:t>Orientato all’</a:t>
            </a:r>
            <a:r>
              <a:rPr lang="it-IT" sz="2000" dirty="0">
                <a:solidFill>
                  <a:srgbClr val="FF0066"/>
                </a:solidFill>
              </a:rPr>
              <a:t>esterno</a:t>
            </a:r>
            <a:endParaRPr lang="it-IT" sz="2000" dirty="0"/>
          </a:p>
        </p:txBody>
      </p:sp>
      <p:sp>
        <p:nvSpPr>
          <p:cNvPr id="55301" name="Text Box 5"/>
          <p:cNvSpPr txBox="1">
            <a:spLocks noChangeArrowheads="1"/>
          </p:cNvSpPr>
          <p:nvPr/>
        </p:nvSpPr>
        <p:spPr bwMode="auto">
          <a:xfrm>
            <a:off x="5148263" y="2060575"/>
            <a:ext cx="3168650" cy="4062651"/>
          </a:xfrm>
          <a:prstGeom prst="rect">
            <a:avLst/>
          </a:prstGeom>
          <a:solidFill>
            <a:srgbClr val="CCECFF"/>
          </a:solidFill>
          <a:ln w="9525">
            <a:solidFill>
              <a:schemeClr val="accent2"/>
            </a:solidFill>
            <a:miter lim="800000"/>
            <a:headEnd/>
            <a:tailEnd/>
          </a:ln>
        </p:spPr>
        <p:txBody>
          <a:bodyPr wrap="square">
            <a:prstTxWarp prst="textNoShape">
              <a:avLst/>
            </a:prstTxWarp>
            <a:spAutoFit/>
          </a:bodyPr>
          <a:lstStyle/>
          <a:p>
            <a:pPr eaLnBrk="1" hangingPunct="1">
              <a:buFontTx/>
              <a:buBlip>
                <a:blip r:embed="rId3"/>
              </a:buBlip>
            </a:pPr>
            <a:r>
              <a:rPr lang="it-IT" sz="1800" dirty="0"/>
              <a:t> </a:t>
            </a:r>
            <a:r>
              <a:rPr lang="it-IT" sz="1800" dirty="0">
                <a:solidFill>
                  <a:srgbClr val="FF0066"/>
                </a:solidFill>
              </a:rPr>
              <a:t>‘</a:t>
            </a:r>
            <a:r>
              <a:rPr lang="it-IT" dirty="0">
                <a:solidFill>
                  <a:srgbClr val="FF0066"/>
                </a:solidFill>
              </a:rPr>
              <a:t>strumento’</a:t>
            </a:r>
          </a:p>
          <a:p>
            <a:pPr eaLnBrk="1" hangingPunct="1"/>
            <a:r>
              <a:rPr lang="it-IT" sz="2000" dirty="0"/>
              <a:t>entità mista che comprende</a:t>
            </a:r>
            <a:r>
              <a:rPr lang="it-IT" sz="2000" dirty="0" smtClean="0"/>
              <a:t> </a:t>
            </a:r>
            <a:r>
              <a:rPr lang="it-IT" sz="2000" dirty="0" smtClean="0">
                <a:solidFill>
                  <a:schemeClr val="accent6">
                    <a:lumMod val="60000"/>
                    <a:lumOff val="40000"/>
                  </a:schemeClr>
                </a:solidFill>
              </a:rPr>
              <a:t>artefatto </a:t>
            </a:r>
            <a:r>
              <a:rPr lang="it-IT" sz="2000" dirty="0" smtClean="0"/>
              <a:t>e </a:t>
            </a:r>
            <a:r>
              <a:rPr lang="it-IT" sz="2000" dirty="0">
                <a:solidFill>
                  <a:srgbClr val="FF0066"/>
                </a:solidFill>
              </a:rPr>
              <a:t>schemi d’uso </a:t>
            </a:r>
            <a:r>
              <a:rPr lang="it-IT" sz="2000" dirty="0"/>
              <a:t>costruiti dal soggetto</a:t>
            </a:r>
            <a:r>
              <a:rPr lang="it-IT" sz="2000" dirty="0">
                <a:solidFill>
                  <a:srgbClr val="FF0066"/>
                </a:solidFill>
              </a:rPr>
              <a:t> </a:t>
            </a:r>
            <a:r>
              <a:rPr lang="it-IT" sz="2000" dirty="0"/>
              <a:t>quando l’artefatto è introdotto nella </a:t>
            </a:r>
            <a:r>
              <a:rPr lang="it-IT" sz="2000" dirty="0">
                <a:solidFill>
                  <a:srgbClr val="FF0066"/>
                </a:solidFill>
              </a:rPr>
              <a:t>soluzione di un compito</a:t>
            </a:r>
          </a:p>
          <a:p>
            <a:pPr eaLnBrk="1" hangingPunct="1"/>
            <a:r>
              <a:rPr lang="it-IT" sz="2000" dirty="0"/>
              <a:t>Processo di</a:t>
            </a:r>
          </a:p>
          <a:p>
            <a:pPr eaLnBrk="1" hangingPunct="1"/>
            <a:r>
              <a:rPr lang="it-IT" sz="2000" dirty="0">
                <a:solidFill>
                  <a:srgbClr val="FF0066"/>
                </a:solidFill>
              </a:rPr>
              <a:t>strumentazione</a:t>
            </a:r>
          </a:p>
          <a:p>
            <a:pPr eaLnBrk="1" hangingPunct="1"/>
            <a:r>
              <a:rPr lang="it-IT" sz="2000" dirty="0"/>
              <a:t>(costruzioni di schemi d’uso)</a:t>
            </a:r>
          </a:p>
          <a:p>
            <a:pPr eaLnBrk="1" hangingPunct="1"/>
            <a:endParaRPr lang="it-IT" sz="2000" dirty="0"/>
          </a:p>
          <a:p>
            <a:pPr eaLnBrk="1" hangingPunct="1"/>
            <a:endParaRPr lang="it-IT" sz="2000" dirty="0"/>
          </a:p>
          <a:p>
            <a:pPr eaLnBrk="1" hangingPunct="1"/>
            <a:r>
              <a:rPr lang="it-IT" sz="2000" dirty="0"/>
              <a:t>Orientato all’</a:t>
            </a:r>
            <a:r>
              <a:rPr lang="it-IT" sz="2000" dirty="0">
                <a:solidFill>
                  <a:srgbClr val="FF0066"/>
                </a:solidFill>
              </a:rPr>
              <a:t>interno</a:t>
            </a:r>
            <a:endParaRPr lang="it-IT"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500" fill="hold"/>
                                        <p:tgtEl>
                                          <p:spTgt spid="55300"/>
                                        </p:tgtEl>
                                        <p:attrNameLst>
                                          <p:attrName>ppt_w</p:attrName>
                                        </p:attrNameLst>
                                      </p:cBhvr>
                                      <p:tavLst>
                                        <p:tav tm="0">
                                          <p:val>
                                            <p:fltVal val="0"/>
                                          </p:val>
                                        </p:tav>
                                        <p:tav tm="100000">
                                          <p:val>
                                            <p:strVal val="#ppt_w"/>
                                          </p:val>
                                        </p:tav>
                                      </p:tavLst>
                                    </p:anim>
                                    <p:anim calcmode="lin" valueType="num">
                                      <p:cBhvr>
                                        <p:cTn id="8" dur="500" fill="hold"/>
                                        <p:tgtEl>
                                          <p:spTgt spid="5530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5301"/>
                                        </p:tgtEl>
                                        <p:attrNameLst>
                                          <p:attrName>style.visibility</p:attrName>
                                        </p:attrNameLst>
                                      </p:cBhvr>
                                      <p:to>
                                        <p:strVal val="visible"/>
                                      </p:to>
                                    </p:set>
                                    <p:anim calcmode="lin" valueType="num">
                                      <p:cBhvr>
                                        <p:cTn id="13" dur="500" fill="hold"/>
                                        <p:tgtEl>
                                          <p:spTgt spid="55301"/>
                                        </p:tgtEl>
                                        <p:attrNameLst>
                                          <p:attrName>ppt_w</p:attrName>
                                        </p:attrNameLst>
                                      </p:cBhvr>
                                      <p:tavLst>
                                        <p:tav tm="0">
                                          <p:val>
                                            <p:fltVal val="0"/>
                                          </p:val>
                                        </p:tav>
                                        <p:tav tm="100000">
                                          <p:val>
                                            <p:strVal val="#ppt_w"/>
                                          </p:val>
                                        </p:tav>
                                      </p:tavLst>
                                    </p:anim>
                                    <p:anim calcmode="lin" valueType="num">
                                      <p:cBhvr>
                                        <p:cTn id="14" dur="500" fill="hold"/>
                                        <p:tgtEl>
                                          <p:spTgt spid="553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50825" y="115888"/>
            <a:ext cx="8642350" cy="1390650"/>
          </a:xfrm>
          <a:prstGeom prst="rect">
            <a:avLst/>
          </a:prstGeom>
          <a:noFill/>
          <a:ln w="9525">
            <a:noFill/>
            <a:miter lim="800000"/>
            <a:headEnd/>
            <a:tailEnd/>
          </a:ln>
        </p:spPr>
        <p:txBody>
          <a:bodyPr>
            <a:prstTxWarp prst="textNoShape">
              <a:avLst/>
            </a:prstTxWarp>
            <a:spAutoFit/>
          </a:bodyPr>
          <a:lstStyle/>
          <a:p>
            <a:pPr algn="ctr" eaLnBrk="1" hangingPunct="1"/>
            <a:r>
              <a:rPr lang="it-IT" sz="3600" dirty="0">
                <a:solidFill>
                  <a:srgbClr val="FF0066"/>
                </a:solidFill>
              </a:rPr>
              <a:t>Artefatti</a:t>
            </a:r>
          </a:p>
          <a:p>
            <a:pPr eaLnBrk="1" hangingPunct="1"/>
            <a:endParaRPr lang="it-IT" dirty="0"/>
          </a:p>
          <a:p>
            <a:pPr algn="ctr" eaLnBrk="1" hangingPunct="1"/>
            <a:r>
              <a:rPr lang="it-IT" dirty="0">
                <a:latin typeface="Chalkboard" charset="0"/>
              </a:rPr>
              <a:t>Approccio strumentale</a:t>
            </a:r>
            <a:r>
              <a:rPr lang="it-IT" dirty="0"/>
              <a:t>  (</a:t>
            </a:r>
            <a:r>
              <a:rPr lang="it-IT" dirty="0" err="1"/>
              <a:t>Rabardel</a:t>
            </a:r>
            <a:r>
              <a:rPr lang="it-IT" dirty="0"/>
              <a:t>, 1995 e ss.)</a:t>
            </a:r>
          </a:p>
        </p:txBody>
      </p:sp>
      <p:sp>
        <p:nvSpPr>
          <p:cNvPr id="55299" name="Text Box 3"/>
          <p:cNvSpPr txBox="1">
            <a:spLocks noChangeArrowheads="1"/>
          </p:cNvSpPr>
          <p:nvPr/>
        </p:nvSpPr>
        <p:spPr bwMode="auto">
          <a:xfrm>
            <a:off x="284163" y="3952875"/>
            <a:ext cx="184150" cy="366713"/>
          </a:xfrm>
          <a:prstGeom prst="rect">
            <a:avLst/>
          </a:prstGeom>
          <a:noFill/>
          <a:ln w="9525">
            <a:noFill/>
            <a:miter lim="800000"/>
            <a:headEnd/>
            <a:tailEnd/>
          </a:ln>
        </p:spPr>
        <p:txBody>
          <a:bodyPr wrap="none">
            <a:prstTxWarp prst="textNoShape">
              <a:avLst/>
            </a:prstTxWarp>
            <a:spAutoFit/>
          </a:bodyPr>
          <a:lstStyle/>
          <a:p>
            <a:pPr eaLnBrk="1" hangingPunct="1"/>
            <a:endParaRPr lang="it-IT" sz="1800"/>
          </a:p>
        </p:txBody>
      </p:sp>
      <p:sp>
        <p:nvSpPr>
          <p:cNvPr id="55300" name="Text Box 4"/>
          <p:cNvSpPr txBox="1">
            <a:spLocks noChangeArrowheads="1"/>
          </p:cNvSpPr>
          <p:nvPr/>
        </p:nvSpPr>
        <p:spPr bwMode="auto">
          <a:xfrm>
            <a:off x="684213" y="2060575"/>
            <a:ext cx="3313112" cy="4062651"/>
          </a:xfrm>
          <a:prstGeom prst="rect">
            <a:avLst/>
          </a:prstGeom>
          <a:solidFill>
            <a:srgbClr val="CCECFF"/>
          </a:solidFill>
          <a:ln w="9525">
            <a:solidFill>
              <a:schemeClr val="accent2"/>
            </a:solidFill>
            <a:miter lim="800000"/>
            <a:headEnd/>
            <a:tailEnd/>
          </a:ln>
        </p:spPr>
        <p:txBody>
          <a:bodyPr>
            <a:prstTxWarp prst="textNoShape">
              <a:avLst/>
            </a:prstTxWarp>
            <a:spAutoFit/>
          </a:bodyPr>
          <a:lstStyle/>
          <a:p>
            <a:pPr eaLnBrk="1" hangingPunct="1">
              <a:buFontTx/>
              <a:buBlip>
                <a:blip r:embed="rId3"/>
              </a:buBlip>
            </a:pPr>
            <a:r>
              <a:rPr lang="it-IT" dirty="0"/>
              <a:t> </a:t>
            </a:r>
            <a:r>
              <a:rPr lang="it-IT" dirty="0">
                <a:solidFill>
                  <a:srgbClr val="FF0066"/>
                </a:solidFill>
              </a:rPr>
              <a:t>‘artefatto’</a:t>
            </a:r>
          </a:p>
          <a:p>
            <a:pPr eaLnBrk="1" hangingPunct="1"/>
            <a:r>
              <a:rPr lang="it-IT" sz="2000" dirty="0"/>
              <a:t>oggetto materiale o simbolico</a:t>
            </a:r>
          </a:p>
          <a:p>
            <a:pPr eaLnBrk="1" hangingPunct="1"/>
            <a:endParaRPr lang="it-IT" sz="2000" dirty="0"/>
          </a:p>
          <a:p>
            <a:pPr eaLnBrk="1" hangingPunct="1"/>
            <a:r>
              <a:rPr lang="it-IT" sz="2000" dirty="0"/>
              <a:t>parte della realtà ‘oggettiva’</a:t>
            </a:r>
          </a:p>
          <a:p>
            <a:pPr eaLnBrk="1" hangingPunct="1"/>
            <a:endParaRPr lang="it-IT" sz="2000" dirty="0"/>
          </a:p>
          <a:p>
            <a:pPr eaLnBrk="1" hangingPunct="1"/>
            <a:endParaRPr lang="it-IT" sz="2000" dirty="0"/>
          </a:p>
          <a:p>
            <a:pPr eaLnBrk="1" hangingPunct="1"/>
            <a:endParaRPr lang="it-IT" sz="2000" dirty="0"/>
          </a:p>
          <a:p>
            <a:pPr eaLnBrk="1" hangingPunct="1"/>
            <a:r>
              <a:rPr lang="it-IT" sz="2000" dirty="0"/>
              <a:t>Processo di </a:t>
            </a:r>
          </a:p>
          <a:p>
            <a:pPr eaLnBrk="1" hangingPunct="1"/>
            <a:r>
              <a:rPr lang="it-IT" sz="2000" dirty="0">
                <a:solidFill>
                  <a:srgbClr val="FF0066"/>
                </a:solidFill>
              </a:rPr>
              <a:t>strumentalizzazione</a:t>
            </a:r>
          </a:p>
          <a:p>
            <a:pPr eaLnBrk="1" hangingPunct="1"/>
            <a:r>
              <a:rPr lang="it-IT" sz="2000" dirty="0"/>
              <a:t>(es.</a:t>
            </a:r>
            <a:r>
              <a:rPr lang="it-IT" sz="2000" dirty="0" smtClean="0"/>
              <a:t> riconoscere le </a:t>
            </a:r>
            <a:r>
              <a:rPr lang="it-IT" sz="2000" dirty="0"/>
              <a:t>sue potenzialità </a:t>
            </a:r>
            <a:r>
              <a:rPr lang="it-IT" sz="2000" dirty="0" smtClean="0"/>
              <a:t>e i </a:t>
            </a:r>
            <a:r>
              <a:rPr lang="it-IT" sz="2000" dirty="0"/>
              <a:t>suoi vincoli)</a:t>
            </a:r>
          </a:p>
          <a:p>
            <a:pPr eaLnBrk="1" hangingPunct="1"/>
            <a:endParaRPr lang="it-IT" sz="2000" dirty="0"/>
          </a:p>
          <a:p>
            <a:pPr eaLnBrk="1" hangingPunct="1"/>
            <a:r>
              <a:rPr lang="it-IT" sz="2000" dirty="0"/>
              <a:t>Orientato all’</a:t>
            </a:r>
            <a:r>
              <a:rPr lang="it-IT" sz="2000" dirty="0">
                <a:solidFill>
                  <a:srgbClr val="FF0066"/>
                </a:solidFill>
              </a:rPr>
              <a:t>esterno</a:t>
            </a:r>
            <a:endParaRPr lang="it-IT" sz="2000" dirty="0"/>
          </a:p>
        </p:txBody>
      </p:sp>
      <p:sp>
        <p:nvSpPr>
          <p:cNvPr id="55301" name="Text Box 5"/>
          <p:cNvSpPr txBox="1">
            <a:spLocks noChangeArrowheads="1"/>
          </p:cNvSpPr>
          <p:nvPr/>
        </p:nvSpPr>
        <p:spPr bwMode="auto">
          <a:xfrm>
            <a:off x="5148263" y="2060575"/>
            <a:ext cx="3168650" cy="4062651"/>
          </a:xfrm>
          <a:prstGeom prst="rect">
            <a:avLst/>
          </a:prstGeom>
          <a:solidFill>
            <a:srgbClr val="CCECFF"/>
          </a:solidFill>
          <a:ln w="9525">
            <a:solidFill>
              <a:schemeClr val="accent2"/>
            </a:solidFill>
            <a:miter lim="800000"/>
            <a:headEnd/>
            <a:tailEnd/>
          </a:ln>
        </p:spPr>
        <p:txBody>
          <a:bodyPr wrap="square">
            <a:prstTxWarp prst="textNoShape">
              <a:avLst/>
            </a:prstTxWarp>
            <a:spAutoFit/>
          </a:bodyPr>
          <a:lstStyle/>
          <a:p>
            <a:pPr eaLnBrk="1" hangingPunct="1">
              <a:buFontTx/>
              <a:buBlip>
                <a:blip r:embed="rId3"/>
              </a:buBlip>
            </a:pPr>
            <a:r>
              <a:rPr lang="it-IT" sz="1800" dirty="0"/>
              <a:t> </a:t>
            </a:r>
            <a:r>
              <a:rPr lang="it-IT" sz="1800" dirty="0">
                <a:solidFill>
                  <a:srgbClr val="FF0066"/>
                </a:solidFill>
              </a:rPr>
              <a:t>‘</a:t>
            </a:r>
            <a:r>
              <a:rPr lang="it-IT" dirty="0">
                <a:solidFill>
                  <a:srgbClr val="FF0066"/>
                </a:solidFill>
              </a:rPr>
              <a:t>strumento’</a:t>
            </a:r>
          </a:p>
          <a:p>
            <a:pPr eaLnBrk="1" hangingPunct="1"/>
            <a:r>
              <a:rPr lang="it-IT" sz="2000" dirty="0"/>
              <a:t>entità mista che comprende</a:t>
            </a:r>
            <a:r>
              <a:rPr lang="it-IT" sz="2000" dirty="0" smtClean="0"/>
              <a:t> </a:t>
            </a:r>
            <a:r>
              <a:rPr lang="it-IT" sz="2000" dirty="0" smtClean="0">
                <a:solidFill>
                  <a:schemeClr val="accent6">
                    <a:lumMod val="60000"/>
                    <a:lumOff val="40000"/>
                  </a:schemeClr>
                </a:solidFill>
              </a:rPr>
              <a:t>artefatto </a:t>
            </a:r>
            <a:r>
              <a:rPr lang="it-IT" sz="2000" dirty="0" smtClean="0"/>
              <a:t>e </a:t>
            </a:r>
            <a:r>
              <a:rPr lang="it-IT" sz="2000" dirty="0">
                <a:solidFill>
                  <a:srgbClr val="FF0066"/>
                </a:solidFill>
              </a:rPr>
              <a:t>schemi d’uso </a:t>
            </a:r>
            <a:r>
              <a:rPr lang="it-IT" sz="2000" dirty="0"/>
              <a:t>costruiti dal soggetto</a:t>
            </a:r>
            <a:r>
              <a:rPr lang="it-IT" sz="2000" dirty="0">
                <a:solidFill>
                  <a:srgbClr val="FF0066"/>
                </a:solidFill>
              </a:rPr>
              <a:t> </a:t>
            </a:r>
            <a:r>
              <a:rPr lang="it-IT" sz="2000" dirty="0"/>
              <a:t>quando l’artefatto è introdotto nella </a:t>
            </a:r>
            <a:r>
              <a:rPr lang="it-IT" sz="2000" dirty="0">
                <a:solidFill>
                  <a:srgbClr val="FF0066"/>
                </a:solidFill>
              </a:rPr>
              <a:t>soluzione di un compito</a:t>
            </a:r>
          </a:p>
          <a:p>
            <a:pPr eaLnBrk="1" hangingPunct="1"/>
            <a:r>
              <a:rPr lang="it-IT" sz="2000" dirty="0"/>
              <a:t>Processo di</a:t>
            </a:r>
          </a:p>
          <a:p>
            <a:pPr eaLnBrk="1" hangingPunct="1"/>
            <a:r>
              <a:rPr lang="it-IT" sz="2000" dirty="0">
                <a:solidFill>
                  <a:srgbClr val="FF0066"/>
                </a:solidFill>
              </a:rPr>
              <a:t>strumentazione</a:t>
            </a:r>
          </a:p>
          <a:p>
            <a:pPr eaLnBrk="1" hangingPunct="1"/>
            <a:r>
              <a:rPr lang="it-IT" sz="2000" dirty="0"/>
              <a:t>(costruzioni di schemi d’uso)</a:t>
            </a:r>
          </a:p>
          <a:p>
            <a:pPr eaLnBrk="1" hangingPunct="1"/>
            <a:endParaRPr lang="it-IT" sz="2000" dirty="0"/>
          </a:p>
          <a:p>
            <a:pPr eaLnBrk="1" hangingPunct="1"/>
            <a:endParaRPr lang="it-IT" sz="2000" dirty="0"/>
          </a:p>
          <a:p>
            <a:pPr eaLnBrk="1" hangingPunct="1"/>
            <a:r>
              <a:rPr lang="it-IT" sz="2000" dirty="0"/>
              <a:t>Orientato all’</a:t>
            </a:r>
            <a:r>
              <a:rPr lang="it-IT" sz="2000" dirty="0">
                <a:solidFill>
                  <a:srgbClr val="FF0066"/>
                </a:solidFill>
              </a:rPr>
              <a:t>interno</a:t>
            </a:r>
            <a:endParaRPr lang="it-IT"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500" fill="hold"/>
                                        <p:tgtEl>
                                          <p:spTgt spid="55300"/>
                                        </p:tgtEl>
                                        <p:attrNameLst>
                                          <p:attrName>ppt_w</p:attrName>
                                        </p:attrNameLst>
                                      </p:cBhvr>
                                      <p:tavLst>
                                        <p:tav tm="0">
                                          <p:val>
                                            <p:fltVal val="0"/>
                                          </p:val>
                                        </p:tav>
                                        <p:tav tm="100000">
                                          <p:val>
                                            <p:strVal val="#ppt_w"/>
                                          </p:val>
                                        </p:tav>
                                      </p:tavLst>
                                    </p:anim>
                                    <p:anim calcmode="lin" valueType="num">
                                      <p:cBhvr>
                                        <p:cTn id="8" dur="500" fill="hold"/>
                                        <p:tgtEl>
                                          <p:spTgt spid="5530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5301"/>
                                        </p:tgtEl>
                                        <p:attrNameLst>
                                          <p:attrName>style.visibility</p:attrName>
                                        </p:attrNameLst>
                                      </p:cBhvr>
                                      <p:to>
                                        <p:strVal val="visible"/>
                                      </p:to>
                                    </p:set>
                                    <p:anim calcmode="lin" valueType="num">
                                      <p:cBhvr>
                                        <p:cTn id="13" dur="500" fill="hold"/>
                                        <p:tgtEl>
                                          <p:spTgt spid="55301"/>
                                        </p:tgtEl>
                                        <p:attrNameLst>
                                          <p:attrName>ppt_w</p:attrName>
                                        </p:attrNameLst>
                                      </p:cBhvr>
                                      <p:tavLst>
                                        <p:tav tm="0">
                                          <p:val>
                                            <p:fltVal val="0"/>
                                          </p:val>
                                        </p:tav>
                                        <p:tav tm="100000">
                                          <p:val>
                                            <p:strVal val="#ppt_w"/>
                                          </p:val>
                                        </p:tav>
                                      </p:tavLst>
                                    </p:anim>
                                    <p:anim calcmode="lin" valueType="num">
                                      <p:cBhvr>
                                        <p:cTn id="14" dur="500" fill="hold"/>
                                        <p:tgtEl>
                                          <p:spTgt spid="553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50825" y="115888"/>
            <a:ext cx="8642350" cy="1390650"/>
          </a:xfrm>
          <a:prstGeom prst="rect">
            <a:avLst/>
          </a:prstGeom>
          <a:noFill/>
          <a:ln w="9525">
            <a:noFill/>
            <a:miter lim="800000"/>
            <a:headEnd/>
            <a:tailEnd/>
          </a:ln>
        </p:spPr>
        <p:txBody>
          <a:bodyPr>
            <a:prstTxWarp prst="textNoShape">
              <a:avLst/>
            </a:prstTxWarp>
            <a:spAutoFit/>
          </a:bodyPr>
          <a:lstStyle/>
          <a:p>
            <a:pPr algn="ctr" eaLnBrk="1" hangingPunct="1"/>
            <a:r>
              <a:rPr lang="it-IT" sz="3600" dirty="0">
                <a:solidFill>
                  <a:srgbClr val="FF0066"/>
                </a:solidFill>
              </a:rPr>
              <a:t>Artefatti</a:t>
            </a:r>
          </a:p>
          <a:p>
            <a:pPr eaLnBrk="1" hangingPunct="1"/>
            <a:endParaRPr lang="it-IT" dirty="0"/>
          </a:p>
          <a:p>
            <a:pPr algn="ctr" eaLnBrk="1" hangingPunct="1"/>
            <a:r>
              <a:rPr lang="it-IT" dirty="0">
                <a:latin typeface="Chalkboard" charset="0"/>
              </a:rPr>
              <a:t>Approccio strumentale</a:t>
            </a:r>
            <a:r>
              <a:rPr lang="it-IT" dirty="0"/>
              <a:t>  (</a:t>
            </a:r>
            <a:r>
              <a:rPr lang="it-IT" dirty="0" err="1"/>
              <a:t>Rabardel</a:t>
            </a:r>
            <a:r>
              <a:rPr lang="it-IT" dirty="0"/>
              <a:t>, 1995 e ss.)</a:t>
            </a:r>
          </a:p>
        </p:txBody>
      </p:sp>
      <p:sp>
        <p:nvSpPr>
          <p:cNvPr id="55299" name="Text Box 3"/>
          <p:cNvSpPr txBox="1">
            <a:spLocks noChangeArrowheads="1"/>
          </p:cNvSpPr>
          <p:nvPr/>
        </p:nvSpPr>
        <p:spPr bwMode="auto">
          <a:xfrm>
            <a:off x="284163" y="3952875"/>
            <a:ext cx="184150" cy="366713"/>
          </a:xfrm>
          <a:prstGeom prst="rect">
            <a:avLst/>
          </a:prstGeom>
          <a:noFill/>
          <a:ln w="9525">
            <a:noFill/>
            <a:miter lim="800000"/>
            <a:headEnd/>
            <a:tailEnd/>
          </a:ln>
        </p:spPr>
        <p:txBody>
          <a:bodyPr wrap="none">
            <a:prstTxWarp prst="textNoShape">
              <a:avLst/>
            </a:prstTxWarp>
            <a:spAutoFit/>
          </a:bodyPr>
          <a:lstStyle/>
          <a:p>
            <a:pPr eaLnBrk="1" hangingPunct="1"/>
            <a:endParaRPr lang="it-IT" sz="1800"/>
          </a:p>
        </p:txBody>
      </p:sp>
      <p:sp>
        <p:nvSpPr>
          <p:cNvPr id="55300" name="Text Box 4"/>
          <p:cNvSpPr txBox="1">
            <a:spLocks noChangeArrowheads="1"/>
          </p:cNvSpPr>
          <p:nvPr/>
        </p:nvSpPr>
        <p:spPr bwMode="auto">
          <a:xfrm>
            <a:off x="684213" y="2060575"/>
            <a:ext cx="3313112" cy="4062651"/>
          </a:xfrm>
          <a:prstGeom prst="rect">
            <a:avLst/>
          </a:prstGeom>
          <a:solidFill>
            <a:srgbClr val="CCECFF"/>
          </a:solidFill>
          <a:ln w="9525">
            <a:solidFill>
              <a:schemeClr val="accent2"/>
            </a:solidFill>
            <a:miter lim="800000"/>
            <a:headEnd/>
            <a:tailEnd/>
          </a:ln>
        </p:spPr>
        <p:txBody>
          <a:bodyPr>
            <a:prstTxWarp prst="textNoShape">
              <a:avLst/>
            </a:prstTxWarp>
            <a:spAutoFit/>
          </a:bodyPr>
          <a:lstStyle/>
          <a:p>
            <a:pPr eaLnBrk="1" hangingPunct="1">
              <a:buFontTx/>
              <a:buBlip>
                <a:blip r:embed="rId3"/>
              </a:buBlip>
            </a:pPr>
            <a:r>
              <a:rPr lang="it-IT" dirty="0"/>
              <a:t> </a:t>
            </a:r>
            <a:r>
              <a:rPr lang="it-IT" dirty="0">
                <a:solidFill>
                  <a:srgbClr val="FF0066"/>
                </a:solidFill>
              </a:rPr>
              <a:t>‘artefatto’</a:t>
            </a:r>
          </a:p>
          <a:p>
            <a:pPr eaLnBrk="1" hangingPunct="1"/>
            <a:r>
              <a:rPr lang="it-IT" sz="2000" dirty="0"/>
              <a:t>oggetto materiale o simbolico</a:t>
            </a:r>
          </a:p>
          <a:p>
            <a:pPr eaLnBrk="1" hangingPunct="1"/>
            <a:endParaRPr lang="it-IT" sz="2000" dirty="0"/>
          </a:p>
          <a:p>
            <a:pPr eaLnBrk="1" hangingPunct="1"/>
            <a:r>
              <a:rPr lang="it-IT" sz="2000" dirty="0"/>
              <a:t>parte della realtà ‘oggettiva’</a:t>
            </a:r>
          </a:p>
          <a:p>
            <a:pPr eaLnBrk="1" hangingPunct="1"/>
            <a:endParaRPr lang="it-IT" sz="2000" dirty="0"/>
          </a:p>
          <a:p>
            <a:pPr eaLnBrk="1" hangingPunct="1"/>
            <a:endParaRPr lang="it-IT" sz="2000" dirty="0"/>
          </a:p>
          <a:p>
            <a:pPr eaLnBrk="1" hangingPunct="1"/>
            <a:endParaRPr lang="it-IT" sz="2000" dirty="0"/>
          </a:p>
          <a:p>
            <a:pPr eaLnBrk="1" hangingPunct="1"/>
            <a:r>
              <a:rPr lang="it-IT" sz="2000" dirty="0"/>
              <a:t>Processo di </a:t>
            </a:r>
          </a:p>
          <a:p>
            <a:pPr eaLnBrk="1" hangingPunct="1"/>
            <a:r>
              <a:rPr lang="it-IT" sz="2000" dirty="0">
                <a:solidFill>
                  <a:srgbClr val="FF0066"/>
                </a:solidFill>
              </a:rPr>
              <a:t>strumentalizzazione</a:t>
            </a:r>
          </a:p>
          <a:p>
            <a:pPr eaLnBrk="1" hangingPunct="1"/>
            <a:r>
              <a:rPr lang="it-IT" sz="2000" dirty="0"/>
              <a:t>(es.</a:t>
            </a:r>
            <a:r>
              <a:rPr lang="it-IT" sz="2000" dirty="0" smtClean="0"/>
              <a:t> riconoscere le </a:t>
            </a:r>
            <a:r>
              <a:rPr lang="it-IT" sz="2000" dirty="0"/>
              <a:t>sue potenzialità </a:t>
            </a:r>
            <a:r>
              <a:rPr lang="it-IT" sz="2000" dirty="0" smtClean="0"/>
              <a:t>e i </a:t>
            </a:r>
            <a:r>
              <a:rPr lang="it-IT" sz="2000" dirty="0"/>
              <a:t>suoi vincoli)</a:t>
            </a:r>
          </a:p>
          <a:p>
            <a:pPr eaLnBrk="1" hangingPunct="1"/>
            <a:endParaRPr lang="it-IT" sz="2000" dirty="0"/>
          </a:p>
          <a:p>
            <a:pPr eaLnBrk="1" hangingPunct="1"/>
            <a:r>
              <a:rPr lang="it-IT" sz="2000" dirty="0"/>
              <a:t>Orientato all’</a:t>
            </a:r>
            <a:r>
              <a:rPr lang="it-IT" sz="2000" dirty="0">
                <a:solidFill>
                  <a:srgbClr val="FF0066"/>
                </a:solidFill>
              </a:rPr>
              <a:t>esterno</a:t>
            </a:r>
            <a:endParaRPr lang="it-IT" sz="2000" dirty="0"/>
          </a:p>
        </p:txBody>
      </p:sp>
      <p:sp>
        <p:nvSpPr>
          <p:cNvPr id="55301" name="Text Box 5"/>
          <p:cNvSpPr txBox="1">
            <a:spLocks noChangeArrowheads="1"/>
          </p:cNvSpPr>
          <p:nvPr/>
        </p:nvSpPr>
        <p:spPr bwMode="auto">
          <a:xfrm>
            <a:off x="5148263" y="2060575"/>
            <a:ext cx="3168650" cy="4062651"/>
          </a:xfrm>
          <a:prstGeom prst="rect">
            <a:avLst/>
          </a:prstGeom>
          <a:solidFill>
            <a:srgbClr val="CCECFF"/>
          </a:solidFill>
          <a:ln w="9525">
            <a:solidFill>
              <a:schemeClr val="accent2"/>
            </a:solidFill>
            <a:miter lim="800000"/>
            <a:headEnd/>
            <a:tailEnd/>
          </a:ln>
        </p:spPr>
        <p:txBody>
          <a:bodyPr wrap="square">
            <a:prstTxWarp prst="textNoShape">
              <a:avLst/>
            </a:prstTxWarp>
            <a:spAutoFit/>
          </a:bodyPr>
          <a:lstStyle/>
          <a:p>
            <a:pPr eaLnBrk="1" hangingPunct="1">
              <a:buFontTx/>
              <a:buBlip>
                <a:blip r:embed="rId3"/>
              </a:buBlip>
            </a:pPr>
            <a:r>
              <a:rPr lang="it-IT" sz="1800" dirty="0"/>
              <a:t> </a:t>
            </a:r>
            <a:r>
              <a:rPr lang="it-IT" sz="1800" dirty="0">
                <a:solidFill>
                  <a:srgbClr val="FF0066"/>
                </a:solidFill>
              </a:rPr>
              <a:t>‘</a:t>
            </a:r>
            <a:r>
              <a:rPr lang="it-IT" dirty="0">
                <a:solidFill>
                  <a:srgbClr val="FF0066"/>
                </a:solidFill>
              </a:rPr>
              <a:t>strumento’</a:t>
            </a:r>
          </a:p>
          <a:p>
            <a:pPr eaLnBrk="1" hangingPunct="1"/>
            <a:r>
              <a:rPr lang="it-IT" sz="2000" dirty="0"/>
              <a:t>entità mista che comprende</a:t>
            </a:r>
            <a:r>
              <a:rPr lang="it-IT" sz="2000" dirty="0" smtClean="0"/>
              <a:t> </a:t>
            </a:r>
            <a:r>
              <a:rPr lang="it-IT" sz="2000" dirty="0" smtClean="0">
                <a:solidFill>
                  <a:schemeClr val="accent6">
                    <a:lumMod val="60000"/>
                    <a:lumOff val="40000"/>
                  </a:schemeClr>
                </a:solidFill>
              </a:rPr>
              <a:t>artefatto </a:t>
            </a:r>
            <a:r>
              <a:rPr lang="it-IT" sz="2000" dirty="0" smtClean="0"/>
              <a:t>e </a:t>
            </a:r>
            <a:r>
              <a:rPr lang="it-IT" sz="2000" dirty="0">
                <a:solidFill>
                  <a:srgbClr val="FF0066"/>
                </a:solidFill>
              </a:rPr>
              <a:t>schemi d’uso </a:t>
            </a:r>
            <a:r>
              <a:rPr lang="it-IT" sz="2000" dirty="0"/>
              <a:t>costruiti dal soggetto</a:t>
            </a:r>
            <a:r>
              <a:rPr lang="it-IT" sz="2000" dirty="0">
                <a:solidFill>
                  <a:srgbClr val="FF0066"/>
                </a:solidFill>
              </a:rPr>
              <a:t> </a:t>
            </a:r>
            <a:r>
              <a:rPr lang="it-IT" sz="2000" dirty="0"/>
              <a:t>quando l’artefatto è introdotto nella </a:t>
            </a:r>
            <a:r>
              <a:rPr lang="it-IT" sz="2000" dirty="0">
                <a:solidFill>
                  <a:srgbClr val="FF0066"/>
                </a:solidFill>
              </a:rPr>
              <a:t>soluzione di un compito</a:t>
            </a:r>
          </a:p>
          <a:p>
            <a:pPr eaLnBrk="1" hangingPunct="1"/>
            <a:r>
              <a:rPr lang="it-IT" sz="2000" dirty="0"/>
              <a:t>Processo di</a:t>
            </a:r>
          </a:p>
          <a:p>
            <a:pPr eaLnBrk="1" hangingPunct="1"/>
            <a:r>
              <a:rPr lang="it-IT" sz="2000" dirty="0">
                <a:solidFill>
                  <a:srgbClr val="FF0066"/>
                </a:solidFill>
              </a:rPr>
              <a:t>strumentazione</a:t>
            </a:r>
          </a:p>
          <a:p>
            <a:pPr eaLnBrk="1" hangingPunct="1"/>
            <a:r>
              <a:rPr lang="it-IT" sz="2000" dirty="0"/>
              <a:t>(costruzioni di schemi d’uso)</a:t>
            </a:r>
          </a:p>
          <a:p>
            <a:pPr eaLnBrk="1" hangingPunct="1"/>
            <a:endParaRPr lang="it-IT" sz="2000" dirty="0"/>
          </a:p>
          <a:p>
            <a:pPr eaLnBrk="1" hangingPunct="1"/>
            <a:endParaRPr lang="it-IT" sz="2000" dirty="0"/>
          </a:p>
          <a:p>
            <a:pPr eaLnBrk="1" hangingPunct="1"/>
            <a:r>
              <a:rPr lang="it-IT" sz="2000" dirty="0"/>
              <a:t>Orientato all’</a:t>
            </a:r>
            <a:r>
              <a:rPr lang="it-IT" sz="2000" dirty="0">
                <a:solidFill>
                  <a:srgbClr val="FF0066"/>
                </a:solidFill>
              </a:rPr>
              <a:t>interno</a:t>
            </a:r>
            <a:endParaRPr lang="it-IT" sz="2000" dirty="0"/>
          </a:p>
        </p:txBody>
      </p:sp>
      <p:sp>
        <p:nvSpPr>
          <p:cNvPr id="6" name="Freccia destra con strisce 5"/>
          <p:cNvSpPr/>
          <p:nvPr/>
        </p:nvSpPr>
        <p:spPr>
          <a:xfrm>
            <a:off x="2597453" y="3098248"/>
            <a:ext cx="4271369" cy="1339259"/>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200" dirty="0" smtClean="0"/>
              <a:t>Genesi strumentale</a:t>
            </a:r>
            <a:endParaRPr lang="it-IT" sz="32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500" fill="hold"/>
                                        <p:tgtEl>
                                          <p:spTgt spid="55300"/>
                                        </p:tgtEl>
                                        <p:attrNameLst>
                                          <p:attrName>ppt_w</p:attrName>
                                        </p:attrNameLst>
                                      </p:cBhvr>
                                      <p:tavLst>
                                        <p:tav tm="0">
                                          <p:val>
                                            <p:fltVal val="0"/>
                                          </p:val>
                                        </p:tav>
                                        <p:tav tm="100000">
                                          <p:val>
                                            <p:strVal val="#ppt_w"/>
                                          </p:val>
                                        </p:tav>
                                      </p:tavLst>
                                    </p:anim>
                                    <p:anim calcmode="lin" valueType="num">
                                      <p:cBhvr>
                                        <p:cTn id="8" dur="500" fill="hold"/>
                                        <p:tgtEl>
                                          <p:spTgt spid="5530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5301"/>
                                        </p:tgtEl>
                                        <p:attrNameLst>
                                          <p:attrName>style.visibility</p:attrName>
                                        </p:attrNameLst>
                                      </p:cBhvr>
                                      <p:to>
                                        <p:strVal val="visible"/>
                                      </p:to>
                                    </p:set>
                                    <p:anim calcmode="lin" valueType="num">
                                      <p:cBhvr>
                                        <p:cTn id="13" dur="500" fill="hold"/>
                                        <p:tgtEl>
                                          <p:spTgt spid="55301"/>
                                        </p:tgtEl>
                                        <p:attrNameLst>
                                          <p:attrName>ppt_w</p:attrName>
                                        </p:attrNameLst>
                                      </p:cBhvr>
                                      <p:tavLst>
                                        <p:tav tm="0">
                                          <p:val>
                                            <p:fltVal val="0"/>
                                          </p:val>
                                        </p:tav>
                                        <p:tav tm="100000">
                                          <p:val>
                                            <p:strVal val="#ppt_w"/>
                                          </p:val>
                                        </p:tav>
                                      </p:tavLst>
                                    </p:anim>
                                    <p:anim calcmode="lin" valueType="num">
                                      <p:cBhvr>
                                        <p:cTn id="14" dur="500" fill="hold"/>
                                        <p:tgtEl>
                                          <p:spTgt spid="5530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ppt_w/2"/>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P spid="6"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it-IT"/>
              <a:t>Genesi strumentale</a:t>
            </a:r>
          </a:p>
        </p:txBody>
      </p:sp>
      <p:sp>
        <p:nvSpPr>
          <p:cNvPr id="61443" name="Rectangle 3"/>
          <p:cNvSpPr>
            <a:spLocks noGrp="1" noChangeArrowheads="1"/>
          </p:cNvSpPr>
          <p:nvPr>
            <p:ph sz="quarter" idx="1"/>
          </p:nvPr>
        </p:nvSpPr>
        <p:spPr>
          <a:xfrm>
            <a:off x="838200" y="1905000"/>
            <a:ext cx="7772400" cy="4114800"/>
          </a:xfrm>
        </p:spPr>
        <p:txBody>
          <a:bodyPr/>
          <a:lstStyle/>
          <a:p>
            <a:pPr algn="just" eaLnBrk="1" hangingPunct="1"/>
            <a:r>
              <a:rPr lang="it-IT" sz="2800" dirty="0" err="1">
                <a:latin typeface="Times New Roman" charset="0"/>
              </a:rPr>
              <a:t>Rabardel</a:t>
            </a:r>
            <a:r>
              <a:rPr lang="it-IT" sz="2800" dirty="0" smtClean="0">
                <a:latin typeface="Times New Roman" charset="0"/>
              </a:rPr>
              <a:t> definisce </a:t>
            </a:r>
            <a:r>
              <a:rPr lang="it-IT" sz="2800" b="1" i="1" dirty="0" smtClean="0">
                <a:solidFill>
                  <a:srgbClr val="A7181C"/>
                </a:solidFill>
                <a:latin typeface="Times New Roman" charset="0"/>
              </a:rPr>
              <a:t>genesi </a:t>
            </a:r>
            <a:r>
              <a:rPr lang="it-IT" sz="2800" b="1" i="1" dirty="0">
                <a:solidFill>
                  <a:srgbClr val="A7181C"/>
                </a:solidFill>
                <a:latin typeface="Times New Roman" charset="0"/>
              </a:rPr>
              <a:t>strumentale</a:t>
            </a:r>
            <a:r>
              <a:rPr lang="it-IT" sz="2800" i="1" dirty="0">
                <a:latin typeface="Times New Roman" charset="0"/>
              </a:rPr>
              <a:t> il processo </a:t>
            </a:r>
            <a:r>
              <a:rPr lang="it-IT" sz="2800" dirty="0">
                <a:latin typeface="Times New Roman" charset="0"/>
              </a:rPr>
              <a:t> che si articolata in :</a:t>
            </a:r>
          </a:p>
          <a:p>
            <a:pPr lvl="1" algn="just" eaLnBrk="1" hangingPunct="1"/>
            <a:r>
              <a:rPr lang="it-IT" i="1" dirty="0">
                <a:solidFill>
                  <a:srgbClr val="A7181C"/>
                </a:solidFill>
                <a:latin typeface="Times New Roman" charset="0"/>
              </a:rPr>
              <a:t>Strumentalizzazione</a:t>
            </a:r>
            <a:r>
              <a:rPr lang="it-IT" dirty="0">
                <a:latin typeface="Times New Roman" charset="0"/>
              </a:rPr>
              <a:t>, relativa alla comparsa e all’evoluzione delle diverse componenti dell’artefatto, per esempio</a:t>
            </a:r>
            <a:r>
              <a:rPr lang="it-IT" dirty="0" smtClean="0">
                <a:latin typeface="Times New Roman" charset="0"/>
              </a:rPr>
              <a:t> il progressivo riconoscimento </a:t>
            </a:r>
            <a:r>
              <a:rPr lang="it-IT" dirty="0">
                <a:latin typeface="Times New Roman" charset="0"/>
              </a:rPr>
              <a:t>dei suoi potenziali e dei suoi limiti.</a:t>
            </a:r>
          </a:p>
          <a:p>
            <a:pPr lvl="1" algn="just" eaLnBrk="1" hangingPunct="1"/>
            <a:r>
              <a:rPr lang="it-IT" i="1" dirty="0">
                <a:solidFill>
                  <a:srgbClr val="A7181C"/>
                </a:solidFill>
                <a:latin typeface="Times New Roman" charset="0"/>
              </a:rPr>
              <a:t>Strumentazione</a:t>
            </a:r>
            <a:r>
              <a:rPr lang="it-IT" dirty="0">
                <a:latin typeface="Times New Roman" charset="0"/>
              </a:rPr>
              <a:t>, relativa alla comparsa e allo sviluppo degli schemi di utilizzo.</a:t>
            </a: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it-IT"/>
              <a:t>Genesi strumentale</a:t>
            </a:r>
          </a:p>
        </p:txBody>
      </p:sp>
      <p:sp>
        <p:nvSpPr>
          <p:cNvPr id="61443" name="Rectangle 3"/>
          <p:cNvSpPr>
            <a:spLocks noGrp="1" noChangeArrowheads="1"/>
          </p:cNvSpPr>
          <p:nvPr>
            <p:ph sz="quarter" idx="1"/>
          </p:nvPr>
        </p:nvSpPr>
        <p:spPr>
          <a:xfrm>
            <a:off x="838200" y="1905000"/>
            <a:ext cx="7772400" cy="4114800"/>
          </a:xfrm>
        </p:spPr>
        <p:txBody>
          <a:bodyPr/>
          <a:lstStyle/>
          <a:p>
            <a:pPr algn="just" eaLnBrk="1" hangingPunct="1"/>
            <a:r>
              <a:rPr lang="it-IT" sz="2800" dirty="0" err="1">
                <a:latin typeface="Times New Roman" charset="0"/>
              </a:rPr>
              <a:t>Rabardel</a:t>
            </a:r>
            <a:r>
              <a:rPr lang="it-IT" sz="2800" dirty="0" smtClean="0">
                <a:latin typeface="Times New Roman" charset="0"/>
              </a:rPr>
              <a:t> definisce </a:t>
            </a:r>
            <a:r>
              <a:rPr lang="it-IT" sz="2800" b="1" i="1" dirty="0" smtClean="0">
                <a:solidFill>
                  <a:srgbClr val="A7181C"/>
                </a:solidFill>
                <a:latin typeface="Times New Roman" charset="0"/>
              </a:rPr>
              <a:t>genesi </a:t>
            </a:r>
            <a:r>
              <a:rPr lang="it-IT" sz="2800" b="1" i="1" dirty="0">
                <a:solidFill>
                  <a:srgbClr val="A7181C"/>
                </a:solidFill>
                <a:latin typeface="Times New Roman" charset="0"/>
              </a:rPr>
              <a:t>strumentale</a:t>
            </a:r>
            <a:r>
              <a:rPr lang="it-IT" sz="2800" i="1" dirty="0">
                <a:latin typeface="Times New Roman" charset="0"/>
              </a:rPr>
              <a:t> il processo </a:t>
            </a:r>
            <a:r>
              <a:rPr lang="it-IT" sz="2800" dirty="0">
                <a:latin typeface="Times New Roman" charset="0"/>
              </a:rPr>
              <a:t> che si articolata in :</a:t>
            </a:r>
          </a:p>
          <a:p>
            <a:pPr lvl="1" algn="just" eaLnBrk="1" hangingPunct="1"/>
            <a:r>
              <a:rPr lang="it-IT" i="1" dirty="0">
                <a:solidFill>
                  <a:srgbClr val="A7181C"/>
                </a:solidFill>
                <a:latin typeface="Times New Roman" charset="0"/>
              </a:rPr>
              <a:t>Strumentalizzazione</a:t>
            </a:r>
            <a:r>
              <a:rPr lang="it-IT" dirty="0">
                <a:latin typeface="Times New Roman" charset="0"/>
              </a:rPr>
              <a:t>, relativa alla comparsa e all’evoluzione delle diverse componenti dell’artefatto, per esempio</a:t>
            </a:r>
            <a:r>
              <a:rPr lang="it-IT" dirty="0" smtClean="0">
                <a:latin typeface="Times New Roman" charset="0"/>
              </a:rPr>
              <a:t> il progressivo riconoscimento </a:t>
            </a:r>
            <a:r>
              <a:rPr lang="it-IT" dirty="0">
                <a:latin typeface="Times New Roman" charset="0"/>
              </a:rPr>
              <a:t>dei suoi potenziali e dei suoi limiti.</a:t>
            </a:r>
          </a:p>
          <a:p>
            <a:pPr lvl="1" algn="just" eaLnBrk="1" hangingPunct="1"/>
            <a:r>
              <a:rPr lang="it-IT" i="1" dirty="0">
                <a:solidFill>
                  <a:srgbClr val="A7181C"/>
                </a:solidFill>
                <a:latin typeface="Times New Roman" charset="0"/>
              </a:rPr>
              <a:t>Strumentazione</a:t>
            </a:r>
            <a:r>
              <a:rPr lang="it-IT" dirty="0">
                <a:latin typeface="Times New Roman" charset="0"/>
              </a:rPr>
              <a:t>, relativa alla comparsa e allo sviluppo degli schemi di utilizzo.</a:t>
            </a:r>
            <a:endParaRPr lang="it-IT" dirty="0"/>
          </a:p>
        </p:txBody>
      </p:sp>
      <p:sp>
        <p:nvSpPr>
          <p:cNvPr id="188420" name="Text Box 4"/>
          <p:cNvSpPr txBox="1">
            <a:spLocks noChangeArrowheads="1"/>
          </p:cNvSpPr>
          <p:nvPr/>
        </p:nvSpPr>
        <p:spPr bwMode="auto">
          <a:xfrm>
            <a:off x="4495800" y="3047999"/>
            <a:ext cx="3657600" cy="553998"/>
          </a:xfrm>
          <a:prstGeom prst="rect">
            <a:avLst/>
          </a:prstGeom>
          <a:solidFill>
            <a:schemeClr val="accent1"/>
          </a:solidFill>
          <a:ln w="9525">
            <a:solidFill>
              <a:srgbClr val="6600FF"/>
            </a:solidFill>
            <a:miter lim="800000"/>
            <a:headEnd/>
            <a:tailEnd/>
          </a:ln>
        </p:spPr>
        <p:txBody>
          <a:bodyPr wrap="square">
            <a:prstTxWarp prst="textNoShape">
              <a:avLst/>
            </a:prstTxWarp>
            <a:spAutoFit/>
          </a:bodyPr>
          <a:lstStyle/>
          <a:p>
            <a:r>
              <a:rPr lang="it-IT" sz="3000" dirty="0"/>
              <a:t>VERSO l’ ESTERNO</a:t>
            </a:r>
          </a:p>
        </p:txBody>
      </p:sp>
      <p:sp>
        <p:nvSpPr>
          <p:cNvPr id="188421" name="Text Box 5"/>
          <p:cNvSpPr txBox="1">
            <a:spLocks noChangeArrowheads="1"/>
          </p:cNvSpPr>
          <p:nvPr/>
        </p:nvSpPr>
        <p:spPr bwMode="auto">
          <a:xfrm>
            <a:off x="4419600" y="5410200"/>
            <a:ext cx="3478987" cy="646331"/>
          </a:xfrm>
          <a:prstGeom prst="rect">
            <a:avLst/>
          </a:prstGeom>
          <a:solidFill>
            <a:schemeClr val="accent1"/>
          </a:solidFill>
          <a:ln w="9525">
            <a:solidFill>
              <a:srgbClr val="6600FF"/>
            </a:solidFill>
            <a:miter lim="800000"/>
            <a:headEnd/>
            <a:tailEnd/>
          </a:ln>
        </p:spPr>
        <p:txBody>
          <a:bodyPr wrap="none">
            <a:prstTxWarp prst="textNoShape">
              <a:avLst/>
            </a:prstTxWarp>
            <a:spAutoFit/>
          </a:bodyPr>
          <a:lstStyle/>
          <a:p>
            <a:r>
              <a:rPr lang="it-IT" sz="3500"/>
              <a:t>VERSO l’INTERNO</a:t>
            </a:r>
          </a:p>
        </p:txBody>
      </p:sp>
      <p:sp>
        <p:nvSpPr>
          <p:cNvPr id="188423" name="AutoShape 7"/>
          <p:cNvSpPr>
            <a:spLocks noChangeArrowheads="1"/>
          </p:cNvSpPr>
          <p:nvPr/>
        </p:nvSpPr>
        <p:spPr bwMode="auto">
          <a:xfrm rot="-5717239">
            <a:off x="5744686" y="4214386"/>
            <a:ext cx="1297120" cy="755661"/>
          </a:xfrm>
          <a:prstGeom prst="leftRightArrow">
            <a:avLst>
              <a:gd name="adj1" fmla="val 50000"/>
              <a:gd name="adj2"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it-IT"/>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8420"/>
                                        </p:tgtEl>
                                        <p:attrNameLst>
                                          <p:attrName>style.visibility</p:attrName>
                                        </p:attrNameLst>
                                      </p:cBhvr>
                                      <p:to>
                                        <p:strVal val="visible"/>
                                      </p:to>
                                    </p:set>
                                    <p:anim calcmode="lin" valueType="num">
                                      <p:cBhvr>
                                        <p:cTn id="7" dur="500" fill="hold"/>
                                        <p:tgtEl>
                                          <p:spTgt spid="188420"/>
                                        </p:tgtEl>
                                        <p:attrNameLst>
                                          <p:attrName>ppt_w</p:attrName>
                                        </p:attrNameLst>
                                      </p:cBhvr>
                                      <p:tavLst>
                                        <p:tav tm="0">
                                          <p:val>
                                            <p:fltVal val="0"/>
                                          </p:val>
                                        </p:tav>
                                        <p:tav tm="100000">
                                          <p:val>
                                            <p:strVal val="#ppt_w"/>
                                          </p:val>
                                        </p:tav>
                                      </p:tavLst>
                                    </p:anim>
                                    <p:anim calcmode="lin" valueType="num">
                                      <p:cBhvr>
                                        <p:cTn id="8" dur="500" fill="hold"/>
                                        <p:tgtEl>
                                          <p:spTgt spid="1884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8421"/>
                                        </p:tgtEl>
                                        <p:attrNameLst>
                                          <p:attrName>style.visibility</p:attrName>
                                        </p:attrNameLst>
                                      </p:cBhvr>
                                      <p:to>
                                        <p:strVal val="visible"/>
                                      </p:to>
                                    </p:set>
                                    <p:anim calcmode="lin" valueType="num">
                                      <p:cBhvr>
                                        <p:cTn id="13" dur="500" fill="hold"/>
                                        <p:tgtEl>
                                          <p:spTgt spid="188421"/>
                                        </p:tgtEl>
                                        <p:attrNameLst>
                                          <p:attrName>ppt_w</p:attrName>
                                        </p:attrNameLst>
                                      </p:cBhvr>
                                      <p:tavLst>
                                        <p:tav tm="0">
                                          <p:val>
                                            <p:fltVal val="0"/>
                                          </p:val>
                                        </p:tav>
                                        <p:tav tm="100000">
                                          <p:val>
                                            <p:strVal val="#ppt_w"/>
                                          </p:val>
                                        </p:tav>
                                      </p:tavLst>
                                    </p:anim>
                                    <p:anim calcmode="lin" valueType="num">
                                      <p:cBhvr>
                                        <p:cTn id="14" dur="500" fill="hold"/>
                                        <p:tgtEl>
                                          <p:spTgt spid="18842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3" presetClass="entr" presetSubtype="0" fill="hold" grpId="0" nodeType="clickEffect">
                                  <p:stCondLst>
                                    <p:cond delay="0"/>
                                  </p:stCondLst>
                                  <p:childTnLst>
                                    <p:set>
                                      <p:cBhvr>
                                        <p:cTn id="18" dur="1" fill="hold">
                                          <p:stCondLst>
                                            <p:cond delay="0"/>
                                          </p:stCondLst>
                                        </p:cTn>
                                        <p:tgtEl>
                                          <p:spTgt spid="188423"/>
                                        </p:tgtEl>
                                        <p:attrNameLst>
                                          <p:attrName>style.visibility</p:attrName>
                                        </p:attrNameLst>
                                      </p:cBhvr>
                                      <p:to>
                                        <p:strVal val="visible"/>
                                      </p:to>
                                    </p:set>
                                    <p:animEffect transition="in" filter="fade">
                                      <p:cBhvr>
                                        <p:cTn id="19" dur="100"/>
                                        <p:tgtEl>
                                          <p:spTgt spid="188423"/>
                                        </p:tgtEl>
                                      </p:cBhvr>
                                    </p:animEffect>
                                    <p:anim calcmode="lin" valueType="num">
                                      <p:cBhvr>
                                        <p:cTn id="20" dur="400" fill="hold"/>
                                        <p:tgtEl>
                                          <p:spTgt spid="188423"/>
                                        </p:tgtEl>
                                        <p:attrNameLst>
                                          <p:attrName>ppt_x</p:attrName>
                                        </p:attrNameLst>
                                      </p:cBhvr>
                                      <p:tavLst>
                                        <p:tav tm="0">
                                          <p:val>
                                            <p:strVal val="#ppt_x"/>
                                          </p:val>
                                        </p:tav>
                                        <p:tav tm="100000">
                                          <p:val>
                                            <p:strVal val="#ppt_x"/>
                                          </p:val>
                                        </p:tav>
                                      </p:tavLst>
                                    </p:anim>
                                    <p:anim calcmode="lin" valueType="num">
                                      <p:cBhvr>
                                        <p:cTn id="21" dur="400" fill="hold"/>
                                        <p:tgtEl>
                                          <p:spTgt spid="188423"/>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18842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18842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ntr" presetSubtype="10" fill="hold" grpId="1" nodeType="clickEffect">
                                  <p:stCondLst>
                                    <p:cond delay="0"/>
                                  </p:stCondLst>
                                  <p:childTnLst>
                                    <p:set>
                                      <p:cBhvr>
                                        <p:cTn id="27" dur="1" fill="hold">
                                          <p:stCondLst>
                                            <p:cond delay="0"/>
                                          </p:stCondLst>
                                        </p:cTn>
                                        <p:tgtEl>
                                          <p:spTgt spid="188423"/>
                                        </p:tgtEl>
                                        <p:attrNameLst>
                                          <p:attrName>style.visibility</p:attrName>
                                        </p:attrNameLst>
                                      </p:cBhvr>
                                      <p:to>
                                        <p:strVal val="visible"/>
                                      </p:to>
                                    </p:set>
                                    <p:anim calcmode="lin" valueType="num">
                                      <p:cBhvr>
                                        <p:cTn id="28" dur="5000" fill="hold"/>
                                        <p:tgtEl>
                                          <p:spTgt spid="188423"/>
                                        </p:tgtEl>
                                        <p:attrNameLst>
                                          <p:attrName>ppt_w</p:attrName>
                                        </p:attrNameLst>
                                      </p:cBhvr>
                                      <p:tavLst>
                                        <p:tav tm="0" fmla="#ppt_w*sin(2.5*pi*$)">
                                          <p:val>
                                            <p:fltVal val="0"/>
                                          </p:val>
                                        </p:tav>
                                        <p:tav tm="100000">
                                          <p:val>
                                            <p:fltVal val="1"/>
                                          </p:val>
                                        </p:tav>
                                      </p:tavLst>
                                    </p:anim>
                                    <p:anim calcmode="lin" valueType="num">
                                      <p:cBhvr>
                                        <p:cTn id="29" dur="5000" fill="hold"/>
                                        <p:tgtEl>
                                          <p:spTgt spid="1884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0" grpId="0" animBg="1"/>
      <p:bldP spid="188421" grpId="0" animBg="1"/>
      <p:bldP spid="188423" grpId="0" animBg="1"/>
      <p:bldP spid="18842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Potenziale semiotico: Traccia</a:t>
            </a:r>
            <a:endParaRPr lang="it-IT" dirty="0"/>
          </a:p>
        </p:txBody>
      </p:sp>
      <p:graphicFrame>
        <p:nvGraphicFramePr>
          <p:cNvPr id="4" name="Segnaposto contenuto 3"/>
          <p:cNvGraphicFramePr>
            <a:graphicFrameLocks noGrp="1"/>
          </p:cNvGraphicFramePr>
          <p:nvPr>
            <p:ph idx="1"/>
          </p:nvPr>
        </p:nvGraphicFramePr>
        <p:xfrm>
          <a:off x="457200" y="1600200"/>
          <a:ext cx="8229600" cy="4585984"/>
        </p:xfrm>
        <a:graphic>
          <a:graphicData uri="http://schemas.openxmlformats.org/drawingml/2006/table">
            <a:tbl>
              <a:tblPr firstRow="1" bandRow="1">
                <a:tableStyleId>{B301B821-A1FF-4177-AEE7-76D212191A09}</a:tableStyleId>
              </a:tblPr>
              <a:tblGrid>
                <a:gridCol w="1885810"/>
                <a:gridCol w="3600590"/>
                <a:gridCol w="2743200"/>
              </a:tblGrid>
              <a:tr h="564345">
                <a:tc>
                  <a:txBody>
                    <a:bodyPr/>
                    <a:lstStyle/>
                    <a:p>
                      <a:r>
                        <a:rPr lang="it-IT" dirty="0" err="1" smtClean="0"/>
                        <a:t>CABRI-Tool</a:t>
                      </a:r>
                      <a:endParaRPr lang="it-IT" dirty="0"/>
                    </a:p>
                  </a:txBody>
                  <a:tcPr/>
                </a:tc>
                <a:tc>
                  <a:txBody>
                    <a:bodyPr/>
                    <a:lstStyle/>
                    <a:p>
                      <a:r>
                        <a:rPr lang="it-IT" dirty="0" smtClean="0"/>
                        <a:t>Modo d’uso</a:t>
                      </a:r>
                      <a:endParaRPr lang="it-IT" dirty="0"/>
                    </a:p>
                  </a:txBody>
                  <a:tcPr/>
                </a:tc>
                <a:tc>
                  <a:txBody>
                    <a:bodyPr/>
                    <a:lstStyle/>
                    <a:p>
                      <a:r>
                        <a:rPr lang="it-IT" dirty="0" smtClean="0"/>
                        <a:t>Potenziale Semiotico</a:t>
                      </a:r>
                      <a:endParaRPr lang="it-IT" dirty="0"/>
                    </a:p>
                  </a:txBody>
                  <a:tcPr/>
                </a:tc>
              </a:tr>
              <a:tr h="1279300">
                <a:tc rowSpan="3">
                  <a:txBody>
                    <a:bodyPr/>
                    <a:lstStyle/>
                    <a:p>
                      <a:pPr algn="ctr"/>
                      <a:r>
                        <a:rPr lang="it-IT" dirty="0" smtClean="0"/>
                        <a:t>Traccia</a:t>
                      </a:r>
                      <a:endParaRPr lang="it-IT" dirty="0"/>
                    </a:p>
                  </a:txBody>
                  <a:tcPr anchor="ctr"/>
                </a:tc>
                <a:tc>
                  <a:txBody>
                    <a:bodyPr/>
                    <a:lstStyle/>
                    <a:p>
                      <a:r>
                        <a:rPr lang="it-IT" dirty="0" smtClean="0"/>
                        <a:t>Traccia </a:t>
                      </a:r>
                      <a:r>
                        <a:rPr lang="it-IT" dirty="0" err="1" smtClean="0"/>
                        <a:t>1</a:t>
                      </a:r>
                      <a:r>
                        <a:rPr lang="it-IT" dirty="0" smtClean="0"/>
                        <a:t>:</a:t>
                      </a:r>
                      <a:r>
                        <a:rPr lang="it-IT" baseline="0" dirty="0" smtClean="0"/>
                        <a:t> trascinare un punto libero con traccia attivata</a:t>
                      </a:r>
                      <a:endParaRPr lang="it-IT" dirty="0"/>
                    </a:p>
                  </a:txBody>
                  <a:tcPr/>
                </a:tc>
                <a:tc>
                  <a:txBody>
                    <a:bodyPr/>
                    <a:lstStyle/>
                    <a:p>
                      <a:r>
                        <a:rPr lang="it-IT" dirty="0" smtClean="0"/>
                        <a:t>Variabile indipendente (libertà)</a:t>
                      </a:r>
                    </a:p>
                    <a:p>
                      <a:r>
                        <a:rPr lang="it-IT" baseline="0" dirty="0" smtClean="0"/>
                        <a:t>Traiettoria / Dominio di una funzione </a:t>
                      </a:r>
                      <a:r>
                        <a:rPr lang="it-IT" dirty="0" smtClean="0"/>
                        <a:t> </a:t>
                      </a:r>
                      <a:endParaRPr lang="it-IT" dirty="0"/>
                    </a:p>
                  </a:txBody>
                  <a:tcPr/>
                </a:tc>
              </a:tr>
              <a:tr h="1279300">
                <a:tc vMerge="1">
                  <a:txBody>
                    <a:bodyPr/>
                    <a:lstStyle/>
                    <a:p>
                      <a:endParaRPr lang="it-IT" dirty="0"/>
                    </a:p>
                  </a:txBody>
                  <a:tcPr/>
                </a:tc>
                <a:tc>
                  <a:txBody>
                    <a:bodyPr/>
                    <a:lstStyle/>
                    <a:p>
                      <a:r>
                        <a:rPr lang="it-IT" dirty="0" smtClean="0"/>
                        <a:t>Traccia </a:t>
                      </a:r>
                      <a:r>
                        <a:rPr lang="it-IT" dirty="0" err="1" smtClean="0"/>
                        <a:t>2</a:t>
                      </a:r>
                      <a:r>
                        <a:rPr lang="it-IT" dirty="0" smtClean="0"/>
                        <a:t>: traccia attivata su un punto che si nuove in dipendenza da un altro</a:t>
                      </a:r>
                      <a:endParaRPr lang="it-IT" dirty="0"/>
                    </a:p>
                  </a:txBody>
                  <a:tcPr/>
                </a:tc>
                <a:tc>
                  <a:txBody>
                    <a:bodyPr/>
                    <a:lstStyle/>
                    <a:p>
                      <a:r>
                        <a:rPr lang="it-IT" dirty="0" smtClean="0"/>
                        <a:t>Variabile dipendente (vincolo)</a:t>
                      </a:r>
                    </a:p>
                    <a:p>
                      <a:r>
                        <a:rPr lang="it-IT" dirty="0" smtClean="0"/>
                        <a:t>Traiettoria</a:t>
                      </a:r>
                      <a:r>
                        <a:rPr lang="it-IT" baseline="0" dirty="0" smtClean="0"/>
                        <a:t> / Immagine di una funzione</a:t>
                      </a:r>
                      <a:endParaRPr lang="it-IT" dirty="0"/>
                    </a:p>
                  </a:txBody>
                  <a:tcPr/>
                </a:tc>
              </a:tr>
              <a:tr h="1279300">
                <a:tc vMerge="1">
                  <a:txBody>
                    <a:bodyPr/>
                    <a:lstStyle/>
                    <a:p>
                      <a:endParaRPr lang="it-IT" dirty="0"/>
                    </a:p>
                  </a:txBody>
                  <a:tcPr/>
                </a:tc>
                <a:tc>
                  <a:txBody>
                    <a:bodyPr/>
                    <a:lstStyle/>
                    <a:p>
                      <a:r>
                        <a:rPr lang="it-IT" dirty="0" smtClean="0"/>
                        <a:t>Traccia </a:t>
                      </a:r>
                      <a:r>
                        <a:rPr lang="it-IT" dirty="0" err="1" smtClean="0"/>
                        <a:t>3</a:t>
                      </a:r>
                      <a:r>
                        <a:rPr lang="it-IT" dirty="0" smtClean="0"/>
                        <a:t>: traccia attivata sia</a:t>
                      </a:r>
                      <a:r>
                        <a:rPr lang="it-IT" baseline="0" dirty="0" smtClean="0"/>
                        <a:t> sul punto libero che sul punto dipendente, ma con colori diversi</a:t>
                      </a:r>
                      <a:endParaRPr lang="it-IT" dirty="0"/>
                    </a:p>
                  </a:txBody>
                  <a:tcPr/>
                </a:tc>
                <a:tc>
                  <a:txBody>
                    <a:bodyPr/>
                    <a:lstStyle/>
                    <a:p>
                      <a:r>
                        <a:rPr lang="it-IT" dirty="0" err="1" smtClean="0"/>
                        <a:t>Co-variazione</a:t>
                      </a:r>
                      <a:r>
                        <a:rPr lang="it-IT" dirty="0" smtClean="0"/>
                        <a:t> :</a:t>
                      </a:r>
                      <a:r>
                        <a:rPr lang="it-IT" baseline="0" dirty="0" smtClean="0"/>
                        <a:t> </a:t>
                      </a:r>
                      <a:r>
                        <a:rPr lang="it-IT" baseline="0" dirty="0" err="1" smtClean="0"/>
                        <a:t>var</a:t>
                      </a:r>
                      <a:r>
                        <a:rPr lang="it-IT" baseline="0" dirty="0" smtClean="0"/>
                        <a:t> </a:t>
                      </a:r>
                      <a:r>
                        <a:rPr lang="it-IT" baseline="0" dirty="0" err="1" smtClean="0"/>
                        <a:t>indip</a:t>
                      </a:r>
                      <a:r>
                        <a:rPr lang="it-IT" baseline="0" dirty="0" smtClean="0"/>
                        <a:t> / </a:t>
                      </a:r>
                      <a:r>
                        <a:rPr lang="it-IT" baseline="0" dirty="0" err="1" smtClean="0"/>
                        <a:t>var</a:t>
                      </a:r>
                      <a:r>
                        <a:rPr lang="it-IT" baseline="0" dirty="0" smtClean="0"/>
                        <a:t> </a:t>
                      </a:r>
                      <a:r>
                        <a:rPr lang="it-IT" baseline="0" dirty="0" err="1" smtClean="0"/>
                        <a:t>dip</a:t>
                      </a:r>
                      <a:endParaRPr lang="it-IT" baseline="0" dirty="0" smtClean="0"/>
                    </a:p>
                    <a:p>
                      <a:r>
                        <a:rPr lang="it-IT" baseline="0" dirty="0" smtClean="0"/>
                        <a:t>Relazione tra traiettorie / dominio e immagine di una funzione.</a:t>
                      </a:r>
                      <a:endParaRPr lang="it-IT" dirty="0"/>
                    </a:p>
                  </a:txBody>
                  <a:tcPr/>
                </a:tc>
              </a:tr>
            </a:tbl>
          </a:graphicData>
        </a:graphic>
      </p:graphicFrame>
      <p:sp>
        <p:nvSpPr>
          <p:cNvPr id="5" name="Esplosione 1 4"/>
          <p:cNvSpPr/>
          <p:nvPr/>
        </p:nvSpPr>
        <p:spPr>
          <a:xfrm rot="20491585">
            <a:off x="2521175" y="1618465"/>
            <a:ext cx="5781499" cy="4754166"/>
          </a:xfrm>
          <a:prstGeom prst="irregularSeal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it-IT" sz="2600" dirty="0" smtClean="0"/>
              <a:t>Variabile indipendente</a:t>
            </a:r>
          </a:p>
          <a:p>
            <a:pPr algn="ctr"/>
            <a:r>
              <a:rPr lang="it-IT" sz="2600" dirty="0" smtClean="0"/>
              <a:t>Variabile dipendente</a:t>
            </a:r>
          </a:p>
          <a:p>
            <a:pPr algn="ctr"/>
            <a:r>
              <a:rPr lang="it-IT" sz="2600" dirty="0" smtClean="0"/>
              <a:t>Dominio / Immagine</a:t>
            </a:r>
          </a:p>
          <a:p>
            <a:pPr algn="ctr"/>
            <a:endParaRPr lang="it-IT" sz="26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Macro</a:t>
            </a:r>
            <a:endParaRPr lang="it-IT" dirty="0"/>
          </a:p>
        </p:txBody>
      </p:sp>
      <p:graphicFrame>
        <p:nvGraphicFramePr>
          <p:cNvPr id="4" name="Segnaposto contenuto 3"/>
          <p:cNvGraphicFramePr>
            <a:graphicFrameLocks noGrp="1"/>
          </p:cNvGraphicFramePr>
          <p:nvPr>
            <p:ph idx="1"/>
          </p:nvPr>
        </p:nvGraphicFramePr>
        <p:xfrm>
          <a:off x="457200" y="1417638"/>
          <a:ext cx="8229600" cy="5405119"/>
        </p:xfrm>
        <a:graphic>
          <a:graphicData uri="http://schemas.openxmlformats.org/drawingml/2006/table">
            <a:tbl>
              <a:tblPr firstRow="1" bandRow="1">
                <a:tableStyleId>{5C22544A-7EE6-4342-B048-85BDC9FD1C3A}</a:tableStyleId>
              </a:tblPr>
              <a:tblGrid>
                <a:gridCol w="2159494"/>
                <a:gridCol w="3326906"/>
                <a:gridCol w="2743200"/>
              </a:tblGrid>
              <a:tr h="370840">
                <a:tc>
                  <a:txBody>
                    <a:bodyPr/>
                    <a:lstStyle/>
                    <a:p>
                      <a:endParaRPr lang="it-IT" dirty="0"/>
                    </a:p>
                  </a:txBody>
                  <a:tcPr/>
                </a:tc>
                <a:tc>
                  <a:txBody>
                    <a:bodyPr/>
                    <a:lstStyle/>
                    <a:p>
                      <a:endParaRPr lang="it-IT"/>
                    </a:p>
                  </a:txBody>
                  <a:tcPr/>
                </a:tc>
                <a:tc>
                  <a:txBody>
                    <a:bodyPr/>
                    <a:lstStyle/>
                    <a:p>
                      <a:endParaRPr lang="it-IT" dirty="0"/>
                    </a:p>
                  </a:txBody>
                  <a:tcPr/>
                </a:tc>
              </a:tr>
              <a:tr h="370840">
                <a:tc>
                  <a:txBody>
                    <a:bodyPr/>
                    <a:lstStyle/>
                    <a:p>
                      <a:endParaRPr lang="it-IT"/>
                    </a:p>
                  </a:txBody>
                  <a:tcPr/>
                </a:tc>
                <a:tc>
                  <a:txBody>
                    <a:bodyPr/>
                    <a:lstStyle/>
                    <a:p>
                      <a:endParaRPr lang="it-IT"/>
                    </a:p>
                  </a:txBody>
                  <a:tcPr/>
                </a:tc>
                <a:tc>
                  <a:txBody>
                    <a:bodyPr/>
                    <a:lstStyle/>
                    <a:p>
                      <a:endParaRPr lang="it-IT"/>
                    </a:p>
                  </a:txBody>
                  <a:tcPr/>
                </a:tc>
              </a:tr>
              <a:tr h="370840">
                <a:tc rowSpan="3">
                  <a:txBody>
                    <a:bodyPr/>
                    <a:lstStyle/>
                    <a:p>
                      <a:pPr algn="ctr"/>
                      <a:r>
                        <a:rPr lang="it-IT" dirty="0" smtClean="0"/>
                        <a:t>Macro + (Traccia)</a:t>
                      </a:r>
                      <a:endParaRPr lang="it-IT" dirty="0"/>
                    </a:p>
                  </a:txBody>
                  <a:tcPr anchor="ctr"/>
                </a:tc>
                <a:tc>
                  <a:txBody>
                    <a:bodyPr/>
                    <a:lstStyle/>
                    <a:p>
                      <a:r>
                        <a:rPr lang="it-IT" dirty="0" smtClean="0"/>
                        <a:t>Macro </a:t>
                      </a:r>
                      <a:r>
                        <a:rPr lang="it-IT" dirty="0" err="1" smtClean="0"/>
                        <a:t>1</a:t>
                      </a:r>
                      <a:r>
                        <a:rPr lang="it-IT" dirty="0" smtClean="0"/>
                        <a:t>:</a:t>
                      </a:r>
                      <a:r>
                        <a:rPr lang="it-IT" baseline="0" dirty="0" smtClean="0"/>
                        <a:t> applicare una macro ignota</a:t>
                      </a:r>
                      <a:endParaRPr lang="it-IT"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baseline="0" dirty="0" smtClean="0"/>
                        <a:t>Apprensione globale e puntuale</a:t>
                      </a:r>
                      <a:endParaRPr lang="it-IT"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t>Funzione come</a:t>
                      </a:r>
                      <a:r>
                        <a:rPr lang="it-IT" baseline="0" dirty="0" smtClean="0"/>
                        <a:t> macchina </a:t>
                      </a:r>
                      <a:r>
                        <a:rPr lang="it-IT" dirty="0" smtClean="0"/>
                        <a:t>Input</a:t>
                      </a:r>
                      <a:r>
                        <a:rPr lang="it-IT" baseline="0" dirty="0" smtClean="0"/>
                        <a:t> /output </a:t>
                      </a:r>
                    </a:p>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t>Funzione come oggetto e processo</a:t>
                      </a:r>
                    </a:p>
                  </a:txBody>
                  <a:tcPr/>
                </a:tc>
              </a:tr>
              <a:tr h="370840">
                <a:tc vMerge="1">
                  <a:txBody>
                    <a:bodyPr/>
                    <a:lstStyle/>
                    <a:p>
                      <a:endParaRPr lang="it-IT" dirty="0"/>
                    </a:p>
                  </a:txBody>
                  <a:tcPr/>
                </a:tc>
                <a:tc>
                  <a:txBody>
                    <a:bodyPr/>
                    <a:lstStyle/>
                    <a:p>
                      <a:r>
                        <a:rPr lang="it-IT" dirty="0" smtClean="0"/>
                        <a:t>Macro </a:t>
                      </a:r>
                      <a:r>
                        <a:rPr lang="it-IT" dirty="0" err="1" smtClean="0"/>
                        <a:t>2</a:t>
                      </a:r>
                      <a:r>
                        <a:rPr lang="it-IT" dirty="0" smtClean="0"/>
                        <a:t> : </a:t>
                      </a:r>
                      <a:r>
                        <a:rPr lang="it-IT" baseline="0" dirty="0" smtClean="0"/>
                        <a:t>applicare una macro c</a:t>
                      </a:r>
                      <a:r>
                        <a:rPr lang="it-IT" dirty="0" smtClean="0"/>
                        <a:t>onosciuta</a:t>
                      </a:r>
                      <a:endParaRPr lang="it-IT" dirty="0"/>
                    </a:p>
                  </a:txBody>
                  <a:tcPr/>
                </a:tc>
                <a:tc>
                  <a:txBody>
                    <a:bodyPr/>
                    <a:lstStyle/>
                    <a:p>
                      <a:r>
                        <a:rPr lang="it-IT" dirty="0" smtClean="0"/>
                        <a:t>Apprensione globale /puntuale</a:t>
                      </a:r>
                    </a:p>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t>Funzione come costruzione geometrica</a:t>
                      </a:r>
                    </a:p>
                    <a:p>
                      <a:endParaRPr lang="it-IT" dirty="0"/>
                    </a:p>
                  </a:txBody>
                  <a:tcPr/>
                </a:tc>
              </a:tr>
              <a:tr h="370840">
                <a:tc vMerge="1">
                  <a:txBody>
                    <a:bodyPr/>
                    <a:lstStyle/>
                    <a:p>
                      <a:endParaRPr lang="it-IT" dirty="0"/>
                    </a:p>
                  </a:txBody>
                  <a:tcPr/>
                </a:tc>
                <a:tc>
                  <a:txBody>
                    <a:bodyPr/>
                    <a:lstStyle/>
                    <a:p>
                      <a:r>
                        <a:rPr lang="it-IT" dirty="0" smtClean="0"/>
                        <a:t>Macro </a:t>
                      </a:r>
                      <a:r>
                        <a:rPr lang="it-IT" dirty="0" err="1" smtClean="0"/>
                        <a:t>3</a:t>
                      </a:r>
                      <a:r>
                        <a:rPr lang="it-IT" dirty="0" smtClean="0"/>
                        <a:t>: Creare una Macro-costruzione</a:t>
                      </a:r>
                      <a:endParaRPr lang="it-IT" dirty="0"/>
                    </a:p>
                  </a:txBody>
                  <a:tcPr/>
                </a:tc>
                <a:tc>
                  <a:txBody>
                    <a:bodyPr/>
                    <a:lstStyle/>
                    <a:p>
                      <a:r>
                        <a:rPr lang="it-IT" dirty="0" smtClean="0"/>
                        <a:t>Condensazione di un processo in un oggetto</a:t>
                      </a:r>
                    </a:p>
                    <a:p>
                      <a:pPr marL="0" marR="0" indent="0" algn="l" defTabSz="457200" rtl="0" eaLnBrk="1" fontAlgn="auto" latinLnBrk="0" hangingPunct="1">
                        <a:lnSpc>
                          <a:spcPct val="100000"/>
                        </a:lnSpc>
                        <a:spcBef>
                          <a:spcPts val="0"/>
                        </a:spcBef>
                        <a:spcAft>
                          <a:spcPts val="0"/>
                        </a:spcAft>
                        <a:buClrTx/>
                        <a:buSzTx/>
                        <a:buFontTx/>
                        <a:buNone/>
                        <a:tabLst/>
                        <a:defRPr/>
                      </a:pPr>
                      <a:r>
                        <a:rPr lang="it-IT" dirty="0" smtClean="0"/>
                        <a:t>Funzione come costruzione geometrica</a:t>
                      </a:r>
                    </a:p>
                    <a:p>
                      <a:r>
                        <a:rPr lang="it-IT" dirty="0" smtClean="0"/>
                        <a:t>Input /output</a:t>
                      </a:r>
                      <a:endParaRPr lang="it-IT" dirty="0"/>
                    </a:p>
                  </a:txBody>
                  <a:tcPr/>
                </a:tc>
              </a:tr>
            </a:tbl>
          </a:graphicData>
        </a:graphic>
      </p:graphicFrame>
      <p:graphicFrame>
        <p:nvGraphicFramePr>
          <p:cNvPr id="5" name="Tabella 4"/>
          <p:cNvGraphicFramePr>
            <a:graphicFrameLocks noGrp="1"/>
          </p:cNvGraphicFramePr>
          <p:nvPr/>
        </p:nvGraphicFramePr>
        <p:xfrm>
          <a:off x="457200" y="1417638"/>
          <a:ext cx="8229599" cy="564345"/>
        </p:xfrm>
        <a:graphic>
          <a:graphicData uri="http://schemas.openxmlformats.org/drawingml/2006/table">
            <a:tbl>
              <a:tblPr firstRow="1" bandRow="1">
                <a:tableStyleId>{B301B821-A1FF-4177-AEE7-76D212191A09}</a:tableStyleId>
              </a:tblPr>
              <a:tblGrid>
                <a:gridCol w="1868538"/>
                <a:gridCol w="3402707"/>
                <a:gridCol w="2958354"/>
              </a:tblGrid>
              <a:tr h="564345">
                <a:tc>
                  <a:txBody>
                    <a:bodyPr/>
                    <a:lstStyle/>
                    <a:p>
                      <a:r>
                        <a:rPr lang="it-IT" dirty="0" err="1" smtClean="0"/>
                        <a:t>CABRI-Tool</a:t>
                      </a:r>
                      <a:endParaRPr lang="it-IT" dirty="0"/>
                    </a:p>
                  </a:txBody>
                  <a:tcPr/>
                </a:tc>
                <a:tc>
                  <a:txBody>
                    <a:bodyPr/>
                    <a:lstStyle/>
                    <a:p>
                      <a:pPr algn="ctr"/>
                      <a:r>
                        <a:rPr lang="it-IT" dirty="0" smtClean="0"/>
                        <a:t>Modo d’uso</a:t>
                      </a:r>
                      <a:endParaRPr lang="it-IT" dirty="0"/>
                    </a:p>
                  </a:txBody>
                  <a:tcPr/>
                </a:tc>
                <a:tc>
                  <a:txBody>
                    <a:bodyPr/>
                    <a:lstStyle/>
                    <a:p>
                      <a:pPr algn="ctr"/>
                      <a:r>
                        <a:rPr lang="it-IT" dirty="0" smtClean="0"/>
                        <a:t>Potenziale Semiotico</a:t>
                      </a:r>
                      <a:endParaRPr lang="it-IT" dirty="0"/>
                    </a:p>
                  </a:txBody>
                  <a:tcPr/>
                </a:tc>
              </a:tr>
            </a:tbl>
          </a:graphicData>
        </a:graphic>
      </p:graphicFrame>
      <p:sp>
        <p:nvSpPr>
          <p:cNvPr id="6" name="Esplosione 1 5"/>
          <p:cNvSpPr/>
          <p:nvPr/>
        </p:nvSpPr>
        <p:spPr>
          <a:xfrm rot="20536737">
            <a:off x="2302684" y="878808"/>
            <a:ext cx="6085676" cy="602498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600" dirty="0" smtClean="0"/>
              <a:t>Funzione come:</a:t>
            </a:r>
          </a:p>
          <a:p>
            <a:pPr algn="ctr"/>
            <a:r>
              <a:rPr lang="it-IT" sz="2600" dirty="0" smtClean="0"/>
              <a:t>Macchina Input/output</a:t>
            </a:r>
          </a:p>
          <a:p>
            <a:pPr algn="ctr"/>
            <a:r>
              <a:rPr lang="it-IT" sz="2600" dirty="0" smtClean="0"/>
              <a:t> Processo/oggetto</a:t>
            </a:r>
            <a:endParaRPr lang="it-IT" sz="26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GB" b="0" i="1" dirty="0" err="1" smtClean="0">
                <a:solidFill>
                  <a:srgbClr val="B91412"/>
                </a:solidFill>
              </a:rPr>
              <a:t>Potenziale</a:t>
            </a:r>
            <a:r>
              <a:rPr lang="en-GB" b="0" i="1" dirty="0" smtClean="0">
                <a:solidFill>
                  <a:srgbClr val="B91412"/>
                </a:solidFill>
              </a:rPr>
              <a:t> </a:t>
            </a:r>
            <a:r>
              <a:rPr lang="en-GB" b="0" i="1" dirty="0" err="1" smtClean="0">
                <a:solidFill>
                  <a:srgbClr val="B91412"/>
                </a:solidFill>
              </a:rPr>
              <a:t>semiotico</a:t>
            </a:r>
            <a:endParaRPr lang="en-GB" sz="4000" dirty="0"/>
          </a:p>
        </p:txBody>
      </p:sp>
      <p:sp>
        <p:nvSpPr>
          <p:cNvPr id="134147" name="Rectangle 3"/>
          <p:cNvSpPr>
            <a:spLocks noGrp="1" noChangeArrowheads="1"/>
          </p:cNvSpPr>
          <p:nvPr>
            <p:ph type="body" idx="1"/>
          </p:nvPr>
        </p:nvSpPr>
        <p:spPr>
          <a:xfrm>
            <a:off x="228600" y="1600200"/>
            <a:ext cx="8229600" cy="2093913"/>
          </a:xfrm>
        </p:spPr>
        <p:txBody>
          <a:bodyPr/>
          <a:lstStyle/>
          <a:p>
            <a:pPr eaLnBrk="0" hangingPunct="0">
              <a:buClr>
                <a:schemeClr val="bg1"/>
              </a:buClr>
            </a:pPr>
            <a:r>
              <a:rPr lang="en-GB" dirty="0" err="1" smtClean="0"/>
              <a:t>Attività</a:t>
            </a:r>
            <a:r>
              <a:rPr lang="en-GB" dirty="0" smtClean="0"/>
              <a:t> con DGS</a:t>
            </a:r>
          </a:p>
          <a:p>
            <a:pPr lvl="1"/>
            <a:r>
              <a:rPr lang="en-GB" sz="2400" dirty="0" err="1" smtClean="0"/>
              <a:t>Trascinando</a:t>
            </a:r>
            <a:r>
              <a:rPr lang="en-GB" sz="2400" dirty="0" smtClean="0"/>
              <a:t> </a:t>
            </a:r>
            <a:r>
              <a:rPr lang="en-GB" sz="2400" dirty="0" err="1" smtClean="0"/>
              <a:t>punti</a:t>
            </a:r>
            <a:endParaRPr lang="en-GB" sz="2400" dirty="0" smtClean="0"/>
          </a:p>
          <a:p>
            <a:pPr lvl="1"/>
            <a:r>
              <a:rPr lang="en-GB" sz="2400" dirty="0" err="1" smtClean="0"/>
              <a:t>Cotruendo</a:t>
            </a:r>
            <a:r>
              <a:rPr lang="en-GB" sz="2400" dirty="0" smtClean="0"/>
              <a:t> con le macro</a:t>
            </a:r>
          </a:p>
          <a:p>
            <a:pPr lvl="1"/>
            <a:r>
              <a:rPr lang="en-GB" sz="2400" dirty="0" err="1" smtClean="0"/>
              <a:t>Tracciando</a:t>
            </a:r>
            <a:r>
              <a:rPr lang="en-GB" sz="2400" dirty="0" smtClean="0"/>
              <a:t>  </a:t>
            </a:r>
            <a:r>
              <a:rPr lang="en-GB" sz="2400" dirty="0" err="1" smtClean="0"/>
              <a:t>tracce</a:t>
            </a:r>
            <a:r>
              <a:rPr lang="en-GB" sz="2400" dirty="0" smtClean="0"/>
              <a:t> </a:t>
            </a:r>
            <a:endParaRPr lang="en-GB" sz="2000" dirty="0"/>
          </a:p>
        </p:txBody>
      </p:sp>
      <p:sp>
        <p:nvSpPr>
          <p:cNvPr id="134148" name="AutoShape 4"/>
          <p:cNvSpPr>
            <a:spLocks noChangeArrowheads="1"/>
          </p:cNvSpPr>
          <p:nvPr/>
        </p:nvSpPr>
        <p:spPr bwMode="auto">
          <a:xfrm>
            <a:off x="6324600" y="3276600"/>
            <a:ext cx="2819400" cy="1905000"/>
          </a:xfrm>
          <a:prstGeom prst="irregularSeal1">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en-GB" sz="3200" dirty="0" err="1" smtClean="0">
                <a:latin typeface="Times" pitchFamily="32" charset="0"/>
              </a:rPr>
              <a:t>Variazion</a:t>
            </a:r>
            <a:endParaRPr lang="en-GB" dirty="0">
              <a:latin typeface="Times" pitchFamily="32" charset="0"/>
            </a:endParaRPr>
          </a:p>
        </p:txBody>
      </p:sp>
      <p:sp>
        <p:nvSpPr>
          <p:cNvPr id="134149" name="AutoShape 5"/>
          <p:cNvSpPr>
            <a:spLocks noChangeArrowheads="1"/>
          </p:cNvSpPr>
          <p:nvPr/>
        </p:nvSpPr>
        <p:spPr bwMode="auto">
          <a:xfrm>
            <a:off x="0" y="2628900"/>
            <a:ext cx="2971800" cy="2362200"/>
          </a:xfrm>
          <a:prstGeom prst="irregularSeal2">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r>
              <a:rPr lang="en-GB" sz="3200" dirty="0" err="1" smtClean="0">
                <a:latin typeface="Times" pitchFamily="32" charset="0"/>
              </a:rPr>
              <a:t>Movimento</a:t>
            </a:r>
            <a:endParaRPr lang="en-GB" dirty="0">
              <a:latin typeface="Times" pitchFamily="32" charset="0"/>
            </a:endParaRPr>
          </a:p>
        </p:txBody>
      </p:sp>
      <p:sp>
        <p:nvSpPr>
          <p:cNvPr id="134150" name="AutoShape 6"/>
          <p:cNvSpPr>
            <a:spLocks noChangeArrowheads="1"/>
          </p:cNvSpPr>
          <p:nvPr/>
        </p:nvSpPr>
        <p:spPr bwMode="auto">
          <a:xfrm rot="-20765295">
            <a:off x="3726355" y="4267200"/>
            <a:ext cx="1900238" cy="333375"/>
          </a:xfrm>
          <a:prstGeom prst="leftRightArrow">
            <a:avLst>
              <a:gd name="adj1" fmla="val 50000"/>
              <a:gd name="adj2" fmla="val 114000"/>
            </a:avLst>
          </a:prstGeom>
          <a:solidFill>
            <a:srgbClr val="0B6919"/>
          </a:solidFill>
          <a:ln w="9525">
            <a:solidFill>
              <a:schemeClr val="tx1"/>
            </a:solidFill>
            <a:miter lim="800000"/>
            <a:headEnd/>
            <a:tailEnd/>
          </a:ln>
          <a:effectLst/>
        </p:spPr>
        <p:txBody>
          <a:bodyPr wrap="none" anchor="ctr">
            <a:prstTxWarp prst="textNoShape">
              <a:avLst/>
            </a:prstTxWarp>
          </a:bodyPr>
          <a:lstStyle/>
          <a:p>
            <a:endParaRPr lang="it-IT"/>
          </a:p>
        </p:txBody>
      </p:sp>
      <p:sp>
        <p:nvSpPr>
          <p:cNvPr id="134151" name="AutoShape 7"/>
          <p:cNvSpPr>
            <a:spLocks noChangeArrowheads="1"/>
          </p:cNvSpPr>
          <p:nvPr/>
        </p:nvSpPr>
        <p:spPr bwMode="auto">
          <a:xfrm>
            <a:off x="521193" y="3276600"/>
            <a:ext cx="2971800" cy="2362200"/>
          </a:xfrm>
          <a:prstGeom prst="irregularSeal2">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r>
              <a:rPr lang="en-GB" sz="3200">
                <a:latin typeface="Times" pitchFamily="32" charset="0"/>
              </a:rPr>
              <a:t>Macro</a:t>
            </a:r>
            <a:endParaRPr lang="en-GB">
              <a:latin typeface="Times" pitchFamily="32" charset="0"/>
            </a:endParaRPr>
          </a:p>
        </p:txBody>
      </p:sp>
      <p:sp>
        <p:nvSpPr>
          <p:cNvPr id="134152" name="AutoShape 8"/>
          <p:cNvSpPr>
            <a:spLocks noChangeArrowheads="1"/>
          </p:cNvSpPr>
          <p:nvPr/>
        </p:nvSpPr>
        <p:spPr bwMode="auto">
          <a:xfrm>
            <a:off x="5113867" y="3276600"/>
            <a:ext cx="3572933" cy="2322513"/>
          </a:xfrm>
          <a:prstGeom prst="irregularSeal1">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en-GB" sz="3200" dirty="0">
                <a:latin typeface="Times" pitchFamily="32" charset="0"/>
              </a:rPr>
              <a:t>Co-variation</a:t>
            </a:r>
            <a:endParaRPr lang="en-GB" dirty="0">
              <a:latin typeface="Times" pitchFamily="32" charset="0"/>
            </a:endParaRPr>
          </a:p>
        </p:txBody>
      </p:sp>
      <p:sp>
        <p:nvSpPr>
          <p:cNvPr id="134153" name="AutoShape 9"/>
          <p:cNvSpPr>
            <a:spLocks noChangeArrowheads="1"/>
          </p:cNvSpPr>
          <p:nvPr/>
        </p:nvSpPr>
        <p:spPr bwMode="auto">
          <a:xfrm>
            <a:off x="4572001" y="3694113"/>
            <a:ext cx="4114800" cy="2842154"/>
          </a:xfrm>
          <a:prstGeom prst="irregularSeal1">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en-GB" sz="3200" dirty="0" err="1" smtClean="0">
                <a:latin typeface="Times" pitchFamily="32" charset="0"/>
              </a:rPr>
              <a:t>Dominio/Immagine</a:t>
            </a:r>
            <a:endParaRPr lang="en-GB" dirty="0">
              <a:latin typeface="Times" pitchFamily="32" charset="0"/>
            </a:endParaRPr>
          </a:p>
        </p:txBody>
      </p:sp>
      <p:sp>
        <p:nvSpPr>
          <p:cNvPr id="134154" name="AutoShape 10"/>
          <p:cNvSpPr>
            <a:spLocks noChangeArrowheads="1"/>
          </p:cNvSpPr>
          <p:nvPr/>
        </p:nvSpPr>
        <p:spPr bwMode="auto">
          <a:xfrm>
            <a:off x="1047424" y="3581400"/>
            <a:ext cx="2971800" cy="2362200"/>
          </a:xfrm>
          <a:prstGeom prst="irregularSeal2">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r>
              <a:rPr lang="en-GB" sz="3200" dirty="0" err="1" smtClean="0">
                <a:latin typeface="Times" pitchFamily="32" charset="0"/>
              </a:rPr>
              <a:t>Traccia</a:t>
            </a:r>
            <a:endParaRPr lang="en-GB" dirty="0">
              <a:latin typeface="Times" pitchFamily="32"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 calcmode="lin" valueType="num">
                                      <p:cBhvr additive="base">
                                        <p:cTn id="7" dur="500" fill="hold"/>
                                        <p:tgtEl>
                                          <p:spTgt spid="134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41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4147">
                                            <p:txEl>
                                              <p:pRg st="1" end="1"/>
                                            </p:txEl>
                                          </p:spTgt>
                                        </p:tgtEl>
                                        <p:attrNameLst>
                                          <p:attrName>style.visibility</p:attrName>
                                        </p:attrNameLst>
                                      </p:cBhvr>
                                      <p:to>
                                        <p:strVal val="visible"/>
                                      </p:to>
                                    </p:set>
                                    <p:anim calcmode="lin" valueType="num">
                                      <p:cBhvr additive="base">
                                        <p:cTn id="11" dur="500" fill="hold"/>
                                        <p:tgtEl>
                                          <p:spTgt spid="1341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3414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4147">
                                            <p:txEl>
                                              <p:pRg st="2" end="2"/>
                                            </p:txEl>
                                          </p:spTgt>
                                        </p:tgtEl>
                                        <p:attrNameLst>
                                          <p:attrName>style.visibility</p:attrName>
                                        </p:attrNameLst>
                                      </p:cBhvr>
                                      <p:to>
                                        <p:strVal val="visible"/>
                                      </p:to>
                                    </p:set>
                                    <p:anim calcmode="lin" valueType="num">
                                      <p:cBhvr additive="base">
                                        <p:cTn id="15" dur="500" fill="hold"/>
                                        <p:tgtEl>
                                          <p:spTgt spid="13414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3414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4147">
                                            <p:txEl>
                                              <p:pRg st="3" end="3"/>
                                            </p:txEl>
                                          </p:spTgt>
                                        </p:tgtEl>
                                        <p:attrNameLst>
                                          <p:attrName>style.visibility</p:attrName>
                                        </p:attrNameLst>
                                      </p:cBhvr>
                                      <p:to>
                                        <p:strVal val="visible"/>
                                      </p:to>
                                    </p:set>
                                    <p:anim calcmode="lin" valueType="num">
                                      <p:cBhvr additive="base">
                                        <p:cTn id="19" dur="500" fill="hold"/>
                                        <p:tgtEl>
                                          <p:spTgt spid="13414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41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32" fill="hold" grpId="0" nodeType="clickEffect">
                                  <p:stCondLst>
                                    <p:cond delay="0"/>
                                  </p:stCondLst>
                                  <p:childTnLst>
                                    <p:set>
                                      <p:cBhvr>
                                        <p:cTn id="24" dur="1" fill="hold">
                                          <p:stCondLst>
                                            <p:cond delay="0"/>
                                          </p:stCondLst>
                                        </p:cTn>
                                        <p:tgtEl>
                                          <p:spTgt spid="134149"/>
                                        </p:tgtEl>
                                        <p:attrNameLst>
                                          <p:attrName>style.visibility</p:attrName>
                                        </p:attrNameLst>
                                      </p:cBhvr>
                                      <p:to>
                                        <p:strVal val="visible"/>
                                      </p:to>
                                    </p:set>
                                    <p:animEffect transition="in" filter="box(out)">
                                      <p:cBhvr>
                                        <p:cTn id="25" dur="500"/>
                                        <p:tgtEl>
                                          <p:spTgt spid="134149"/>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32" fill="hold" grpId="0" nodeType="clickEffect">
                                  <p:stCondLst>
                                    <p:cond delay="0"/>
                                  </p:stCondLst>
                                  <p:childTnLst>
                                    <p:set>
                                      <p:cBhvr>
                                        <p:cTn id="29" dur="1" fill="hold">
                                          <p:stCondLst>
                                            <p:cond delay="0"/>
                                          </p:stCondLst>
                                        </p:cTn>
                                        <p:tgtEl>
                                          <p:spTgt spid="134148"/>
                                        </p:tgtEl>
                                        <p:attrNameLst>
                                          <p:attrName>style.visibility</p:attrName>
                                        </p:attrNameLst>
                                      </p:cBhvr>
                                      <p:to>
                                        <p:strVal val="visible"/>
                                      </p:to>
                                    </p:set>
                                    <p:animEffect transition="in" filter="box(out)">
                                      <p:cBhvr>
                                        <p:cTn id="30" dur="500"/>
                                        <p:tgtEl>
                                          <p:spTgt spid="134148"/>
                                        </p:tgtEl>
                                      </p:cBhvr>
                                    </p:animEffect>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134150"/>
                                        </p:tgtEl>
                                        <p:attrNameLst>
                                          <p:attrName>style.visibility</p:attrName>
                                        </p:attrNameLst>
                                      </p:cBhvr>
                                      <p:to>
                                        <p:strVal val="visible"/>
                                      </p:to>
                                    </p:set>
                                    <p:anim calcmode="lin" valueType="num">
                                      <p:cBhvr>
                                        <p:cTn id="35" dur="500" fill="hold"/>
                                        <p:tgtEl>
                                          <p:spTgt spid="134150"/>
                                        </p:tgtEl>
                                        <p:attrNameLst>
                                          <p:attrName>ppt_w</p:attrName>
                                        </p:attrNameLst>
                                      </p:cBhvr>
                                      <p:tavLst>
                                        <p:tav tm="0">
                                          <p:val>
                                            <p:fltVal val="0"/>
                                          </p:val>
                                        </p:tav>
                                        <p:tav tm="100000">
                                          <p:val>
                                            <p:strVal val="#ppt_w"/>
                                          </p:val>
                                        </p:tav>
                                      </p:tavLst>
                                    </p:anim>
                                    <p:anim calcmode="lin" valueType="num">
                                      <p:cBhvr>
                                        <p:cTn id="36" dur="500" fill="hold"/>
                                        <p:tgtEl>
                                          <p:spTgt spid="134150"/>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4" presetClass="entr" presetSubtype="32" fill="hold" grpId="0" nodeType="clickEffect">
                                  <p:stCondLst>
                                    <p:cond delay="0"/>
                                  </p:stCondLst>
                                  <p:childTnLst>
                                    <p:set>
                                      <p:cBhvr>
                                        <p:cTn id="40" dur="1" fill="hold">
                                          <p:stCondLst>
                                            <p:cond delay="0"/>
                                          </p:stCondLst>
                                        </p:cTn>
                                        <p:tgtEl>
                                          <p:spTgt spid="134151"/>
                                        </p:tgtEl>
                                        <p:attrNameLst>
                                          <p:attrName>style.visibility</p:attrName>
                                        </p:attrNameLst>
                                      </p:cBhvr>
                                      <p:to>
                                        <p:strVal val="visible"/>
                                      </p:to>
                                    </p:set>
                                    <p:animEffect transition="in" filter="box(out)">
                                      <p:cBhvr>
                                        <p:cTn id="41" dur="500"/>
                                        <p:tgtEl>
                                          <p:spTgt spid="134151"/>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32" fill="hold" grpId="0" nodeType="clickEffect">
                                  <p:stCondLst>
                                    <p:cond delay="0"/>
                                  </p:stCondLst>
                                  <p:childTnLst>
                                    <p:set>
                                      <p:cBhvr>
                                        <p:cTn id="45" dur="1" fill="hold">
                                          <p:stCondLst>
                                            <p:cond delay="0"/>
                                          </p:stCondLst>
                                        </p:cTn>
                                        <p:tgtEl>
                                          <p:spTgt spid="134152"/>
                                        </p:tgtEl>
                                        <p:attrNameLst>
                                          <p:attrName>style.visibility</p:attrName>
                                        </p:attrNameLst>
                                      </p:cBhvr>
                                      <p:to>
                                        <p:strVal val="visible"/>
                                      </p:to>
                                    </p:set>
                                    <p:animEffect transition="in" filter="box(out)">
                                      <p:cBhvr>
                                        <p:cTn id="46" dur="500"/>
                                        <p:tgtEl>
                                          <p:spTgt spid="134152"/>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32" fill="hold" grpId="0" nodeType="clickEffect">
                                  <p:stCondLst>
                                    <p:cond delay="0"/>
                                  </p:stCondLst>
                                  <p:childTnLst>
                                    <p:set>
                                      <p:cBhvr>
                                        <p:cTn id="50" dur="1" fill="hold">
                                          <p:stCondLst>
                                            <p:cond delay="0"/>
                                          </p:stCondLst>
                                        </p:cTn>
                                        <p:tgtEl>
                                          <p:spTgt spid="134154"/>
                                        </p:tgtEl>
                                        <p:attrNameLst>
                                          <p:attrName>style.visibility</p:attrName>
                                        </p:attrNameLst>
                                      </p:cBhvr>
                                      <p:to>
                                        <p:strVal val="visible"/>
                                      </p:to>
                                    </p:set>
                                    <p:animEffect transition="in" filter="box(out)">
                                      <p:cBhvr>
                                        <p:cTn id="51" dur="500"/>
                                        <p:tgtEl>
                                          <p:spTgt spid="134154"/>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32" fill="hold" grpId="0" nodeType="clickEffect">
                                  <p:stCondLst>
                                    <p:cond delay="0"/>
                                  </p:stCondLst>
                                  <p:childTnLst>
                                    <p:set>
                                      <p:cBhvr>
                                        <p:cTn id="55" dur="1" fill="hold">
                                          <p:stCondLst>
                                            <p:cond delay="0"/>
                                          </p:stCondLst>
                                        </p:cTn>
                                        <p:tgtEl>
                                          <p:spTgt spid="134153"/>
                                        </p:tgtEl>
                                        <p:attrNameLst>
                                          <p:attrName>style.visibility</p:attrName>
                                        </p:attrNameLst>
                                      </p:cBhvr>
                                      <p:to>
                                        <p:strVal val="visible"/>
                                      </p:to>
                                    </p:set>
                                    <p:animEffect transition="in" filter="box(out)">
                                      <p:cBhvr>
                                        <p:cTn id="56" dur="500"/>
                                        <p:tgtEl>
                                          <p:spTgt spid="134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autoUpdateAnimBg="0"/>
      <p:bldP spid="134148" grpId="0" animBg="1" autoUpdateAnimBg="0"/>
      <p:bldP spid="134149" grpId="0" animBg="1" autoUpdateAnimBg="0"/>
      <p:bldP spid="134150" grpId="0" animBg="1"/>
      <p:bldP spid="134151" grpId="0" animBg="1" autoUpdateAnimBg="0"/>
      <p:bldP spid="134152" grpId="0" animBg="1" autoUpdateAnimBg="0"/>
      <p:bldP spid="134153" grpId="0" animBg="1" autoUpdateAnimBg="0"/>
      <p:bldP spid="134154"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fontScale="90000"/>
          </a:bodyPr>
          <a:lstStyle/>
          <a:p>
            <a:r>
              <a:rPr lang="fr-FR" b="1" dirty="0" err="1" smtClean="0"/>
              <a:t>Potenziale</a:t>
            </a:r>
            <a:r>
              <a:rPr lang="fr-FR" b="1" dirty="0" smtClean="0"/>
              <a:t> </a:t>
            </a:r>
            <a:r>
              <a:rPr lang="fr-FR" b="1" dirty="0" err="1" smtClean="0"/>
              <a:t>semiotico</a:t>
            </a:r>
            <a:r>
              <a:rPr lang="fr-FR" b="1" dirty="0" smtClean="0"/>
              <a:t> dei </a:t>
            </a:r>
            <a:r>
              <a:rPr lang="fr-FR" b="1" dirty="0" err="1" smtClean="0"/>
              <a:t>diversi</a:t>
            </a:r>
            <a:r>
              <a:rPr lang="fr-FR" b="1" dirty="0" smtClean="0"/>
              <a:t> </a:t>
            </a:r>
            <a:r>
              <a:rPr lang="fr-FR" b="1" dirty="0" err="1" smtClean="0"/>
              <a:t>artefatti</a:t>
            </a:r>
            <a:r>
              <a:rPr lang="fr-FR" b="1" dirty="0" smtClean="0"/>
              <a:t> /‘</a:t>
            </a:r>
            <a:r>
              <a:rPr lang="fr-FR" b="1" dirty="0" err="1" smtClean="0"/>
              <a:t>comandi</a:t>
            </a:r>
            <a:r>
              <a:rPr lang="fr-FR" b="1" dirty="0" smtClean="0"/>
              <a:t>’ </a:t>
            </a:r>
            <a:endParaRPr lang="it-IT" dirty="0"/>
          </a:p>
        </p:txBody>
      </p:sp>
      <p:sp>
        <p:nvSpPr>
          <p:cNvPr id="23555" name="Rectangle 3"/>
          <p:cNvSpPr>
            <a:spLocks noGrp="1" noChangeArrowheads="1"/>
          </p:cNvSpPr>
          <p:nvPr>
            <p:ph type="body" idx="1"/>
          </p:nvPr>
        </p:nvSpPr>
        <p:spPr/>
        <p:txBody>
          <a:bodyPr>
            <a:normAutofit/>
          </a:bodyPr>
          <a:lstStyle/>
          <a:p>
            <a:r>
              <a:rPr lang="it-IT" sz="2800" dirty="0" smtClean="0"/>
              <a:t>Trascinamento (</a:t>
            </a:r>
            <a:r>
              <a:rPr lang="it-IT" sz="2800" dirty="0" err="1" smtClean="0"/>
              <a:t>Dragging</a:t>
            </a:r>
            <a:r>
              <a:rPr lang="it-IT" sz="2800" dirty="0" smtClean="0"/>
              <a:t>)</a:t>
            </a:r>
          </a:p>
          <a:p>
            <a:pPr lvl="1"/>
            <a:r>
              <a:rPr lang="it-IT" sz="2800" dirty="0" smtClean="0"/>
              <a:t>Realizza un movimento di un punto</a:t>
            </a:r>
          </a:p>
          <a:p>
            <a:pPr lvl="1"/>
            <a:r>
              <a:rPr lang="it-IT" sz="2800" dirty="0" smtClean="0"/>
              <a:t>Dipendenza funzionale </a:t>
            </a:r>
          </a:p>
          <a:p>
            <a:pPr lvl="1"/>
            <a:r>
              <a:rPr lang="it-IT" sz="2800" dirty="0" smtClean="0"/>
              <a:t>Realizza il movimento co-ordinato di punti</a:t>
            </a:r>
          </a:p>
          <a:p>
            <a:pPr lvl="1"/>
            <a:r>
              <a:rPr lang="it-IT" sz="2800" dirty="0" smtClean="0"/>
              <a:t>Quando è impedito o impossibile da realizzare, si produce la sensazione netta dell’assenza di libertà o la presenza di vincoli .</a:t>
            </a:r>
            <a:endParaRPr lang="it-IT"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strips(downRight)">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strips(downRight)">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strips(downRight)">
                                      <p:cBhvr>
                                        <p:cTn id="17" dur="500"/>
                                        <p:tgtEl>
                                          <p:spTgt spid="235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strips(downRight)">
                                      <p:cBhvr>
                                        <p:cTn id="22" dur="500"/>
                                        <p:tgtEl>
                                          <p:spTgt spid="235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strips(downRight)">
                                      <p:cBhvr>
                                        <p:cTn id="27" dur="500"/>
                                        <p:tgtEl>
                                          <p:spTgt spid="235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bldLvl="3"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it-IT">
                <a:ea typeface="+mj-ea"/>
                <a:cs typeface="+mj-cs"/>
              </a:rPr>
              <a:t>Struttura della sequenza</a:t>
            </a:r>
          </a:p>
        </p:txBody>
      </p:sp>
      <p:sp>
        <p:nvSpPr>
          <p:cNvPr id="32771" name="Rectangle 3"/>
          <p:cNvSpPr>
            <a:spLocks noGrp="1" noChangeArrowheads="1"/>
          </p:cNvSpPr>
          <p:nvPr>
            <p:ph type="body" idx="1"/>
          </p:nvPr>
        </p:nvSpPr>
        <p:spPr/>
        <p:txBody>
          <a:bodyPr>
            <a:normAutofit lnSpcReduction="10000"/>
          </a:bodyPr>
          <a:lstStyle/>
          <a:p>
            <a:r>
              <a:rPr lang="it-IT" sz="2800" dirty="0"/>
              <a:t>Introduzione della nozione di funzione geometrica in </a:t>
            </a:r>
            <a:r>
              <a:rPr lang="it-IT" sz="2800" dirty="0" smtClean="0"/>
              <a:t>Cabri</a:t>
            </a:r>
          </a:p>
          <a:p>
            <a:r>
              <a:rPr lang="it-IT" sz="2800" dirty="0" smtClean="0"/>
              <a:t>Estensione dell’idea di funzione al caso numerico</a:t>
            </a:r>
          </a:p>
          <a:p>
            <a:r>
              <a:rPr lang="it-IT" sz="2800" dirty="0" smtClean="0"/>
              <a:t>Il problema della rappresentazione geometrica di una </a:t>
            </a:r>
            <a:r>
              <a:rPr lang="it-IT" sz="2800" smtClean="0"/>
              <a:t>funzione geometrica.</a:t>
            </a:r>
          </a:p>
          <a:p>
            <a:r>
              <a:rPr lang="it-IT" sz="2800" dirty="0"/>
              <a:t>Lettura e discussione di un estratto del testo di  Eulero,  che descrive il processo di costruzione del ‘</a:t>
            </a:r>
            <a:r>
              <a:rPr lang="it-IT" sz="2800" dirty="0" err="1"/>
              <a:t> grafico </a:t>
            </a:r>
            <a:r>
              <a:rPr lang="it-IT" sz="2800" dirty="0"/>
              <a:t>’ di una funzione  </a:t>
            </a:r>
          </a:p>
          <a:p>
            <a:r>
              <a:rPr lang="it-IT" sz="2800" dirty="0"/>
              <a:t>Uso del «</a:t>
            </a:r>
            <a:r>
              <a:rPr lang="it-IT" sz="2800" dirty="0" err="1"/>
              <a:t> metodo</a:t>
            </a:r>
            <a:r>
              <a:rPr lang="it-IT" sz="2800" dirty="0"/>
              <a:t> di </a:t>
            </a:r>
            <a:r>
              <a:rPr lang="it-IT" sz="2800" dirty="0" err="1"/>
              <a:t>Eulero </a:t>
            </a:r>
            <a:r>
              <a:rPr lang="it-IT" sz="2800" dirty="0"/>
              <a:t>» per tracciare il grafico di funzioni numeriche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0-#ppt_w/2"/>
                                          </p:val>
                                        </p:tav>
                                        <p:tav tm="100000">
                                          <p:val>
                                            <p:strVal val="#ppt_x"/>
                                          </p:val>
                                        </p:tav>
                                      </p:tavLst>
                                    </p:anim>
                                    <p:anim calcmode="lin" valueType="num">
                                      <p:cBhvr additive="base">
                                        <p:cTn id="8" dur="500"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0" end="0"/>
                                            </p:txEl>
                                          </p:spTgt>
                                        </p:tgtEl>
                                        <p:attrNameLst>
                                          <p:attrName>style.visibility</p:attrName>
                                        </p:attrNameLst>
                                      </p:cBhvr>
                                      <p:to>
                                        <p:strVal val="visible"/>
                                      </p:to>
                                    </p:set>
                                    <p:anim calcmode="lin" valueType="num">
                                      <p:cBhvr additive="base">
                                        <p:cTn id="13"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pRg st="1" end="1"/>
                                            </p:txEl>
                                          </p:spTgt>
                                        </p:tgtEl>
                                        <p:attrNameLst>
                                          <p:attrName>style.visibility</p:attrName>
                                        </p:attrNameLst>
                                      </p:cBhvr>
                                      <p:to>
                                        <p:strVal val="visible"/>
                                      </p:to>
                                    </p:set>
                                    <p:anim calcmode="lin" valueType="num">
                                      <p:cBhvr additive="base">
                                        <p:cTn id="19"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1">
                                            <p:txEl>
                                              <p:pRg st="2" end="2"/>
                                            </p:txEl>
                                          </p:spTgt>
                                        </p:tgtEl>
                                        <p:attrNameLst>
                                          <p:attrName>style.visibility</p:attrName>
                                        </p:attrNameLst>
                                      </p:cBhvr>
                                      <p:to>
                                        <p:strVal val="visible"/>
                                      </p:to>
                                    </p:set>
                                    <p:anim calcmode="lin" valueType="num">
                                      <p:cBhvr additive="base">
                                        <p:cTn id="25"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1">
                                            <p:txEl>
                                              <p:pRg st="3" end="3"/>
                                            </p:txEl>
                                          </p:spTgt>
                                        </p:tgtEl>
                                        <p:attrNameLst>
                                          <p:attrName>style.visibility</p:attrName>
                                        </p:attrNameLst>
                                      </p:cBhvr>
                                      <p:to>
                                        <p:strVal val="visible"/>
                                      </p:to>
                                    </p:set>
                                    <p:anim calcmode="lin" valueType="num">
                                      <p:cBhvr additive="base">
                                        <p:cTn id="31" dur="500" fill="hold"/>
                                        <p:tgtEl>
                                          <p:spTgt spid="3277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771">
                                            <p:txEl>
                                              <p:pRg st="4" end="4"/>
                                            </p:txEl>
                                          </p:spTgt>
                                        </p:tgtEl>
                                        <p:attrNameLst>
                                          <p:attrName>style.visibility</p:attrName>
                                        </p:attrNameLst>
                                      </p:cBhvr>
                                      <p:to>
                                        <p:strVal val="visible"/>
                                      </p:to>
                                    </p:set>
                                    <p:anim calcmode="lin" valueType="num">
                                      <p:cBhvr additive="base">
                                        <p:cTn id="37" dur="500" fill="hold"/>
                                        <p:tgtEl>
                                          <p:spTgt spid="32771">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27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utoShape 3"/>
          <p:cNvSpPr>
            <a:spLocks noChangeAspect="1" noChangeArrowheads="1" noTextEdit="1"/>
          </p:cNvSpPr>
          <p:nvPr/>
        </p:nvSpPr>
        <p:spPr bwMode="auto">
          <a:xfrm>
            <a:off x="2286000" y="1447800"/>
            <a:ext cx="4572000" cy="4572000"/>
          </a:xfrm>
          <a:prstGeom prst="rect">
            <a:avLst/>
          </a:prstGeom>
          <a:noFill/>
          <a:ln w="9525">
            <a:noFill/>
            <a:miter lim="800000"/>
            <a:headEnd/>
            <a:tailEnd/>
          </a:ln>
        </p:spPr>
        <p:txBody>
          <a:bodyPr>
            <a:prstTxWarp prst="textNoShape">
              <a:avLst/>
            </a:prstTxWarp>
          </a:bodyPr>
          <a:lstStyle/>
          <a:p>
            <a:endParaRPr lang="it-IT"/>
          </a:p>
        </p:txBody>
      </p:sp>
      <p:sp>
        <p:nvSpPr>
          <p:cNvPr id="49156" name="_s114692"/>
          <p:cNvSpPr>
            <a:spLocks noChangeArrowheads="1" noTextEdit="1"/>
          </p:cNvSpPr>
          <p:nvPr/>
        </p:nvSpPr>
        <p:spPr bwMode="auto">
          <a:xfrm>
            <a:off x="3095625" y="1665484"/>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7" name="_s114693"/>
          <p:cNvSpPr>
            <a:spLocks noChangeArrowheads="1" noTextEdit="1"/>
          </p:cNvSpPr>
          <p:nvPr/>
        </p:nvSpPr>
        <p:spPr bwMode="auto">
          <a:xfrm rot="7200000">
            <a:off x="3500438" y="2489200"/>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8" name="_s114694"/>
          <p:cNvSpPr>
            <a:spLocks noChangeArrowheads="1" noTextEdit="1"/>
          </p:cNvSpPr>
          <p:nvPr/>
        </p:nvSpPr>
        <p:spPr bwMode="auto">
          <a:xfrm rot="14400000">
            <a:off x="2692400" y="2492375"/>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60" name="_s114696"/>
          <p:cNvSpPr>
            <a:spLocks noChangeArrowheads="1"/>
          </p:cNvSpPr>
          <p:nvPr/>
        </p:nvSpPr>
        <p:spPr bwMode="auto">
          <a:xfrm>
            <a:off x="3979863" y="47593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Collettiva </a:t>
            </a:r>
          </a:p>
          <a:p>
            <a:pPr algn="ctr" eaLnBrk="1" hangingPunct="1"/>
            <a:r>
              <a:rPr lang="it-IT" sz="2400" dirty="0" smtClean="0">
                <a:effectLst>
                  <a:outerShdw blurRad="38100" dist="38100" dir="2700000" algn="tl">
                    <a:srgbClr val="DDDDDD"/>
                  </a:outerShdw>
                </a:effectLst>
              </a:rPr>
              <a:t>di segni</a:t>
            </a:r>
          </a:p>
        </p:txBody>
      </p:sp>
      <p:sp>
        <p:nvSpPr>
          <p:cNvPr id="49161" name="_s114697"/>
          <p:cNvSpPr>
            <a:spLocks noChangeArrowheads="1"/>
          </p:cNvSpPr>
          <p:nvPr/>
        </p:nvSpPr>
        <p:spPr bwMode="auto">
          <a:xfrm>
            <a:off x="1930530" y="2332038"/>
            <a:ext cx="1612245" cy="11858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Attività con </a:t>
            </a:r>
          </a:p>
          <a:p>
            <a:pPr algn="ctr" eaLnBrk="1" hangingPunct="1"/>
            <a:r>
              <a:rPr lang="it-IT" sz="2400" dirty="0" smtClean="0">
                <a:effectLst>
                  <a:outerShdw blurRad="38100" dist="38100" dir="2700000" algn="tl">
                    <a:srgbClr val="DDDDDD"/>
                  </a:outerShdw>
                </a:effectLst>
              </a:rPr>
              <a:t>l’artefatto</a:t>
            </a:r>
            <a:endParaRPr lang="it-IT" sz="2400" dirty="0">
              <a:effectLst>
                <a:outerShdw blurRad="38100" dist="38100" dir="2700000" algn="tl">
                  <a:srgbClr val="DDDDDD"/>
                </a:outerShdw>
              </a:effectLst>
            </a:endParaRPr>
          </a:p>
        </p:txBody>
      </p:sp>
      <p:sp>
        <p:nvSpPr>
          <p:cNvPr id="49162" name="Rectangle 10"/>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prstTxWarp prst="textNoShape">
              <a:avLst/>
            </a:prstTxWarp>
          </a:bodyPr>
          <a:lstStyle/>
          <a:p>
            <a:pPr algn="ctr" eaLnBrk="1" hangingPunct="1"/>
            <a:r>
              <a:rPr lang="it-IT" sz="4400" dirty="0" smtClean="0">
                <a:solidFill>
                  <a:srgbClr val="333399"/>
                </a:solidFill>
              </a:rPr>
              <a:t>Ciclo didattico</a:t>
            </a:r>
            <a:endParaRPr lang="it-IT" sz="4400" dirty="0">
              <a:solidFill>
                <a:srgbClr val="333399"/>
              </a:solidFill>
            </a:endParaRPr>
          </a:p>
        </p:txBody>
      </p:sp>
      <p:sp>
        <p:nvSpPr>
          <p:cNvPr id="16" name="_s114695"/>
          <p:cNvSpPr>
            <a:spLocks noChangeArrowheads="1"/>
          </p:cNvSpPr>
          <p:nvPr/>
        </p:nvSpPr>
        <p:spPr bwMode="auto">
          <a:xfrm>
            <a:off x="5381625" y="23320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di segni</a:t>
            </a:r>
            <a:endParaRPr lang="it-IT" sz="2400" dirty="0">
              <a:effectLst>
                <a:outerShdw blurRad="38100" dist="38100" dir="2700000" algn="tl">
                  <a:srgbClr val="DDDDDD"/>
                </a:outerShdw>
              </a:effectLst>
            </a:endParaRPr>
          </a:p>
        </p:txBody>
      </p:sp>
      <p:sp>
        <p:nvSpPr>
          <p:cNvPr id="10" name="_s114697"/>
          <p:cNvSpPr>
            <a:spLocks noChangeArrowheads="1"/>
          </p:cNvSpPr>
          <p:nvPr/>
        </p:nvSpPr>
        <p:spPr bwMode="auto">
          <a:xfrm>
            <a:off x="1655905" y="2464972"/>
            <a:ext cx="2323958" cy="110799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lIns="0" tIns="0" rIns="0" bIns="0" anchor="ctr">
            <a:prstTxWarp prst="textNoShape">
              <a:avLst/>
            </a:prstTxWarp>
            <a:spAutoFit/>
          </a:bodyPr>
          <a:lstStyle/>
          <a:p>
            <a:pPr algn="ctr" eaLnBrk="1" hangingPunct="1"/>
            <a:r>
              <a:rPr lang="it-IT" sz="2400" dirty="0" smtClean="0">
                <a:effectLst>
                  <a:outerShdw blurRad="38100" dist="38100" dir="2700000" algn="tl">
                    <a:srgbClr val="DDDDDD"/>
                  </a:outerShdw>
                </a:effectLst>
              </a:rPr>
              <a:t>Esplorazione effetto </a:t>
            </a:r>
          </a:p>
          <a:p>
            <a:pPr algn="ctr" eaLnBrk="1" hangingPunct="1"/>
            <a:r>
              <a:rPr lang="it-IT" sz="2400" dirty="0" smtClean="0">
                <a:effectLst>
                  <a:outerShdw blurRad="38100" dist="38100" dir="2700000" algn="tl">
                    <a:srgbClr val="DDDDDD"/>
                  </a:outerShdw>
                </a:effectLst>
              </a:rPr>
              <a:t>Macro</a:t>
            </a:r>
            <a:endParaRPr lang="it-IT" sz="2400" dirty="0">
              <a:effectLst>
                <a:outerShdw blurRad="38100" dist="38100" dir="2700000" algn="tl">
                  <a:srgbClr val="DDDDDD"/>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9161"/>
                                        </p:tgtEl>
                                        <p:attrNameLst>
                                          <p:attrName>style.visibility</p:attrName>
                                        </p:attrNameLst>
                                      </p:cBhvr>
                                      <p:to>
                                        <p:strVal val="visible"/>
                                      </p:to>
                                    </p:set>
                                    <p:anim calcmode="lin" valueType="num">
                                      <p:cBhvr>
                                        <p:cTn id="7" dur="500" fill="hold"/>
                                        <p:tgtEl>
                                          <p:spTgt spid="49161"/>
                                        </p:tgtEl>
                                        <p:attrNameLst>
                                          <p:attrName>ppt_w</p:attrName>
                                        </p:attrNameLst>
                                      </p:cBhvr>
                                      <p:tavLst>
                                        <p:tav tm="0">
                                          <p:val>
                                            <p:fltVal val="0"/>
                                          </p:val>
                                        </p:tav>
                                        <p:tav tm="100000">
                                          <p:val>
                                            <p:strVal val="#ppt_w"/>
                                          </p:val>
                                        </p:tav>
                                      </p:tavLst>
                                    </p:anim>
                                    <p:anim calcmode="lin" valueType="num">
                                      <p:cBhvr>
                                        <p:cTn id="8" dur="500" fill="hold"/>
                                        <p:tgtEl>
                                          <p:spTgt spid="4916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9160"/>
                                        </p:tgtEl>
                                        <p:attrNameLst>
                                          <p:attrName>style.visibility</p:attrName>
                                        </p:attrNameLst>
                                      </p:cBhvr>
                                      <p:to>
                                        <p:strVal val="visible"/>
                                      </p:to>
                                    </p:set>
                                    <p:anim calcmode="lin" valueType="num">
                                      <p:cBhvr>
                                        <p:cTn id="19" dur="500" fill="hold"/>
                                        <p:tgtEl>
                                          <p:spTgt spid="49160"/>
                                        </p:tgtEl>
                                        <p:attrNameLst>
                                          <p:attrName>ppt_w</p:attrName>
                                        </p:attrNameLst>
                                      </p:cBhvr>
                                      <p:tavLst>
                                        <p:tav tm="0">
                                          <p:val>
                                            <p:fltVal val="0"/>
                                          </p:val>
                                        </p:tav>
                                        <p:tav tm="100000">
                                          <p:val>
                                            <p:strVal val="#ppt_w"/>
                                          </p:val>
                                        </p:tav>
                                      </p:tavLst>
                                    </p:anim>
                                    <p:anim calcmode="lin" valueType="num">
                                      <p:cBhvr>
                                        <p:cTn id="20" dur="500" fill="hold"/>
                                        <p:tgtEl>
                                          <p:spTgt spid="4916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0" grpId="0" animBg="1"/>
      <p:bldP spid="49161" grpId="0" animBg="1"/>
      <p:bldP spid="16"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GB" dirty="0" smtClean="0"/>
              <a:t> </a:t>
            </a:r>
            <a:r>
              <a:rPr lang="fr-FR" dirty="0" smtClean="0"/>
              <a:t>La prima </a:t>
            </a:r>
            <a:r>
              <a:rPr lang="fr-FR" dirty="0" err="1" smtClean="0"/>
              <a:t>attività</a:t>
            </a:r>
            <a:r>
              <a:rPr lang="fr-FR" dirty="0" smtClean="0"/>
              <a:t> con l’</a:t>
            </a:r>
            <a:r>
              <a:rPr lang="fr-FR" dirty="0" err="1" smtClean="0"/>
              <a:t>artefatto</a:t>
            </a:r>
            <a:r>
              <a:rPr lang="fr-FR" dirty="0" smtClean="0"/>
              <a:t> </a:t>
            </a:r>
            <a:endParaRPr lang="en-GB" dirty="0"/>
          </a:p>
        </p:txBody>
      </p:sp>
      <p:sp>
        <p:nvSpPr>
          <p:cNvPr id="61443" name="Rectangle 3"/>
          <p:cNvSpPr>
            <a:spLocks noGrp="1" noChangeArrowheads="1"/>
          </p:cNvSpPr>
          <p:nvPr>
            <p:ph type="body" sz="half" idx="1"/>
          </p:nvPr>
        </p:nvSpPr>
        <p:spPr/>
        <p:txBody>
          <a:bodyPr/>
          <a:lstStyle/>
          <a:p>
            <a:pPr marL="0" indent="0" algn="ctr">
              <a:lnSpc>
                <a:spcPct val="90000"/>
              </a:lnSpc>
              <a:buFont typeface="Times" pitchFamily="32" charset="0"/>
              <a:buNone/>
            </a:pPr>
            <a:r>
              <a:rPr lang="en-GB" sz="2400" b="1" dirty="0" smtClean="0"/>
              <a:t>Il </a:t>
            </a:r>
            <a:r>
              <a:rPr lang="en-GB" sz="2400" b="1" dirty="0" err="1" smtClean="0"/>
              <a:t>compito</a:t>
            </a:r>
            <a:endParaRPr lang="en-GB" sz="2400" b="1" dirty="0" smtClean="0"/>
          </a:p>
          <a:p>
            <a:pPr>
              <a:buNone/>
            </a:pPr>
            <a:r>
              <a:rPr lang="it-IT" sz="2400" dirty="0" smtClean="0"/>
              <a:t>Create tre punti A, </a:t>
            </a:r>
            <a:r>
              <a:rPr lang="it-IT" sz="2400" dirty="0" err="1" smtClean="0"/>
              <a:t>B</a:t>
            </a:r>
            <a:r>
              <a:rPr lang="it-IT" sz="2400" dirty="0" smtClean="0"/>
              <a:t>, e P. Applicate la macro-costruzione “EFFETTO1” incognita, preregistrata sui vostri schermi</a:t>
            </a:r>
            <a:r>
              <a:rPr lang="it-IT" sz="2400" i="1" dirty="0" smtClean="0"/>
              <a:t>, </a:t>
            </a:r>
            <a:r>
              <a:rPr lang="it-IT" sz="2400" dirty="0" smtClean="0"/>
              <a:t>ai punti dati, nell’ordine A, </a:t>
            </a:r>
            <a:r>
              <a:rPr lang="it-IT" sz="2400" dirty="0" err="1" smtClean="0"/>
              <a:t>B</a:t>
            </a:r>
            <a:r>
              <a:rPr lang="it-IT" sz="2400" dirty="0" smtClean="0"/>
              <a:t> e </a:t>
            </a:r>
            <a:r>
              <a:rPr lang="it-IT" sz="2400" dirty="0" err="1" smtClean="0"/>
              <a:t>P </a:t>
            </a:r>
            <a:r>
              <a:rPr lang="it-IT" sz="2400" dirty="0" smtClean="0"/>
              <a:t>: vi apparirà un quarto punto che chiamerete H.</a:t>
            </a:r>
          </a:p>
        </p:txBody>
      </p:sp>
      <p:graphicFrame>
        <p:nvGraphicFramePr>
          <p:cNvPr id="61444" name="Object 4">
            <a:hlinkClick r:id="rId4" action="ppaction://hlinkfile"/>
          </p:cNvPr>
          <p:cNvGraphicFramePr>
            <a:graphicFrameLocks noGrp="1" noChangeAspect="1"/>
          </p:cNvGraphicFramePr>
          <p:nvPr>
            <p:ph type="chart" sz="half" idx="2"/>
          </p:nvPr>
        </p:nvGraphicFramePr>
        <p:xfrm>
          <a:off x="4324350" y="1957388"/>
          <a:ext cx="4060825" cy="4064000"/>
        </p:xfrm>
        <a:graphic>
          <a:graphicData uri="http://schemas.openxmlformats.org/presentationml/2006/ole">
            <mc:AlternateContent xmlns:mc="http://schemas.openxmlformats.org/markup-compatibility/2006">
              <mc:Choice xmlns:v="urn:schemas-microsoft-com:vml" Requires="v">
                <p:oleObj spid="_x0000_s187421" name="Documento" r:id="rId5" imgW="2324100" imgH="2184400" progId="Word.Document.8">
                  <p:embed/>
                </p:oleObj>
              </mc:Choice>
              <mc:Fallback>
                <p:oleObj name="Documento" r:id="rId5" imgW="2324100" imgH="2184400" progId="Word.Document.8">
                  <p:embed/>
                  <p:pic>
                    <p:nvPicPr>
                      <p:cNvPr id="0" name="Picture 10"/>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4350" y="1957388"/>
                        <a:ext cx="4060825"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61444"/>
                                        </p:tgtEl>
                                        <p:attrNameLst>
                                          <p:attrName>style.visibility</p:attrName>
                                        </p:attrNameLst>
                                      </p:cBhvr>
                                      <p:to>
                                        <p:strVal val="visible"/>
                                      </p:to>
                                    </p:set>
                                    <p:animEffect transition="in" filter="box(out)">
                                      <p:cBhvr>
                                        <p:cTn id="7" dur="500"/>
                                        <p:tgtEl>
                                          <p:spTgt spid="61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Formulazione</a:t>
            </a:r>
            <a:r>
              <a:rPr lang="fr-FR" dirty="0" smtClean="0"/>
              <a:t> </a:t>
            </a:r>
            <a:r>
              <a:rPr lang="fr-FR" dirty="0" err="1" smtClean="0"/>
              <a:t>del</a:t>
            </a:r>
            <a:r>
              <a:rPr lang="fr-FR" dirty="0" smtClean="0"/>
              <a:t> </a:t>
            </a:r>
            <a:r>
              <a:rPr lang="fr-FR" dirty="0" err="1" smtClean="0"/>
              <a:t>compito</a:t>
            </a:r>
            <a:endParaRPr lang="fr-FR" dirty="0"/>
          </a:p>
        </p:txBody>
      </p:sp>
      <p:sp>
        <p:nvSpPr>
          <p:cNvPr id="3" name="Segnaposto contenuto 2"/>
          <p:cNvSpPr>
            <a:spLocks noGrp="1"/>
          </p:cNvSpPr>
          <p:nvPr>
            <p:ph idx="1"/>
          </p:nvPr>
        </p:nvSpPr>
        <p:spPr/>
        <p:txBody>
          <a:bodyPr>
            <a:normAutofit/>
          </a:bodyPr>
          <a:lstStyle/>
          <a:p>
            <a:pPr>
              <a:buNone/>
            </a:pPr>
            <a:r>
              <a:rPr lang="it-IT" b="1" dirty="0" smtClean="0"/>
              <a:t>Domanda n. </a:t>
            </a:r>
            <a:r>
              <a:rPr lang="it-IT" b="1" dirty="0" err="1" smtClean="0"/>
              <a:t>1</a:t>
            </a:r>
            <a:endParaRPr lang="it-IT" dirty="0" smtClean="0"/>
          </a:p>
          <a:p>
            <a:pPr>
              <a:buNone/>
            </a:pPr>
            <a:r>
              <a:rPr lang="it-IT" dirty="0" smtClean="0"/>
              <a:t>Spostate tutti i punti che è possibile spostare. Osservate ciò che si muove e ciò che non si muove. Fate un’esplorazione sistematica, cioè spostate un punto per volta ed annotate sul foglio quali sono i punti che si muovono e quali no. Riassumete nella tabella sottostante i risultati delle vostre osservazioni.</a:t>
            </a:r>
          </a:p>
          <a:p>
            <a:pPr>
              <a:buNone/>
            </a:pPr>
            <a:endParaRPr lang="it-IT" dirty="0" smtClean="0"/>
          </a:p>
          <a:p>
            <a:pPr marL="0" indent="0">
              <a:buNone/>
            </a:pPr>
            <a:endParaRPr lang="fr-FR" dirty="0"/>
          </a:p>
        </p:txBody>
      </p:sp>
      <p:graphicFrame>
        <p:nvGraphicFramePr>
          <p:cNvPr id="4" name="Tabella 3"/>
          <p:cNvGraphicFramePr>
            <a:graphicFrameLocks noGrp="1"/>
          </p:cNvGraphicFramePr>
          <p:nvPr/>
        </p:nvGraphicFramePr>
        <p:xfrm>
          <a:off x="1524000" y="453644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just">
                        <a:spcAft>
                          <a:spcPts val="0"/>
                        </a:spcAft>
                      </a:pPr>
                      <a:r>
                        <a:rPr lang="it-IT" sz="1200" i="1">
                          <a:latin typeface="Times New Roman"/>
                          <a:ea typeface="Times"/>
                          <a:cs typeface="Times New Roman"/>
                        </a:rPr>
                        <a:t>Punto che si può spostare</a:t>
                      </a:r>
                      <a:endParaRPr lang="it-IT" sz="1200">
                        <a:latin typeface="Times New Roman"/>
                        <a:ea typeface="Times"/>
                        <a:cs typeface="Times New Roman"/>
                      </a:endParaRPr>
                    </a:p>
                  </a:txBody>
                  <a:tcPr marL="68580" marR="68580" marT="0" marB="0"/>
                </a:tc>
                <a:tc>
                  <a:txBody>
                    <a:bodyPr/>
                    <a:lstStyle/>
                    <a:p>
                      <a:pPr algn="just">
                        <a:spcAft>
                          <a:spcPts val="0"/>
                        </a:spcAft>
                      </a:pPr>
                      <a:r>
                        <a:rPr lang="it-IT" sz="1200" b="1" i="1">
                          <a:latin typeface="Times New Roman"/>
                          <a:ea typeface="Times New Roman"/>
                          <a:cs typeface="Times New Roman"/>
                        </a:rPr>
                        <a:t>Punti che non si muovono</a:t>
                      </a:r>
                    </a:p>
                  </a:txBody>
                  <a:tcPr marL="68580" marR="68580" marT="0" marB="0"/>
                </a:tc>
                <a:tc>
                  <a:txBody>
                    <a:bodyPr/>
                    <a:lstStyle/>
                    <a:p>
                      <a:pPr algn="just">
                        <a:spcAft>
                          <a:spcPts val="0"/>
                        </a:spcAft>
                      </a:pPr>
                      <a:r>
                        <a:rPr lang="it-IT" sz="1200" i="1">
                          <a:latin typeface="Times New Roman"/>
                          <a:ea typeface="Times"/>
                          <a:cs typeface="Times New Roman"/>
                        </a:rPr>
                        <a:t>Punti che si muovono</a:t>
                      </a: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dirty="0">
                        <a:latin typeface="Times New Roman"/>
                        <a:ea typeface="Times"/>
                        <a:cs typeface="Times New Roman"/>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Formulazione</a:t>
            </a:r>
            <a:r>
              <a:rPr lang="fr-FR" dirty="0" smtClean="0"/>
              <a:t> </a:t>
            </a:r>
            <a:r>
              <a:rPr lang="fr-FR" dirty="0" err="1" smtClean="0"/>
              <a:t>del</a:t>
            </a:r>
            <a:r>
              <a:rPr lang="fr-FR" dirty="0" smtClean="0"/>
              <a:t> </a:t>
            </a:r>
            <a:r>
              <a:rPr lang="fr-FR" dirty="0" err="1" smtClean="0"/>
              <a:t>compito</a:t>
            </a:r>
            <a:endParaRPr lang="fr-FR" dirty="0"/>
          </a:p>
        </p:txBody>
      </p:sp>
      <p:sp>
        <p:nvSpPr>
          <p:cNvPr id="3" name="Segnaposto contenuto 2"/>
          <p:cNvSpPr>
            <a:spLocks noGrp="1"/>
          </p:cNvSpPr>
          <p:nvPr>
            <p:ph idx="1"/>
          </p:nvPr>
        </p:nvSpPr>
        <p:spPr>
          <a:xfrm>
            <a:off x="728137" y="1447800"/>
            <a:ext cx="7772400" cy="4572000"/>
          </a:xfrm>
        </p:spPr>
        <p:txBody>
          <a:bodyPr>
            <a:normAutofit/>
          </a:bodyPr>
          <a:lstStyle/>
          <a:p>
            <a:pPr>
              <a:buNone/>
            </a:pPr>
            <a:r>
              <a:rPr lang="it-IT" b="1" dirty="0" smtClean="0"/>
              <a:t>Domanda n. </a:t>
            </a:r>
            <a:r>
              <a:rPr lang="it-IT" b="1" dirty="0" err="1" smtClean="0"/>
              <a:t>1</a:t>
            </a:r>
            <a:endParaRPr lang="it-IT" dirty="0" smtClean="0"/>
          </a:p>
          <a:p>
            <a:pPr>
              <a:buNone/>
            </a:pPr>
            <a:r>
              <a:rPr lang="it-IT" dirty="0" smtClean="0">
                <a:solidFill>
                  <a:srgbClr val="FF0000"/>
                </a:solidFill>
              </a:rPr>
              <a:t>Spostate</a:t>
            </a:r>
            <a:r>
              <a:rPr lang="it-IT" dirty="0" smtClean="0"/>
              <a:t> tutti i punti che </a:t>
            </a:r>
            <a:r>
              <a:rPr lang="it-IT" dirty="0" smtClean="0">
                <a:solidFill>
                  <a:srgbClr val="FF0000"/>
                </a:solidFill>
              </a:rPr>
              <a:t>è possibile spostare</a:t>
            </a:r>
            <a:r>
              <a:rPr lang="it-IT" dirty="0" smtClean="0"/>
              <a:t>. Osservate ciò che </a:t>
            </a:r>
            <a:r>
              <a:rPr lang="it-IT" dirty="0" smtClean="0">
                <a:solidFill>
                  <a:srgbClr val="FF0000"/>
                </a:solidFill>
              </a:rPr>
              <a:t>si muove </a:t>
            </a:r>
            <a:r>
              <a:rPr lang="it-IT" dirty="0" smtClean="0"/>
              <a:t>e ciò che </a:t>
            </a:r>
            <a:r>
              <a:rPr lang="it-IT" dirty="0" smtClean="0">
                <a:solidFill>
                  <a:srgbClr val="FF0000"/>
                </a:solidFill>
              </a:rPr>
              <a:t>non si muove</a:t>
            </a:r>
            <a:r>
              <a:rPr lang="it-IT" dirty="0" smtClean="0"/>
              <a:t>. Fate un’esplorazione sistematica, cioè </a:t>
            </a:r>
            <a:r>
              <a:rPr lang="it-IT" dirty="0" smtClean="0">
                <a:solidFill>
                  <a:srgbClr val="FF0000"/>
                </a:solidFill>
              </a:rPr>
              <a:t>spostate un punto </a:t>
            </a:r>
            <a:r>
              <a:rPr lang="it-IT" dirty="0" smtClean="0"/>
              <a:t>per volta ed annotate sul foglio quali sono </a:t>
            </a:r>
            <a:r>
              <a:rPr lang="it-IT" dirty="0" smtClean="0">
                <a:solidFill>
                  <a:srgbClr val="FF0000"/>
                </a:solidFill>
              </a:rPr>
              <a:t>i punti che si muovono </a:t>
            </a:r>
            <a:r>
              <a:rPr lang="it-IT" dirty="0" smtClean="0"/>
              <a:t>e </a:t>
            </a:r>
            <a:r>
              <a:rPr lang="it-IT" dirty="0" smtClean="0">
                <a:solidFill>
                  <a:srgbClr val="FF0000"/>
                </a:solidFill>
              </a:rPr>
              <a:t>quali no.</a:t>
            </a:r>
            <a:r>
              <a:rPr lang="it-IT" dirty="0" smtClean="0"/>
              <a:t> Riassumete nella tabella sottostante i risultati delle vostre osservazioni.</a:t>
            </a:r>
          </a:p>
          <a:p>
            <a:pPr>
              <a:buNone/>
            </a:pPr>
            <a:endParaRPr lang="it-IT" dirty="0" smtClean="0"/>
          </a:p>
          <a:p>
            <a:pPr marL="0" indent="0">
              <a:buNone/>
            </a:pPr>
            <a:endParaRPr lang="fr-FR" dirty="0"/>
          </a:p>
        </p:txBody>
      </p:sp>
      <p:graphicFrame>
        <p:nvGraphicFramePr>
          <p:cNvPr id="4" name="Tabella 3"/>
          <p:cNvGraphicFramePr>
            <a:graphicFrameLocks noGrp="1"/>
          </p:cNvGraphicFramePr>
          <p:nvPr/>
        </p:nvGraphicFramePr>
        <p:xfrm>
          <a:off x="1524000" y="453644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just">
                        <a:spcAft>
                          <a:spcPts val="0"/>
                        </a:spcAft>
                      </a:pPr>
                      <a:r>
                        <a:rPr lang="it-IT" sz="1200" i="1">
                          <a:latin typeface="Times New Roman"/>
                          <a:ea typeface="Times"/>
                          <a:cs typeface="Times New Roman"/>
                        </a:rPr>
                        <a:t>Punto che si può spostare</a:t>
                      </a:r>
                      <a:endParaRPr lang="it-IT" sz="1200">
                        <a:latin typeface="Times New Roman"/>
                        <a:ea typeface="Times"/>
                        <a:cs typeface="Times New Roman"/>
                      </a:endParaRPr>
                    </a:p>
                  </a:txBody>
                  <a:tcPr marL="68580" marR="68580" marT="0" marB="0"/>
                </a:tc>
                <a:tc>
                  <a:txBody>
                    <a:bodyPr/>
                    <a:lstStyle/>
                    <a:p>
                      <a:pPr algn="just">
                        <a:spcAft>
                          <a:spcPts val="0"/>
                        </a:spcAft>
                      </a:pPr>
                      <a:r>
                        <a:rPr lang="it-IT" sz="1200" b="1" i="1">
                          <a:latin typeface="Times New Roman"/>
                          <a:ea typeface="Times New Roman"/>
                          <a:cs typeface="Times New Roman"/>
                        </a:rPr>
                        <a:t>Punti che non si muovono</a:t>
                      </a:r>
                    </a:p>
                  </a:txBody>
                  <a:tcPr marL="68580" marR="68580" marT="0" marB="0"/>
                </a:tc>
                <a:tc>
                  <a:txBody>
                    <a:bodyPr/>
                    <a:lstStyle/>
                    <a:p>
                      <a:pPr algn="just">
                        <a:spcAft>
                          <a:spcPts val="0"/>
                        </a:spcAft>
                      </a:pPr>
                      <a:r>
                        <a:rPr lang="it-IT" sz="1200" i="1">
                          <a:latin typeface="Times New Roman"/>
                          <a:ea typeface="Times"/>
                          <a:cs typeface="Times New Roman"/>
                        </a:rPr>
                        <a:t>Punti che si muovono</a:t>
                      </a: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r>
              <a:tr h="370840">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a:latin typeface="Times New Roman"/>
                        <a:ea typeface="Times"/>
                        <a:cs typeface="Times New Roman"/>
                      </a:endParaRPr>
                    </a:p>
                  </a:txBody>
                  <a:tcPr marL="68580" marR="68580" marT="0" marB="0"/>
                </a:tc>
                <a:tc>
                  <a:txBody>
                    <a:bodyPr/>
                    <a:lstStyle/>
                    <a:p>
                      <a:pPr algn="just">
                        <a:spcAft>
                          <a:spcPts val="0"/>
                        </a:spcAft>
                      </a:pPr>
                      <a:endParaRPr lang="it-IT" sz="1200" dirty="0">
                        <a:latin typeface="Times New Roman"/>
                        <a:ea typeface="Times"/>
                        <a:cs typeface="Times New Roman"/>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ttotitolo 5"/>
          <p:cNvSpPr>
            <a:spLocks noGrp="1"/>
          </p:cNvSpPr>
          <p:nvPr>
            <p:ph type="subTitle" idx="1"/>
          </p:nvPr>
        </p:nvSpPr>
        <p:spPr/>
        <p:txBody>
          <a:bodyPr>
            <a:normAutofit/>
          </a:bodyPr>
          <a:lstStyle/>
          <a:p>
            <a:r>
              <a:rPr lang="it-IT" sz="3200" dirty="0" smtClean="0"/>
              <a:t>Uso di artefatti per introdurre i significati matematici di Funzione e Grafico</a:t>
            </a:r>
            <a:endParaRPr lang="it-IT" sz="3200" dirty="0"/>
          </a:p>
        </p:txBody>
      </p:sp>
      <p:sp>
        <p:nvSpPr>
          <p:cNvPr id="5" name="Titolo 4"/>
          <p:cNvSpPr>
            <a:spLocks noGrp="1"/>
          </p:cNvSpPr>
          <p:nvPr>
            <p:ph type="ctrTitle"/>
          </p:nvPr>
        </p:nvSpPr>
        <p:spPr/>
        <p:txBody>
          <a:bodyPr/>
          <a:lstStyle/>
          <a:p>
            <a:r>
              <a:rPr lang="it-IT" dirty="0" smtClean="0"/>
              <a:t>Esempio </a:t>
            </a:r>
            <a:endParaRPr lang="it-IT" dirty="0"/>
          </a:p>
        </p:txBody>
      </p:sp>
    </p:spTree>
    <p:extLst>
      <p:ext uri="{BB962C8B-B14F-4D97-AF65-F5344CB8AC3E}">
        <p14:creationId xmlns:p14="http://schemas.microsoft.com/office/powerpoint/2010/main" val="190829071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ttotitolo 4"/>
          <p:cNvSpPr>
            <a:spLocks noGrp="1"/>
          </p:cNvSpPr>
          <p:nvPr>
            <p:ph type="subTitle" idx="1"/>
          </p:nvPr>
        </p:nvSpPr>
        <p:spPr/>
        <p:txBody>
          <a:bodyPr/>
          <a:lstStyle/>
          <a:p>
            <a:r>
              <a:rPr lang="it-IT" dirty="0" smtClean="0"/>
              <a:t>Analisi delle trascrizione del lavoro </a:t>
            </a:r>
            <a:r>
              <a:rPr lang="it-IT" smtClean="0"/>
              <a:t>a coppie</a:t>
            </a:r>
            <a:endParaRPr lang="it-IT"/>
          </a:p>
        </p:txBody>
      </p:sp>
      <p:sp>
        <p:nvSpPr>
          <p:cNvPr id="4" name="Titolo 3"/>
          <p:cNvSpPr>
            <a:spLocks noGrp="1"/>
          </p:cNvSpPr>
          <p:nvPr>
            <p:ph type="ctrTitle"/>
          </p:nvPr>
        </p:nvSpPr>
        <p:spPr/>
        <p:txBody>
          <a:bodyPr/>
          <a:lstStyle/>
          <a:p>
            <a:r>
              <a:rPr lang="it-IT" dirty="0" smtClean="0"/>
              <a:t>Lavoro a gruppi </a:t>
            </a:r>
            <a:endParaRPr lang="it-IT" dirty="0"/>
          </a:p>
        </p:txBody>
      </p:sp>
    </p:spTree>
    <p:extLst>
      <p:ext uri="{BB962C8B-B14F-4D97-AF65-F5344CB8AC3E}">
        <p14:creationId xmlns:p14="http://schemas.microsoft.com/office/powerpoint/2010/main" val="154203724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odecagono 21"/>
          <p:cNvSpPr/>
          <p:nvPr/>
        </p:nvSpPr>
        <p:spPr>
          <a:xfrm>
            <a:off x="6033154" y="1874838"/>
            <a:ext cx="2679197" cy="2569840"/>
          </a:xfrm>
          <a:prstGeom prst="dodecagon">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20" name="Nuvola 19"/>
          <p:cNvSpPr/>
          <p:nvPr/>
        </p:nvSpPr>
        <p:spPr>
          <a:xfrm>
            <a:off x="535839" y="654796"/>
            <a:ext cx="5497316" cy="5555848"/>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 name="Titolo 2"/>
          <p:cNvSpPr>
            <a:spLocks noGrp="1"/>
          </p:cNvSpPr>
          <p:nvPr>
            <p:ph type="title" idx="4294967295"/>
          </p:nvPr>
        </p:nvSpPr>
        <p:spPr>
          <a:xfrm>
            <a:off x="0" y="274638"/>
            <a:ext cx="8229600" cy="1143000"/>
          </a:xfrm>
        </p:spPr>
        <p:txBody>
          <a:bodyPr/>
          <a:lstStyle/>
          <a:p>
            <a:r>
              <a:rPr lang="en-GB" dirty="0" smtClean="0"/>
              <a:t>Semiotic games</a:t>
            </a:r>
            <a:endParaRPr lang="en-GB" dirty="0"/>
          </a:p>
        </p:txBody>
      </p:sp>
      <p:sp>
        <p:nvSpPr>
          <p:cNvPr id="4" name="Ovale 3"/>
          <p:cNvSpPr/>
          <p:nvPr/>
        </p:nvSpPr>
        <p:spPr>
          <a:xfrm>
            <a:off x="1520691" y="1417638"/>
            <a:ext cx="2805715"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smtClean="0"/>
              <a:t>Spostare</a:t>
            </a:r>
            <a:r>
              <a:rPr lang="en-GB" dirty="0" smtClean="0"/>
              <a:t> </a:t>
            </a:r>
            <a:endParaRPr lang="en-GB" dirty="0"/>
          </a:p>
        </p:txBody>
      </p:sp>
      <p:sp>
        <p:nvSpPr>
          <p:cNvPr id="5" name="Ovale 4"/>
          <p:cNvSpPr/>
          <p:nvPr/>
        </p:nvSpPr>
        <p:spPr>
          <a:xfrm>
            <a:off x="6780064" y="2414513"/>
            <a:ext cx="1449536" cy="148817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Drag</a:t>
            </a:r>
            <a:endParaRPr lang="en-GB" dirty="0"/>
          </a:p>
        </p:txBody>
      </p:sp>
      <p:sp>
        <p:nvSpPr>
          <p:cNvPr id="6" name="Arrotonda angolo diagonale rettangolo 5"/>
          <p:cNvSpPr/>
          <p:nvPr/>
        </p:nvSpPr>
        <p:spPr>
          <a:xfrm>
            <a:off x="2083819" y="4087517"/>
            <a:ext cx="2242587" cy="91440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smtClean="0"/>
              <a:t>Muovere</a:t>
            </a:r>
            <a:endParaRPr lang="en-GB" dirty="0"/>
          </a:p>
        </p:txBody>
      </p:sp>
      <p:cxnSp>
        <p:nvCxnSpPr>
          <p:cNvPr id="9" name="Connettore 2 8"/>
          <p:cNvCxnSpPr/>
          <p:nvPr/>
        </p:nvCxnSpPr>
        <p:spPr>
          <a:xfrm>
            <a:off x="5218728" y="1874838"/>
            <a:ext cx="1330420" cy="7245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Connettore 2 12"/>
          <p:cNvCxnSpPr/>
          <p:nvPr/>
        </p:nvCxnSpPr>
        <p:spPr>
          <a:xfrm rot="5400000">
            <a:off x="2579258" y="3254967"/>
            <a:ext cx="1311250"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Connettore 2 16"/>
          <p:cNvCxnSpPr/>
          <p:nvPr/>
        </p:nvCxnSpPr>
        <p:spPr>
          <a:xfrm flipV="1">
            <a:off x="5218728" y="3910594"/>
            <a:ext cx="1330420" cy="53408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597380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utoShape 3"/>
          <p:cNvSpPr>
            <a:spLocks noChangeAspect="1" noChangeArrowheads="1" noTextEdit="1"/>
          </p:cNvSpPr>
          <p:nvPr/>
        </p:nvSpPr>
        <p:spPr bwMode="auto">
          <a:xfrm>
            <a:off x="2286000" y="1447800"/>
            <a:ext cx="4572000" cy="4572000"/>
          </a:xfrm>
          <a:prstGeom prst="rect">
            <a:avLst/>
          </a:prstGeom>
          <a:noFill/>
          <a:ln w="9525">
            <a:noFill/>
            <a:miter lim="800000"/>
            <a:headEnd/>
            <a:tailEnd/>
          </a:ln>
        </p:spPr>
        <p:txBody>
          <a:bodyPr>
            <a:prstTxWarp prst="textNoShape">
              <a:avLst/>
            </a:prstTxWarp>
          </a:bodyPr>
          <a:lstStyle/>
          <a:p>
            <a:endParaRPr lang="it-IT"/>
          </a:p>
        </p:txBody>
      </p:sp>
      <p:sp>
        <p:nvSpPr>
          <p:cNvPr id="49156" name="_s114692"/>
          <p:cNvSpPr>
            <a:spLocks noChangeArrowheads="1" noTextEdit="1"/>
          </p:cNvSpPr>
          <p:nvPr/>
        </p:nvSpPr>
        <p:spPr bwMode="auto">
          <a:xfrm>
            <a:off x="3095625" y="1665484"/>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7" name="_s114693"/>
          <p:cNvSpPr>
            <a:spLocks noChangeArrowheads="1" noTextEdit="1"/>
          </p:cNvSpPr>
          <p:nvPr/>
        </p:nvSpPr>
        <p:spPr bwMode="auto">
          <a:xfrm rot="7200000">
            <a:off x="3500438" y="2489200"/>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8" name="_s114694"/>
          <p:cNvSpPr>
            <a:spLocks noChangeArrowheads="1" noTextEdit="1"/>
          </p:cNvSpPr>
          <p:nvPr/>
        </p:nvSpPr>
        <p:spPr bwMode="auto">
          <a:xfrm rot="14400000">
            <a:off x="2692400" y="2492375"/>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60" name="_s114696"/>
          <p:cNvSpPr>
            <a:spLocks noChangeArrowheads="1"/>
          </p:cNvSpPr>
          <p:nvPr/>
        </p:nvSpPr>
        <p:spPr bwMode="auto">
          <a:xfrm>
            <a:off x="3979863" y="47593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Collettiva </a:t>
            </a:r>
          </a:p>
          <a:p>
            <a:pPr algn="ctr" eaLnBrk="1" hangingPunct="1"/>
            <a:r>
              <a:rPr lang="it-IT" sz="2400" dirty="0" smtClean="0">
                <a:effectLst>
                  <a:outerShdw blurRad="38100" dist="38100" dir="2700000" algn="tl">
                    <a:srgbClr val="DDDDDD"/>
                  </a:outerShdw>
                </a:effectLst>
              </a:rPr>
              <a:t>di segni</a:t>
            </a:r>
          </a:p>
        </p:txBody>
      </p:sp>
      <p:sp>
        <p:nvSpPr>
          <p:cNvPr id="49161" name="_s114697"/>
          <p:cNvSpPr>
            <a:spLocks noChangeArrowheads="1"/>
          </p:cNvSpPr>
          <p:nvPr/>
        </p:nvSpPr>
        <p:spPr bwMode="auto">
          <a:xfrm>
            <a:off x="1930530" y="2332038"/>
            <a:ext cx="1612245" cy="11858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Attività con </a:t>
            </a:r>
          </a:p>
          <a:p>
            <a:pPr algn="ctr" eaLnBrk="1" hangingPunct="1"/>
            <a:r>
              <a:rPr lang="it-IT" sz="2400" dirty="0" smtClean="0">
                <a:effectLst>
                  <a:outerShdw blurRad="38100" dist="38100" dir="2700000" algn="tl">
                    <a:srgbClr val="DDDDDD"/>
                  </a:outerShdw>
                </a:effectLst>
              </a:rPr>
              <a:t>l’artefatto</a:t>
            </a:r>
            <a:endParaRPr lang="it-IT" sz="2400" dirty="0">
              <a:effectLst>
                <a:outerShdw blurRad="38100" dist="38100" dir="2700000" algn="tl">
                  <a:srgbClr val="DDDDDD"/>
                </a:outerShdw>
              </a:effectLst>
            </a:endParaRPr>
          </a:p>
        </p:txBody>
      </p:sp>
      <p:sp>
        <p:nvSpPr>
          <p:cNvPr id="49162" name="Rectangle 10"/>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prstTxWarp prst="textNoShape">
              <a:avLst/>
            </a:prstTxWarp>
          </a:bodyPr>
          <a:lstStyle/>
          <a:p>
            <a:pPr algn="ctr" eaLnBrk="1" hangingPunct="1"/>
            <a:r>
              <a:rPr lang="it-IT" sz="4400" dirty="0" smtClean="0">
                <a:solidFill>
                  <a:srgbClr val="333399"/>
                </a:solidFill>
              </a:rPr>
              <a:t>Ciclo didattico</a:t>
            </a:r>
            <a:endParaRPr lang="it-IT" sz="4400" dirty="0">
              <a:solidFill>
                <a:srgbClr val="333399"/>
              </a:solidFill>
            </a:endParaRPr>
          </a:p>
        </p:txBody>
      </p:sp>
      <p:sp>
        <p:nvSpPr>
          <p:cNvPr id="16" name="_s114695"/>
          <p:cNvSpPr>
            <a:spLocks noChangeArrowheads="1"/>
          </p:cNvSpPr>
          <p:nvPr/>
        </p:nvSpPr>
        <p:spPr bwMode="auto">
          <a:xfrm>
            <a:off x="5381625" y="23320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di segni</a:t>
            </a:r>
            <a:endParaRPr lang="it-IT" sz="2400" dirty="0">
              <a:effectLst>
                <a:outerShdw blurRad="38100" dist="38100" dir="2700000" algn="tl">
                  <a:srgbClr val="DDDDDD"/>
                </a:outerShdw>
              </a:effectLst>
            </a:endParaRPr>
          </a:p>
        </p:txBody>
      </p:sp>
      <p:sp>
        <p:nvSpPr>
          <p:cNvPr id="11" name="_s114695"/>
          <p:cNvSpPr>
            <a:spLocks noChangeArrowheads="1"/>
          </p:cNvSpPr>
          <p:nvPr/>
        </p:nvSpPr>
        <p:spPr bwMode="auto">
          <a:xfrm>
            <a:off x="5534025" y="24844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Report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scritto</a:t>
            </a:r>
            <a:endParaRPr lang="it-IT" sz="2400" dirty="0">
              <a:effectLst>
                <a:outerShdw blurRad="38100" dist="38100" dir="2700000" algn="tl">
                  <a:srgbClr val="DDDDDD"/>
                </a:outerShdw>
              </a:effectLst>
            </a:endParaRPr>
          </a:p>
        </p:txBody>
      </p:sp>
    </p:spTree>
    <p:extLst>
      <p:ext uri="{BB962C8B-B14F-4D97-AF65-F5344CB8AC3E}">
        <p14:creationId xmlns:p14="http://schemas.microsoft.com/office/powerpoint/2010/main" val="566939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634933" y="1404796"/>
            <a:ext cx="7619199" cy="4093428"/>
          </a:xfrm>
          <a:prstGeom prst="rect">
            <a:avLst/>
          </a:prstGeom>
          <a:noFill/>
        </p:spPr>
        <p:txBody>
          <a:bodyPr wrap="square" rtlCol="0">
            <a:spAutoFit/>
          </a:bodyPr>
          <a:lstStyle/>
          <a:p>
            <a:r>
              <a:rPr lang="it-IT" sz="2000" dirty="0" smtClean="0"/>
              <a:t>Estratto trascrizione </a:t>
            </a:r>
            <a:r>
              <a:rPr lang="it-IT" sz="2000" dirty="0" err="1" smtClean="0"/>
              <a:t>M</a:t>
            </a:r>
            <a:r>
              <a:rPr lang="it-IT" sz="2000" dirty="0" smtClean="0"/>
              <a:t> &amp; E durante la prima sessione </a:t>
            </a:r>
          </a:p>
          <a:p>
            <a:endParaRPr lang="it-IT" sz="2000" dirty="0" smtClean="0"/>
          </a:p>
          <a:p>
            <a:r>
              <a:rPr lang="it-IT" sz="2000" dirty="0" smtClean="0"/>
              <a:t>11) </a:t>
            </a:r>
            <a:r>
              <a:rPr lang="it-IT" sz="2000" dirty="0" err="1" smtClean="0"/>
              <a:t>M</a:t>
            </a:r>
            <a:r>
              <a:rPr lang="it-IT" sz="2000" dirty="0" smtClean="0"/>
              <a:t>: Dunque </a:t>
            </a:r>
            <a:r>
              <a:rPr lang="it-IT" sz="2000" dirty="0" err="1" smtClean="0"/>
              <a:t>…</a:t>
            </a:r>
            <a:r>
              <a:rPr lang="it-IT" sz="2000" dirty="0" smtClean="0"/>
              <a:t> spostate tutti i punti che è possibile </a:t>
            </a:r>
            <a:r>
              <a:rPr lang="it-IT" sz="2000" dirty="0" err="1" smtClean="0"/>
              <a:t>spostare…vediamo</a:t>
            </a:r>
            <a:r>
              <a:rPr lang="it-IT" sz="2000" dirty="0" smtClean="0"/>
              <a:t> un po’ </a:t>
            </a:r>
            <a:r>
              <a:rPr lang="it-IT" sz="2000" dirty="0" err="1" smtClean="0"/>
              <a:t>H</a:t>
            </a:r>
            <a:r>
              <a:rPr lang="it-IT" sz="2000" dirty="0" smtClean="0"/>
              <a:t>, io inizio subito da </a:t>
            </a:r>
            <a:r>
              <a:rPr lang="it-IT" sz="2000" dirty="0" err="1" smtClean="0"/>
              <a:t>H</a:t>
            </a:r>
            <a:r>
              <a:rPr lang="it-IT" sz="2000" dirty="0" smtClean="0"/>
              <a:t> che s’è creato ,vediamo vediamo se si sposta.</a:t>
            </a:r>
          </a:p>
          <a:p>
            <a:r>
              <a:rPr lang="it-IT" sz="2000" dirty="0" smtClean="0"/>
              <a:t>12) E: no </a:t>
            </a:r>
            <a:r>
              <a:rPr lang="it-IT" sz="2000" dirty="0" err="1" smtClean="0"/>
              <a:t>…inizia</a:t>
            </a:r>
            <a:r>
              <a:rPr lang="it-IT" sz="2000" dirty="0" smtClean="0"/>
              <a:t> con la A vai in ordine A,</a:t>
            </a:r>
            <a:r>
              <a:rPr lang="it-IT" sz="2000" dirty="0" err="1" smtClean="0"/>
              <a:t>B</a:t>
            </a:r>
            <a:r>
              <a:rPr lang="it-IT" sz="2000" dirty="0" smtClean="0"/>
              <a:t>,</a:t>
            </a:r>
            <a:r>
              <a:rPr lang="it-IT" sz="2000" dirty="0" err="1" smtClean="0"/>
              <a:t>H</a:t>
            </a:r>
            <a:r>
              <a:rPr lang="it-IT" sz="2000" dirty="0" smtClean="0"/>
              <a:t>,P.</a:t>
            </a:r>
          </a:p>
          <a:p>
            <a:r>
              <a:rPr lang="it-IT" sz="2000" dirty="0" smtClean="0"/>
              <a:t>13)</a:t>
            </a:r>
            <a:r>
              <a:rPr lang="it-IT" sz="2000" dirty="0" err="1" smtClean="0"/>
              <a:t>M</a:t>
            </a:r>
            <a:r>
              <a:rPr lang="it-IT" sz="2000" dirty="0" smtClean="0"/>
              <a:t>: Il punto </a:t>
            </a:r>
            <a:r>
              <a:rPr lang="it-IT" sz="2000" dirty="0" err="1" smtClean="0"/>
              <a:t>H</a:t>
            </a:r>
            <a:r>
              <a:rPr lang="it-IT" sz="2000" dirty="0" smtClean="0"/>
              <a:t> non si sposta.</a:t>
            </a:r>
          </a:p>
          <a:p>
            <a:r>
              <a:rPr lang="it-IT" sz="2000" dirty="0" smtClean="0"/>
              <a:t>14) E: allora punti che non si muovono </a:t>
            </a:r>
            <a:r>
              <a:rPr lang="it-IT" sz="2000" dirty="0" err="1" smtClean="0"/>
              <a:t>…</a:t>
            </a:r>
            <a:r>
              <a:rPr lang="it-IT" sz="2000" dirty="0" smtClean="0"/>
              <a:t> H.</a:t>
            </a:r>
          </a:p>
          <a:p>
            <a:r>
              <a:rPr lang="it-IT" sz="2000" dirty="0" smtClean="0"/>
              <a:t>15)</a:t>
            </a:r>
            <a:r>
              <a:rPr lang="it-IT" sz="2000" dirty="0" err="1" smtClean="0"/>
              <a:t>M</a:t>
            </a:r>
            <a:r>
              <a:rPr lang="it-IT" sz="2000" dirty="0" smtClean="0"/>
              <a:t>: Se muovo </a:t>
            </a:r>
            <a:r>
              <a:rPr lang="it-IT" sz="2000" dirty="0" err="1" smtClean="0"/>
              <a:t>A…</a:t>
            </a:r>
            <a:endParaRPr lang="it-IT" sz="2000" dirty="0" smtClean="0"/>
          </a:p>
          <a:p>
            <a:r>
              <a:rPr lang="it-IT" sz="2000" dirty="0" smtClean="0"/>
              <a:t>16) E: Si muove anche </a:t>
            </a:r>
            <a:r>
              <a:rPr lang="it-IT" sz="2000" dirty="0" err="1" smtClean="0"/>
              <a:t>H</a:t>
            </a:r>
            <a:endParaRPr lang="it-IT" sz="2000" dirty="0" smtClean="0"/>
          </a:p>
          <a:p>
            <a:r>
              <a:rPr lang="it-IT" sz="2000" dirty="0" smtClean="0"/>
              <a:t>17)</a:t>
            </a:r>
            <a:r>
              <a:rPr lang="it-IT" sz="2000" dirty="0" err="1" smtClean="0"/>
              <a:t>M</a:t>
            </a:r>
            <a:r>
              <a:rPr lang="it-IT" sz="2000" dirty="0" smtClean="0"/>
              <a:t>: </a:t>
            </a:r>
            <a:r>
              <a:rPr lang="it-IT" sz="2000" dirty="0" err="1" smtClean="0"/>
              <a:t>Ah…questi</a:t>
            </a:r>
            <a:r>
              <a:rPr lang="it-IT" sz="2000" dirty="0" smtClean="0"/>
              <a:t> tre punti si muovono </a:t>
            </a:r>
            <a:r>
              <a:rPr lang="it-IT" sz="2000" dirty="0" err="1" smtClean="0"/>
              <a:t>…</a:t>
            </a:r>
            <a:r>
              <a:rPr lang="it-IT" sz="2000" dirty="0" smtClean="0"/>
              <a:t> Il punto </a:t>
            </a:r>
            <a:r>
              <a:rPr lang="it-IT" sz="2000" dirty="0" err="1" smtClean="0"/>
              <a:t>H</a:t>
            </a:r>
            <a:r>
              <a:rPr lang="it-IT" sz="2000" dirty="0" smtClean="0"/>
              <a:t> non si sposta , poi A,</a:t>
            </a:r>
            <a:r>
              <a:rPr lang="it-IT" sz="2000" dirty="0" err="1" smtClean="0"/>
              <a:t>B</a:t>
            </a:r>
            <a:r>
              <a:rPr lang="it-IT" sz="2000" dirty="0" smtClean="0"/>
              <a:t>  e </a:t>
            </a:r>
            <a:r>
              <a:rPr lang="it-IT" sz="2000" dirty="0" err="1" smtClean="0"/>
              <a:t>P</a:t>
            </a:r>
            <a:r>
              <a:rPr lang="it-IT" sz="2000" dirty="0" smtClean="0"/>
              <a:t>  sono in relazione con </a:t>
            </a:r>
            <a:r>
              <a:rPr lang="it-IT" sz="2000" dirty="0" err="1" smtClean="0"/>
              <a:t>H</a:t>
            </a:r>
            <a:r>
              <a:rPr lang="it-IT" sz="2000" dirty="0" smtClean="0"/>
              <a:t>, quindi se sposto A si sposta </a:t>
            </a:r>
            <a:r>
              <a:rPr lang="it-IT" sz="2000" dirty="0" err="1" smtClean="0"/>
              <a:t>H</a:t>
            </a:r>
            <a:r>
              <a:rPr lang="it-IT" sz="2000" dirty="0" smtClean="0"/>
              <a:t>,se sposto </a:t>
            </a:r>
            <a:r>
              <a:rPr lang="it-IT" sz="2000" dirty="0" err="1" smtClean="0"/>
              <a:t>B</a:t>
            </a:r>
            <a:r>
              <a:rPr lang="it-IT" sz="2000" dirty="0" smtClean="0"/>
              <a:t> si sposta </a:t>
            </a:r>
            <a:r>
              <a:rPr lang="it-IT" sz="2000" dirty="0" err="1" smtClean="0"/>
              <a:t>H</a:t>
            </a:r>
            <a:r>
              <a:rPr lang="it-IT" sz="2000" dirty="0" smtClean="0"/>
              <a:t> </a:t>
            </a:r>
          </a:p>
          <a:p>
            <a:r>
              <a:rPr lang="it-IT" sz="2000" dirty="0" smtClean="0"/>
              <a:t>18) E: </a:t>
            </a:r>
            <a:r>
              <a:rPr lang="it-IT" sz="2000" dirty="0" err="1" smtClean="0"/>
              <a:t>H</a:t>
            </a:r>
            <a:r>
              <a:rPr lang="it-IT" sz="2000" dirty="0" smtClean="0"/>
              <a:t> si sposta sempre in </a:t>
            </a:r>
            <a:r>
              <a:rPr lang="it-IT" sz="2000" dirty="0" err="1" smtClean="0"/>
              <a:t>conclusione…</a:t>
            </a:r>
            <a:endParaRPr lang="it-IT" sz="2000" dirty="0" smtClean="0"/>
          </a:p>
          <a:p>
            <a:r>
              <a:rPr lang="it-IT" sz="2000" dirty="0" smtClean="0"/>
              <a:t>19) </a:t>
            </a:r>
            <a:r>
              <a:rPr lang="it-IT" sz="2000" dirty="0" err="1" smtClean="0"/>
              <a:t>M</a:t>
            </a:r>
            <a:r>
              <a:rPr lang="it-IT" sz="2000" dirty="0" smtClean="0"/>
              <a:t>: se sposto </a:t>
            </a:r>
            <a:r>
              <a:rPr lang="it-IT" sz="2000" dirty="0" err="1" smtClean="0"/>
              <a:t>P…</a:t>
            </a:r>
            <a:r>
              <a:rPr lang="it-IT" sz="2000" dirty="0" smtClean="0"/>
              <a:t>..</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634933" y="1404796"/>
            <a:ext cx="7619199" cy="4708981"/>
          </a:xfrm>
          <a:prstGeom prst="rect">
            <a:avLst/>
          </a:prstGeom>
          <a:noFill/>
        </p:spPr>
        <p:txBody>
          <a:bodyPr wrap="square" rtlCol="0">
            <a:spAutoFit/>
          </a:bodyPr>
          <a:lstStyle/>
          <a:p>
            <a:r>
              <a:rPr lang="it-IT" sz="2000" dirty="0" smtClean="0"/>
              <a:t>Estratto trascrizione </a:t>
            </a:r>
            <a:r>
              <a:rPr lang="it-IT" sz="2000" dirty="0" err="1" smtClean="0"/>
              <a:t>M</a:t>
            </a:r>
            <a:r>
              <a:rPr lang="it-IT" sz="2000" dirty="0" smtClean="0"/>
              <a:t> &amp; E durante la prima sessione </a:t>
            </a:r>
          </a:p>
          <a:p>
            <a:endParaRPr lang="it-IT" sz="2000" dirty="0" smtClean="0"/>
          </a:p>
          <a:p>
            <a:r>
              <a:rPr lang="it-IT" sz="2000" dirty="0" smtClean="0"/>
              <a:t>11) </a:t>
            </a:r>
            <a:r>
              <a:rPr lang="it-IT" sz="2000" dirty="0" err="1" smtClean="0"/>
              <a:t>M</a:t>
            </a:r>
            <a:r>
              <a:rPr lang="it-IT" sz="2000" dirty="0" smtClean="0"/>
              <a:t>: Dunque </a:t>
            </a:r>
            <a:r>
              <a:rPr lang="it-IT" sz="2000" dirty="0" err="1" smtClean="0"/>
              <a:t>…</a:t>
            </a:r>
            <a:r>
              <a:rPr lang="it-IT" sz="2000" dirty="0" smtClean="0"/>
              <a:t> spostate tutti i punti che è possibile </a:t>
            </a:r>
            <a:r>
              <a:rPr lang="it-IT" sz="2000" dirty="0" err="1" smtClean="0"/>
              <a:t>spostare…vediamo</a:t>
            </a:r>
            <a:r>
              <a:rPr lang="it-IT" sz="2000" dirty="0" smtClean="0"/>
              <a:t> un po’ </a:t>
            </a:r>
            <a:r>
              <a:rPr lang="it-IT" sz="2000" dirty="0" err="1" smtClean="0"/>
              <a:t>H</a:t>
            </a:r>
            <a:r>
              <a:rPr lang="it-IT" sz="2000" dirty="0" smtClean="0"/>
              <a:t> io inizio subito da </a:t>
            </a:r>
            <a:r>
              <a:rPr lang="it-IT" sz="2000" dirty="0" err="1" smtClean="0"/>
              <a:t>H</a:t>
            </a:r>
            <a:r>
              <a:rPr lang="it-IT" sz="2000" dirty="0" smtClean="0"/>
              <a:t> che s’è creato ,vediamo vediamo se si sposta.</a:t>
            </a:r>
          </a:p>
          <a:p>
            <a:r>
              <a:rPr lang="it-IT" sz="2000" dirty="0" smtClean="0"/>
              <a:t>12) E: no </a:t>
            </a:r>
            <a:r>
              <a:rPr lang="it-IT" sz="2000" dirty="0" err="1" smtClean="0"/>
              <a:t>…inizia</a:t>
            </a:r>
            <a:r>
              <a:rPr lang="it-IT" sz="2000" dirty="0" smtClean="0"/>
              <a:t> con la A vai in ordine A,</a:t>
            </a:r>
            <a:r>
              <a:rPr lang="it-IT" sz="2000" dirty="0" err="1" smtClean="0"/>
              <a:t>B</a:t>
            </a:r>
            <a:r>
              <a:rPr lang="it-IT" sz="2000" dirty="0" smtClean="0"/>
              <a:t>,</a:t>
            </a:r>
            <a:r>
              <a:rPr lang="it-IT" sz="2000" dirty="0" err="1" smtClean="0"/>
              <a:t>H</a:t>
            </a:r>
            <a:r>
              <a:rPr lang="it-IT" sz="2000" dirty="0" smtClean="0"/>
              <a:t>,P.</a:t>
            </a:r>
          </a:p>
          <a:p>
            <a:r>
              <a:rPr lang="it-IT" sz="2000" dirty="0" smtClean="0"/>
              <a:t>13)</a:t>
            </a:r>
            <a:r>
              <a:rPr lang="it-IT" sz="2000" dirty="0" err="1" smtClean="0"/>
              <a:t>M</a:t>
            </a:r>
            <a:r>
              <a:rPr lang="it-IT" sz="2000" dirty="0" smtClean="0"/>
              <a:t>: Il punto </a:t>
            </a:r>
            <a:r>
              <a:rPr lang="it-IT" sz="2000" dirty="0" err="1" smtClean="0"/>
              <a:t>H</a:t>
            </a:r>
            <a:r>
              <a:rPr lang="it-IT" sz="2000" dirty="0" smtClean="0"/>
              <a:t> non si sposta.</a:t>
            </a:r>
          </a:p>
          <a:p>
            <a:r>
              <a:rPr lang="it-IT" sz="2000" dirty="0" smtClean="0"/>
              <a:t>14) E: allora punti che non si muovono </a:t>
            </a:r>
            <a:r>
              <a:rPr lang="it-IT" sz="2000" dirty="0" err="1" smtClean="0"/>
              <a:t>…</a:t>
            </a:r>
            <a:r>
              <a:rPr lang="it-IT" sz="2000" dirty="0" smtClean="0"/>
              <a:t> H.</a:t>
            </a:r>
          </a:p>
          <a:p>
            <a:r>
              <a:rPr lang="it-IT" sz="2000" dirty="0" smtClean="0"/>
              <a:t>15)</a:t>
            </a:r>
            <a:r>
              <a:rPr lang="it-IT" sz="2000" dirty="0" err="1" smtClean="0"/>
              <a:t>M</a:t>
            </a:r>
            <a:r>
              <a:rPr lang="it-IT" sz="2000" dirty="0" smtClean="0"/>
              <a:t>: Se muovo </a:t>
            </a:r>
            <a:r>
              <a:rPr lang="it-IT" sz="2000" dirty="0" err="1" smtClean="0"/>
              <a:t>A…</a:t>
            </a:r>
            <a:endParaRPr lang="it-IT" sz="2000" dirty="0" smtClean="0"/>
          </a:p>
          <a:p>
            <a:r>
              <a:rPr lang="it-IT" sz="2000" dirty="0" smtClean="0"/>
              <a:t>16) E: Si muove anche </a:t>
            </a:r>
            <a:r>
              <a:rPr lang="it-IT" sz="2000" dirty="0" err="1" smtClean="0"/>
              <a:t>H</a:t>
            </a:r>
            <a:endParaRPr lang="it-IT" sz="2000" dirty="0" smtClean="0"/>
          </a:p>
          <a:p>
            <a:r>
              <a:rPr lang="it-IT" sz="2000" dirty="0" smtClean="0"/>
              <a:t>17)</a:t>
            </a:r>
            <a:r>
              <a:rPr lang="it-IT" sz="2000" dirty="0" err="1" smtClean="0"/>
              <a:t>M</a:t>
            </a:r>
            <a:r>
              <a:rPr lang="it-IT" sz="2000" dirty="0" smtClean="0"/>
              <a:t>: </a:t>
            </a:r>
            <a:r>
              <a:rPr lang="it-IT" sz="2000" dirty="0" err="1" smtClean="0"/>
              <a:t>Ah…questi</a:t>
            </a:r>
            <a:r>
              <a:rPr lang="it-IT" sz="2000" dirty="0" smtClean="0"/>
              <a:t> tre punti si muovono </a:t>
            </a:r>
            <a:r>
              <a:rPr lang="it-IT" sz="2000" dirty="0" err="1" smtClean="0"/>
              <a:t>…</a:t>
            </a:r>
            <a:r>
              <a:rPr lang="it-IT" sz="2000" dirty="0" smtClean="0"/>
              <a:t> Il punto </a:t>
            </a:r>
            <a:r>
              <a:rPr lang="it-IT" sz="2000" dirty="0" err="1" smtClean="0"/>
              <a:t>H</a:t>
            </a:r>
            <a:r>
              <a:rPr lang="it-IT" sz="2000" dirty="0" smtClean="0"/>
              <a:t> non si sposta , poi A,</a:t>
            </a:r>
            <a:r>
              <a:rPr lang="it-IT" sz="2000" dirty="0" err="1" smtClean="0"/>
              <a:t>B</a:t>
            </a:r>
            <a:r>
              <a:rPr lang="it-IT" sz="2000" dirty="0" smtClean="0"/>
              <a:t>  e </a:t>
            </a:r>
            <a:r>
              <a:rPr lang="it-IT" sz="2000" dirty="0" err="1" smtClean="0"/>
              <a:t>P</a:t>
            </a:r>
            <a:r>
              <a:rPr lang="it-IT" sz="2000" dirty="0" smtClean="0"/>
              <a:t>  sono in relazione con </a:t>
            </a:r>
            <a:r>
              <a:rPr lang="it-IT" sz="2000" dirty="0" err="1" smtClean="0"/>
              <a:t>H</a:t>
            </a:r>
            <a:r>
              <a:rPr lang="it-IT" sz="2000" dirty="0" smtClean="0"/>
              <a:t>, quindi se sposto A si sposta </a:t>
            </a:r>
            <a:r>
              <a:rPr lang="it-IT" sz="2000" dirty="0" err="1" smtClean="0"/>
              <a:t>H</a:t>
            </a:r>
            <a:r>
              <a:rPr lang="it-IT" sz="2000" dirty="0" smtClean="0"/>
              <a:t>,se sposto </a:t>
            </a:r>
            <a:r>
              <a:rPr lang="it-IT" sz="2000" dirty="0" err="1" smtClean="0"/>
              <a:t>B</a:t>
            </a:r>
            <a:r>
              <a:rPr lang="it-IT" sz="2000" dirty="0" smtClean="0"/>
              <a:t> si sposta </a:t>
            </a:r>
            <a:r>
              <a:rPr lang="it-IT" sz="2000" dirty="0" err="1" smtClean="0"/>
              <a:t>H</a:t>
            </a:r>
            <a:r>
              <a:rPr lang="it-IT" sz="2000" dirty="0" smtClean="0"/>
              <a:t> </a:t>
            </a:r>
          </a:p>
          <a:p>
            <a:r>
              <a:rPr lang="it-IT" sz="2000" dirty="0" smtClean="0"/>
              <a:t>18) E: </a:t>
            </a:r>
            <a:r>
              <a:rPr lang="it-IT" sz="2000" dirty="0" err="1" smtClean="0"/>
              <a:t>H</a:t>
            </a:r>
            <a:r>
              <a:rPr lang="it-IT" sz="2000" dirty="0" smtClean="0"/>
              <a:t> si sposta sempre in </a:t>
            </a:r>
            <a:r>
              <a:rPr lang="it-IT" sz="2000" dirty="0" err="1" smtClean="0"/>
              <a:t>conclusione…</a:t>
            </a:r>
            <a:endParaRPr lang="it-IT" sz="2000" dirty="0" smtClean="0"/>
          </a:p>
          <a:p>
            <a:r>
              <a:rPr lang="it-IT" sz="2000" dirty="0" smtClean="0"/>
              <a:t>19) </a:t>
            </a:r>
            <a:r>
              <a:rPr lang="it-IT" sz="2000" dirty="0" err="1" smtClean="0"/>
              <a:t>M</a:t>
            </a:r>
            <a:r>
              <a:rPr lang="it-IT" sz="2000" dirty="0" smtClean="0"/>
              <a:t>: se sposto </a:t>
            </a:r>
            <a:r>
              <a:rPr lang="it-IT" sz="2000" dirty="0" err="1" smtClean="0"/>
              <a:t>P…</a:t>
            </a:r>
            <a:r>
              <a:rPr lang="it-IT" sz="2000" dirty="0" smtClean="0"/>
              <a:t>..</a:t>
            </a:r>
          </a:p>
        </p:txBody>
      </p:sp>
      <p:sp>
        <p:nvSpPr>
          <p:cNvPr id="10" name="Esplosione 1 9"/>
          <p:cNvSpPr/>
          <p:nvPr/>
        </p:nvSpPr>
        <p:spPr>
          <a:xfrm>
            <a:off x="914401" y="-877723"/>
            <a:ext cx="7801500" cy="8038862"/>
          </a:xfrm>
          <a:prstGeom prst="irregularSeal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it-IT" sz="3000" dirty="0" smtClean="0"/>
              <a:t>Emergono significati personali legati all’uso dell’artefatto:</a:t>
            </a:r>
          </a:p>
          <a:p>
            <a:pPr algn="ctr"/>
            <a:r>
              <a:rPr lang="it-IT" sz="3000" dirty="0" smtClean="0"/>
              <a:t>Espressi da parole come</a:t>
            </a:r>
            <a:r>
              <a:rPr lang="it-IT" sz="3000" i="1" dirty="0" smtClean="0"/>
              <a:t>:</a:t>
            </a:r>
          </a:p>
          <a:p>
            <a:pPr algn="ctr"/>
            <a:r>
              <a:rPr lang="it-IT" sz="3000" i="1" dirty="0" smtClean="0"/>
              <a:t>spostare</a:t>
            </a:r>
            <a:r>
              <a:rPr lang="it-IT" sz="3000" dirty="0" smtClean="0"/>
              <a:t>, </a:t>
            </a:r>
            <a:r>
              <a:rPr lang="it-IT" sz="3000" i="1" dirty="0" smtClean="0"/>
              <a:t>muovere  </a:t>
            </a:r>
          </a:p>
          <a:p>
            <a:pPr algn="ctr"/>
            <a:r>
              <a:rPr lang="it-IT" sz="3000" i="1" dirty="0" smtClean="0"/>
              <a:t>punti che </a:t>
            </a:r>
            <a:r>
              <a:rPr lang="it-IT" sz="3000" i="1" dirty="0" err="1" smtClean="0"/>
              <a:t>…</a:t>
            </a:r>
            <a:endParaRPr lang="it-IT" sz="3000" i="1" dirty="0" smtClean="0"/>
          </a:p>
          <a:p>
            <a:pPr algn="ctr"/>
            <a:r>
              <a:rPr lang="it-IT" sz="3000" i="1" dirty="0" smtClean="0"/>
              <a:t>Se </a:t>
            </a:r>
            <a:r>
              <a:rPr lang="it-IT" sz="3000" i="1" dirty="0" err="1" smtClean="0"/>
              <a:t>…</a:t>
            </a:r>
            <a:r>
              <a:rPr lang="it-IT" sz="3000" i="1" dirty="0" smtClean="0"/>
              <a:t> allora anche </a:t>
            </a:r>
            <a:r>
              <a:rPr lang="it-IT" sz="3000" dirty="0" err="1" smtClean="0"/>
              <a:t>…</a:t>
            </a:r>
            <a:endParaRPr lang="it-IT" sz="3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404048" y="889842"/>
            <a:ext cx="8138690" cy="5632311"/>
          </a:xfrm>
          <a:prstGeom prst="rect">
            <a:avLst/>
          </a:prstGeom>
        </p:spPr>
        <p:txBody>
          <a:bodyPr wrap="square">
            <a:spAutoFit/>
          </a:bodyPr>
          <a:lstStyle/>
          <a:p>
            <a:r>
              <a:rPr lang="it-IT" sz="2000" dirty="0" smtClean="0"/>
              <a:t>20) E: </a:t>
            </a:r>
            <a:r>
              <a:rPr lang="it-IT" sz="2000" dirty="0" err="1" smtClean="0"/>
              <a:t>H</a:t>
            </a:r>
            <a:r>
              <a:rPr lang="it-IT" sz="2000" dirty="0" smtClean="0"/>
              <a:t> si sposta sempre !  </a:t>
            </a:r>
            <a:r>
              <a:rPr lang="it-IT" sz="2000" dirty="0" err="1" smtClean="0"/>
              <a:t>No…</a:t>
            </a:r>
            <a:r>
              <a:rPr lang="it-IT" sz="2000" dirty="0" smtClean="0"/>
              <a:t> c’è da dire quali punti non si </a:t>
            </a:r>
            <a:r>
              <a:rPr lang="it-IT" sz="2000" dirty="0" err="1" smtClean="0"/>
              <a:t>muovono…</a:t>
            </a:r>
            <a:r>
              <a:rPr lang="it-IT" sz="2000" dirty="0" smtClean="0"/>
              <a:t>.</a:t>
            </a:r>
          </a:p>
          <a:p>
            <a:r>
              <a:rPr lang="it-IT" sz="2000" dirty="0" smtClean="0"/>
              <a:t>21) </a:t>
            </a:r>
            <a:r>
              <a:rPr lang="it-IT" sz="2000" dirty="0" err="1" smtClean="0"/>
              <a:t>M</a:t>
            </a:r>
            <a:r>
              <a:rPr lang="it-IT" sz="2000" dirty="0" smtClean="0"/>
              <a:t>: E io so anche come si sposta </a:t>
            </a:r>
            <a:r>
              <a:rPr lang="it-IT" sz="2000" dirty="0" err="1" smtClean="0"/>
              <a:t>…</a:t>
            </a:r>
            <a:r>
              <a:rPr lang="it-IT" sz="2000" dirty="0" smtClean="0"/>
              <a:t> aspetta, se  sposto  </a:t>
            </a:r>
            <a:r>
              <a:rPr lang="it-IT" sz="2000" dirty="0" err="1" smtClean="0"/>
              <a:t>P</a:t>
            </a:r>
            <a:r>
              <a:rPr lang="it-IT" sz="2000" dirty="0" smtClean="0"/>
              <a:t>, </a:t>
            </a:r>
            <a:r>
              <a:rPr lang="it-IT" sz="2000" dirty="0" err="1" smtClean="0"/>
              <a:t>H</a:t>
            </a:r>
            <a:r>
              <a:rPr lang="it-IT" sz="2000" dirty="0" smtClean="0"/>
              <a:t> si muove di moto circolare. Se sposto </a:t>
            </a:r>
            <a:r>
              <a:rPr lang="it-IT" sz="2000" dirty="0" err="1" smtClean="0"/>
              <a:t>B</a:t>
            </a:r>
            <a:r>
              <a:rPr lang="it-IT" sz="2000" dirty="0" smtClean="0"/>
              <a:t> , </a:t>
            </a:r>
            <a:r>
              <a:rPr lang="it-IT" sz="2000" dirty="0" err="1" smtClean="0"/>
              <a:t>H</a:t>
            </a:r>
            <a:r>
              <a:rPr lang="it-IT" sz="2000" dirty="0" smtClean="0"/>
              <a:t> si muove parallelo al punto </a:t>
            </a:r>
            <a:r>
              <a:rPr lang="it-IT" sz="2000" dirty="0" err="1" smtClean="0"/>
              <a:t>B</a:t>
            </a:r>
            <a:r>
              <a:rPr lang="it-IT" sz="2000" dirty="0" smtClean="0"/>
              <a:t> e se sposto A invece </a:t>
            </a:r>
            <a:r>
              <a:rPr lang="it-IT" sz="2000" dirty="0" err="1" smtClean="0"/>
              <a:t>H</a:t>
            </a:r>
            <a:r>
              <a:rPr lang="it-IT" sz="2000" dirty="0" smtClean="0"/>
              <a:t> </a:t>
            </a:r>
            <a:r>
              <a:rPr lang="it-IT" sz="2000" dirty="0" err="1" smtClean="0"/>
              <a:t>…</a:t>
            </a:r>
            <a:r>
              <a:rPr lang="it-IT" sz="2000" dirty="0" smtClean="0"/>
              <a:t> se sposto A allora si muove ancora di moto circolare. Qualsiasi punto metto </a:t>
            </a:r>
            <a:r>
              <a:rPr lang="it-IT" sz="2000" dirty="0" err="1" smtClean="0"/>
              <a:t>…</a:t>
            </a:r>
            <a:r>
              <a:rPr lang="it-IT" sz="2000" dirty="0" smtClean="0"/>
              <a:t> A basta che gli giri intorno a </a:t>
            </a:r>
            <a:r>
              <a:rPr lang="it-IT" sz="2000" dirty="0" err="1" smtClean="0"/>
              <a:t>H</a:t>
            </a:r>
            <a:r>
              <a:rPr lang="it-IT" sz="2000" dirty="0" smtClean="0"/>
              <a:t> e  fa moto circolare.</a:t>
            </a:r>
          </a:p>
          <a:p>
            <a:r>
              <a:rPr lang="it-IT" sz="2000" dirty="0" smtClean="0"/>
              <a:t>22) E: Allora </a:t>
            </a:r>
            <a:r>
              <a:rPr lang="it-IT" sz="2000" dirty="0" err="1" smtClean="0"/>
              <a:t>…</a:t>
            </a:r>
            <a:r>
              <a:rPr lang="it-IT" sz="2000" dirty="0" smtClean="0"/>
              <a:t> punto che si può </a:t>
            </a:r>
            <a:r>
              <a:rPr lang="it-IT" sz="2000" dirty="0" err="1" smtClean="0"/>
              <a:t>spostare…</a:t>
            </a:r>
            <a:r>
              <a:rPr lang="it-IT" sz="2000" dirty="0" smtClean="0"/>
              <a:t>      </a:t>
            </a:r>
          </a:p>
          <a:p>
            <a:r>
              <a:rPr lang="it-IT" sz="2000" dirty="0" smtClean="0"/>
              <a:t>23) </a:t>
            </a:r>
            <a:r>
              <a:rPr lang="it-IT" sz="2000" dirty="0" err="1" smtClean="0"/>
              <a:t>M</a:t>
            </a:r>
            <a:r>
              <a:rPr lang="it-IT" sz="2000" dirty="0" smtClean="0"/>
              <a:t>: A , </a:t>
            </a:r>
            <a:r>
              <a:rPr lang="it-IT" sz="2000" dirty="0" err="1" smtClean="0"/>
              <a:t>B</a:t>
            </a:r>
            <a:r>
              <a:rPr lang="it-IT" sz="2000" dirty="0" smtClean="0"/>
              <a:t> e </a:t>
            </a:r>
            <a:r>
              <a:rPr lang="it-IT" sz="2000" dirty="0" err="1" smtClean="0"/>
              <a:t>P</a:t>
            </a:r>
            <a:endParaRPr lang="it-IT" sz="2000" dirty="0" smtClean="0"/>
          </a:p>
          <a:p>
            <a:r>
              <a:rPr lang="it-IT" sz="2000" dirty="0" smtClean="0"/>
              <a:t>24)E: Punti che non si muovono </a:t>
            </a:r>
            <a:r>
              <a:rPr lang="it-IT" sz="2000" dirty="0" err="1" smtClean="0"/>
              <a:t>…</a:t>
            </a:r>
            <a:r>
              <a:rPr lang="it-IT" sz="2000" dirty="0" smtClean="0"/>
              <a:t> </a:t>
            </a:r>
            <a:r>
              <a:rPr lang="it-IT" sz="2000" dirty="0" err="1" smtClean="0"/>
              <a:t>H</a:t>
            </a:r>
            <a:r>
              <a:rPr lang="it-IT" sz="2000" dirty="0" smtClean="0"/>
              <a:t> </a:t>
            </a:r>
            <a:r>
              <a:rPr lang="it-IT" sz="2000" dirty="0" err="1" smtClean="0"/>
              <a:t>…</a:t>
            </a:r>
            <a:r>
              <a:rPr lang="it-IT" sz="2000" dirty="0" smtClean="0"/>
              <a:t>  Punti che si </a:t>
            </a:r>
            <a:r>
              <a:rPr lang="it-IT" sz="2000" dirty="0" err="1" smtClean="0"/>
              <a:t>muovono…</a:t>
            </a:r>
            <a:endParaRPr lang="it-IT" sz="2000" dirty="0" smtClean="0"/>
          </a:p>
          <a:p>
            <a:r>
              <a:rPr lang="it-IT" sz="2000" dirty="0" smtClean="0"/>
              <a:t>25) </a:t>
            </a:r>
            <a:r>
              <a:rPr lang="it-IT" sz="2000" dirty="0" err="1" smtClean="0"/>
              <a:t>M</a:t>
            </a:r>
            <a:r>
              <a:rPr lang="it-IT" sz="2000" dirty="0" smtClean="0"/>
              <a:t>: allora </a:t>
            </a:r>
            <a:r>
              <a:rPr lang="it-IT" sz="2000" dirty="0" err="1" smtClean="0"/>
              <a:t>…punto</a:t>
            </a:r>
            <a:r>
              <a:rPr lang="it-IT" sz="2000" dirty="0" smtClean="0"/>
              <a:t> che si può </a:t>
            </a:r>
            <a:r>
              <a:rPr lang="it-IT" sz="2000" dirty="0" err="1" smtClean="0"/>
              <a:t>spostare…</a:t>
            </a:r>
            <a:endParaRPr lang="it-IT" sz="2000" dirty="0" smtClean="0"/>
          </a:p>
          <a:p>
            <a:r>
              <a:rPr lang="it-IT" sz="2000" dirty="0" smtClean="0"/>
              <a:t>26)E: A,</a:t>
            </a:r>
            <a:r>
              <a:rPr lang="it-IT" sz="2000" dirty="0" err="1" smtClean="0"/>
              <a:t>B</a:t>
            </a:r>
            <a:r>
              <a:rPr lang="it-IT" sz="2000" dirty="0" smtClean="0"/>
              <a:t> e </a:t>
            </a:r>
            <a:r>
              <a:rPr lang="it-IT" sz="2000" dirty="0" err="1" smtClean="0"/>
              <a:t>P</a:t>
            </a:r>
            <a:r>
              <a:rPr lang="it-IT" sz="2000" dirty="0" smtClean="0"/>
              <a:t> si possono spostare</a:t>
            </a:r>
          </a:p>
          <a:p>
            <a:r>
              <a:rPr lang="it-IT" sz="2000" dirty="0" smtClean="0"/>
              <a:t>27) </a:t>
            </a:r>
            <a:r>
              <a:rPr lang="it-IT" sz="2000" dirty="0" err="1" smtClean="0"/>
              <a:t>M</a:t>
            </a:r>
            <a:r>
              <a:rPr lang="it-IT" sz="2000" dirty="0" smtClean="0"/>
              <a:t>: Ah, anche </a:t>
            </a:r>
            <a:r>
              <a:rPr lang="it-IT" sz="2000" dirty="0" err="1" smtClean="0"/>
              <a:t>H</a:t>
            </a:r>
            <a:r>
              <a:rPr lang="it-IT" sz="2000" dirty="0" smtClean="0"/>
              <a:t> si sposta, però non lo  puoi muovere</a:t>
            </a:r>
          </a:p>
          <a:p>
            <a:r>
              <a:rPr lang="it-IT" sz="2000" dirty="0" smtClean="0"/>
              <a:t>28) </a:t>
            </a:r>
            <a:r>
              <a:rPr lang="it-IT" sz="2000" dirty="0" err="1" smtClean="0"/>
              <a:t>M&amp;E</a:t>
            </a:r>
            <a:r>
              <a:rPr lang="it-IT" sz="2000" dirty="0" smtClean="0"/>
              <a:t>: punti che si muovono..A,</a:t>
            </a:r>
            <a:r>
              <a:rPr lang="it-IT" sz="2000" dirty="0" err="1" smtClean="0"/>
              <a:t>B</a:t>
            </a:r>
            <a:r>
              <a:rPr lang="it-IT" sz="2000" dirty="0" smtClean="0"/>
              <a:t> ,</a:t>
            </a:r>
            <a:r>
              <a:rPr lang="it-IT" sz="2000" dirty="0" err="1" smtClean="0"/>
              <a:t>P</a:t>
            </a:r>
            <a:endParaRPr lang="it-IT" sz="2000" dirty="0" smtClean="0"/>
          </a:p>
          <a:p>
            <a:r>
              <a:rPr lang="it-IT" sz="2000" dirty="0" smtClean="0"/>
              <a:t>29) </a:t>
            </a:r>
            <a:r>
              <a:rPr lang="it-IT" sz="2000" dirty="0" err="1" smtClean="0"/>
              <a:t>M</a:t>
            </a:r>
            <a:r>
              <a:rPr lang="it-IT" sz="2000" dirty="0" smtClean="0"/>
              <a:t>: allora domanda numero </a:t>
            </a:r>
            <a:r>
              <a:rPr lang="it-IT" sz="2000" dirty="0" err="1" smtClean="0"/>
              <a:t>2</a:t>
            </a:r>
            <a:r>
              <a:rPr lang="it-IT" sz="2000" dirty="0" smtClean="0"/>
              <a:t>.</a:t>
            </a:r>
          </a:p>
          <a:p>
            <a:r>
              <a:rPr lang="it-IT" sz="2000" dirty="0" smtClean="0"/>
              <a:t>30)E:Volevo chiedere ..punti che si possono spostare in che </a:t>
            </a:r>
            <a:r>
              <a:rPr lang="it-IT" sz="2000" dirty="0" err="1" smtClean="0"/>
              <a:t>senso…che</a:t>
            </a:r>
            <a:r>
              <a:rPr lang="it-IT" sz="2000" dirty="0" smtClean="0"/>
              <a:t> ogni volta si  </a:t>
            </a:r>
            <a:r>
              <a:rPr lang="it-IT" sz="2000" dirty="0" err="1" smtClean="0"/>
              <a:t>sposta…</a:t>
            </a:r>
            <a:endParaRPr lang="it-IT" sz="2000" dirty="0" smtClean="0"/>
          </a:p>
          <a:p>
            <a:r>
              <a:rPr lang="it-IT" sz="2000" dirty="0" smtClean="0"/>
              <a:t>31) </a:t>
            </a:r>
            <a:r>
              <a:rPr lang="it-IT" sz="2000" dirty="0" err="1" smtClean="0"/>
              <a:t>M</a:t>
            </a:r>
            <a:r>
              <a:rPr lang="it-IT" sz="2000" dirty="0" smtClean="0"/>
              <a:t>: Si </a:t>
            </a:r>
            <a:r>
              <a:rPr lang="it-IT" sz="2000" dirty="0" err="1" smtClean="0"/>
              <a:t>sposta…glielo</a:t>
            </a:r>
            <a:r>
              <a:rPr lang="it-IT" sz="2000" dirty="0" smtClean="0"/>
              <a:t>  ho detto è </a:t>
            </a:r>
            <a:r>
              <a:rPr lang="it-IT" sz="2000" dirty="0" err="1" smtClean="0"/>
              <a:t>dura…si</a:t>
            </a:r>
            <a:r>
              <a:rPr lang="it-IT" sz="2000" dirty="0" smtClean="0"/>
              <a:t> spostano tutti però ne puoi muovere solo  tre. </a:t>
            </a:r>
            <a:r>
              <a:rPr lang="it-IT" sz="2000" dirty="0" err="1" smtClean="0"/>
              <a:t>H</a:t>
            </a:r>
            <a:r>
              <a:rPr lang="it-IT" sz="2000" dirty="0" smtClean="0"/>
              <a:t> si sposta nell’azione di A, </a:t>
            </a:r>
            <a:r>
              <a:rPr lang="it-IT" sz="2000" dirty="0" err="1" smtClean="0"/>
              <a:t>B</a:t>
            </a:r>
            <a:r>
              <a:rPr lang="it-IT" sz="2000" dirty="0" smtClean="0"/>
              <a:t> e </a:t>
            </a:r>
            <a:r>
              <a:rPr lang="it-IT" sz="2000" dirty="0" err="1" smtClean="0"/>
              <a:t>P</a:t>
            </a:r>
            <a:r>
              <a:rPr lang="it-IT" sz="2000" dirty="0" smtClean="0"/>
              <a:t> .</a:t>
            </a:r>
          </a:p>
          <a:p>
            <a:endParaRPr lang="it-IT" sz="2000" dirty="0"/>
          </a:p>
        </p:txBody>
      </p:sp>
      <p:sp>
        <p:nvSpPr>
          <p:cNvPr id="4" name="Fumetto 3 3"/>
          <p:cNvSpPr/>
          <p:nvPr/>
        </p:nvSpPr>
        <p:spPr>
          <a:xfrm>
            <a:off x="3810353" y="2505520"/>
            <a:ext cx="4942489" cy="2225790"/>
          </a:xfrm>
          <a:prstGeom prst="wedgeEllipseCallout">
            <a:avLst>
              <a:gd name="adj1" fmla="val -67306"/>
              <a:gd name="adj2" fmla="val 7333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200" dirty="0" smtClean="0"/>
              <a:t>Emerge </a:t>
            </a:r>
            <a:r>
              <a:rPr lang="en-GB" sz="3200" dirty="0" err="1" smtClean="0"/>
              <a:t>il</a:t>
            </a:r>
            <a:r>
              <a:rPr lang="en-GB" sz="3200" dirty="0" smtClean="0"/>
              <a:t> </a:t>
            </a:r>
            <a:r>
              <a:rPr lang="en-GB" sz="3200" dirty="0" err="1" smtClean="0"/>
              <a:t>significato</a:t>
            </a:r>
            <a:r>
              <a:rPr lang="en-GB" sz="3200" dirty="0" smtClean="0"/>
              <a:t> di </a:t>
            </a:r>
            <a:r>
              <a:rPr lang="en-GB" sz="3200" dirty="0" err="1" smtClean="0"/>
              <a:t>covariazione</a:t>
            </a:r>
            <a:endParaRPr lang="en-GB"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fr-FR" dirty="0" err="1" smtClean="0"/>
              <a:t>Emergere</a:t>
            </a:r>
            <a:r>
              <a:rPr lang="fr-FR" dirty="0" smtClean="0"/>
              <a:t> di </a:t>
            </a:r>
            <a:r>
              <a:rPr lang="fr-FR" dirty="0" err="1" smtClean="0"/>
              <a:t>segni</a:t>
            </a:r>
            <a:r>
              <a:rPr lang="fr-FR" dirty="0" smtClean="0"/>
              <a:t> </a:t>
            </a:r>
            <a:r>
              <a:rPr lang="fr-FR" dirty="0" err="1" smtClean="0"/>
              <a:t>personali</a:t>
            </a:r>
            <a:endParaRPr lang="fr-FR" dirty="0"/>
          </a:p>
        </p:txBody>
      </p:sp>
      <p:sp>
        <p:nvSpPr>
          <p:cNvPr id="7" name="Segnaposto contenuto 6"/>
          <p:cNvSpPr>
            <a:spLocks noGrp="1"/>
          </p:cNvSpPr>
          <p:nvPr>
            <p:ph idx="1"/>
          </p:nvPr>
        </p:nvSpPr>
        <p:spPr>
          <a:xfrm>
            <a:off x="609600" y="1417638"/>
            <a:ext cx="8077200" cy="4602162"/>
          </a:xfrm>
        </p:spPr>
        <p:txBody>
          <a:bodyPr>
            <a:noAutofit/>
          </a:bodyPr>
          <a:lstStyle/>
          <a:p>
            <a:r>
              <a:rPr lang="fr-FR" sz="3200" dirty="0" smtClean="0"/>
              <a:t>È </a:t>
            </a:r>
            <a:r>
              <a:rPr lang="fr-FR" sz="3200" dirty="0" err="1" smtClean="0"/>
              <a:t>possibile</a:t>
            </a:r>
            <a:r>
              <a:rPr lang="fr-FR" sz="3200" dirty="0" smtClean="0"/>
              <a:t> </a:t>
            </a:r>
            <a:r>
              <a:rPr lang="fr-FR" sz="3200" dirty="0" err="1" smtClean="0"/>
              <a:t>identificare</a:t>
            </a:r>
            <a:r>
              <a:rPr lang="fr-FR" sz="3200" dirty="0" smtClean="0"/>
              <a:t> </a:t>
            </a:r>
            <a:r>
              <a:rPr lang="fr-FR" sz="3200" dirty="0" err="1" smtClean="0"/>
              <a:t>segni</a:t>
            </a:r>
            <a:r>
              <a:rPr lang="fr-FR" sz="3200" dirty="0" smtClean="0"/>
              <a:t> (parole in </a:t>
            </a:r>
            <a:r>
              <a:rPr lang="fr-FR" sz="3200" dirty="0" err="1" smtClean="0"/>
              <a:t>questo</a:t>
            </a:r>
            <a:r>
              <a:rPr lang="fr-FR" sz="3200" dirty="0" smtClean="0"/>
              <a:t> </a:t>
            </a:r>
            <a:r>
              <a:rPr lang="fr-FR" sz="3200" dirty="0" err="1" smtClean="0"/>
              <a:t>caso</a:t>
            </a:r>
            <a:r>
              <a:rPr lang="fr-FR" sz="3200" dirty="0" smtClean="0"/>
              <a:t>) </a:t>
            </a:r>
            <a:r>
              <a:rPr lang="fr-FR" sz="3200" dirty="0" err="1" smtClean="0"/>
              <a:t>che</a:t>
            </a:r>
            <a:r>
              <a:rPr lang="fr-FR" sz="3200" dirty="0" smtClean="0"/>
              <a:t> si </a:t>
            </a:r>
            <a:r>
              <a:rPr lang="fr-FR" sz="3200" dirty="0" err="1" smtClean="0"/>
              <a:t>riferiscono</a:t>
            </a:r>
            <a:r>
              <a:rPr lang="fr-FR" sz="3200" dirty="0" smtClean="0"/>
              <a:t> </a:t>
            </a:r>
            <a:r>
              <a:rPr lang="fr-FR" sz="3200" dirty="0" err="1" smtClean="0"/>
              <a:t>all’attività</a:t>
            </a:r>
            <a:r>
              <a:rPr lang="fr-FR" sz="3200" dirty="0" smtClean="0"/>
              <a:t> con l’</a:t>
            </a:r>
            <a:r>
              <a:rPr lang="fr-FR" sz="3200" dirty="0" err="1" smtClean="0"/>
              <a:t>artefatto</a:t>
            </a:r>
            <a:r>
              <a:rPr lang="fr-FR" sz="3200" dirty="0" smtClean="0"/>
              <a:t>, e </a:t>
            </a:r>
            <a:r>
              <a:rPr lang="fr-FR" sz="3200" dirty="0" err="1" smtClean="0"/>
              <a:t>che</a:t>
            </a:r>
            <a:r>
              <a:rPr lang="fr-FR" sz="3200" dirty="0" smtClean="0"/>
              <a:t> sono </a:t>
            </a:r>
            <a:r>
              <a:rPr lang="fr-FR" sz="3200" dirty="0" err="1" smtClean="0"/>
              <a:t>suscettibili</a:t>
            </a:r>
            <a:r>
              <a:rPr lang="fr-FR" sz="3200" dirty="0" smtClean="0"/>
              <a:t> di </a:t>
            </a:r>
            <a:r>
              <a:rPr lang="fr-FR" sz="3200" dirty="0" err="1" smtClean="0"/>
              <a:t>evolvere</a:t>
            </a:r>
            <a:r>
              <a:rPr lang="fr-FR" sz="3200" dirty="0" smtClean="0"/>
              <a:t> in </a:t>
            </a:r>
            <a:r>
              <a:rPr lang="fr-FR" sz="3200" dirty="0" err="1" smtClean="0"/>
              <a:t>segni</a:t>
            </a:r>
            <a:r>
              <a:rPr lang="fr-FR" sz="3200" dirty="0" smtClean="0"/>
              <a:t> </a:t>
            </a:r>
            <a:r>
              <a:rPr lang="fr-FR" sz="3200" dirty="0" err="1" smtClean="0"/>
              <a:t>matematici</a:t>
            </a:r>
            <a:r>
              <a:rPr lang="fr-FR" sz="3200" dirty="0" smtClean="0"/>
              <a:t> </a:t>
            </a:r>
          </a:p>
          <a:p>
            <a:r>
              <a:rPr lang="fr-FR" sz="3200" dirty="0" err="1" smtClean="0"/>
              <a:t>Nel</a:t>
            </a:r>
            <a:r>
              <a:rPr lang="fr-FR" sz="3200" dirty="0" smtClean="0"/>
              <a:t> </a:t>
            </a:r>
            <a:r>
              <a:rPr lang="fr-FR" sz="3200" dirty="0" err="1" smtClean="0"/>
              <a:t>protocollo</a:t>
            </a:r>
            <a:r>
              <a:rPr lang="fr-FR" sz="3200" dirty="0" smtClean="0"/>
              <a:t> </a:t>
            </a:r>
            <a:r>
              <a:rPr lang="fr-FR" sz="3200" dirty="0" err="1" smtClean="0"/>
              <a:t>è</a:t>
            </a:r>
            <a:r>
              <a:rPr lang="fr-FR" sz="3200" dirty="0" smtClean="0"/>
              <a:t> </a:t>
            </a:r>
            <a:r>
              <a:rPr lang="fr-FR" sz="3200" dirty="0" err="1" smtClean="0"/>
              <a:t>identificabile</a:t>
            </a:r>
            <a:r>
              <a:rPr lang="fr-FR" sz="3200" dirty="0" smtClean="0"/>
              <a:t> </a:t>
            </a:r>
            <a:r>
              <a:rPr lang="fr-FR" sz="3200" dirty="0" err="1" smtClean="0"/>
              <a:t>una</a:t>
            </a:r>
            <a:r>
              <a:rPr lang="fr-FR" sz="3200" dirty="0" smtClean="0"/>
              <a:t> </a:t>
            </a:r>
            <a:r>
              <a:rPr lang="fr-FR" sz="3200" dirty="0" err="1" smtClean="0">
                <a:solidFill>
                  <a:srgbClr val="FF0000"/>
                </a:solidFill>
              </a:rPr>
              <a:t>dinamica</a:t>
            </a:r>
            <a:r>
              <a:rPr lang="fr-FR" sz="3200" dirty="0" smtClean="0">
                <a:solidFill>
                  <a:srgbClr val="FF0000"/>
                </a:solidFill>
              </a:rPr>
              <a:t>  </a:t>
            </a:r>
            <a:r>
              <a:rPr lang="fr-FR" sz="3200" dirty="0" err="1" smtClean="0">
                <a:solidFill>
                  <a:srgbClr val="FF0000"/>
                </a:solidFill>
              </a:rPr>
              <a:t>tra</a:t>
            </a:r>
            <a:r>
              <a:rPr lang="fr-FR" sz="3200" dirty="0" smtClean="0">
                <a:solidFill>
                  <a:srgbClr val="FF0000"/>
                </a:solidFill>
              </a:rPr>
              <a:t> i </a:t>
            </a:r>
            <a:r>
              <a:rPr lang="fr-FR" sz="3200" dirty="0" err="1" smtClean="0">
                <a:solidFill>
                  <a:srgbClr val="FF0000"/>
                </a:solidFill>
              </a:rPr>
              <a:t>segni</a:t>
            </a:r>
            <a:r>
              <a:rPr lang="fr-FR" sz="3200" dirty="0" smtClean="0">
                <a:solidFill>
                  <a:srgbClr val="FF0000"/>
                </a:solidFill>
              </a:rPr>
              <a:t> </a:t>
            </a:r>
            <a:r>
              <a:rPr lang="fr-FR" sz="3200" i="1" dirty="0" err="1" smtClean="0"/>
              <a:t>spostare</a:t>
            </a:r>
            <a:r>
              <a:rPr lang="fr-FR" sz="3200" i="1" dirty="0" smtClean="0"/>
              <a:t>, </a:t>
            </a:r>
            <a:r>
              <a:rPr lang="fr-FR" sz="3200" i="1" dirty="0" err="1" smtClean="0"/>
              <a:t>muovere</a:t>
            </a:r>
            <a:r>
              <a:rPr lang="fr-FR" sz="3200" i="1" dirty="0" smtClean="0"/>
              <a:t> e </a:t>
            </a:r>
            <a:r>
              <a:rPr lang="fr-FR" sz="3200" i="1" dirty="0" err="1" smtClean="0"/>
              <a:t>muoversi</a:t>
            </a:r>
            <a:r>
              <a:rPr lang="fr-FR" sz="3200" dirty="0" smtClean="0"/>
              <a:t>, </a:t>
            </a:r>
            <a:r>
              <a:rPr lang="fr-FR" sz="3200" dirty="0" err="1" smtClean="0"/>
              <a:t>dinamica</a:t>
            </a:r>
            <a:r>
              <a:rPr lang="fr-FR" sz="3200" dirty="0" smtClean="0"/>
              <a:t> </a:t>
            </a:r>
            <a:r>
              <a:rPr lang="fr-FR" sz="3200" dirty="0" err="1" smtClean="0"/>
              <a:t>che</a:t>
            </a:r>
            <a:r>
              <a:rPr lang="fr-FR" sz="3200" dirty="0" smtClean="0"/>
              <a:t> </a:t>
            </a:r>
            <a:r>
              <a:rPr lang="fr-FR" sz="3200" dirty="0" err="1" smtClean="0"/>
              <a:t>è</a:t>
            </a:r>
            <a:r>
              <a:rPr lang="fr-FR" sz="3200" dirty="0" smtClean="0"/>
              <a:t> stata </a:t>
            </a:r>
            <a:r>
              <a:rPr lang="fr-FR" sz="3200" dirty="0" err="1" smtClean="0"/>
              <a:t>innescata</a:t>
            </a:r>
            <a:r>
              <a:rPr lang="fr-FR" sz="3200" dirty="0" smtClean="0"/>
              <a:t> dalla </a:t>
            </a:r>
            <a:r>
              <a:rPr lang="fr-FR" sz="3200" dirty="0" err="1" smtClean="0"/>
              <a:t>formulazione</a:t>
            </a:r>
            <a:r>
              <a:rPr lang="fr-FR" sz="3200" dirty="0" smtClean="0"/>
              <a:t> </a:t>
            </a:r>
            <a:r>
              <a:rPr lang="fr-FR" sz="3200" dirty="0" err="1" smtClean="0"/>
              <a:t>del</a:t>
            </a:r>
            <a:r>
              <a:rPr lang="fr-FR" sz="3200" dirty="0" smtClean="0"/>
              <a:t> </a:t>
            </a:r>
            <a:r>
              <a:rPr lang="fr-FR" sz="3200" dirty="0" err="1" smtClean="0"/>
              <a:t>compito</a:t>
            </a:r>
            <a:r>
              <a:rPr lang="fr-FR" sz="3200" dirty="0" smtClean="0"/>
              <a:t>. </a:t>
            </a:r>
          </a:p>
          <a:p>
            <a:r>
              <a:rPr lang="fr-FR" sz="3200" dirty="0" smtClean="0"/>
              <a:t>In tale </a:t>
            </a:r>
            <a:r>
              <a:rPr lang="fr-FR" sz="3200" dirty="0" err="1" smtClean="0"/>
              <a:t>formulazione</a:t>
            </a:r>
            <a:r>
              <a:rPr lang="fr-FR" sz="3200" dirty="0" smtClean="0"/>
              <a:t> </a:t>
            </a:r>
            <a:r>
              <a:rPr lang="fr-FR" sz="3200" dirty="0" err="1" smtClean="0"/>
              <a:t>compaiono</a:t>
            </a:r>
            <a:r>
              <a:rPr lang="fr-FR" sz="3200" dirty="0" smtClean="0"/>
              <a:t> parole </a:t>
            </a:r>
            <a:r>
              <a:rPr lang="fr-FR" sz="3200" dirty="0" err="1" smtClean="0"/>
              <a:t>che</a:t>
            </a:r>
            <a:r>
              <a:rPr lang="fr-FR" sz="3200" dirty="0" smtClean="0"/>
              <a:t> </a:t>
            </a:r>
            <a:r>
              <a:rPr lang="fr-FR" sz="3200" dirty="0" err="1" smtClean="0"/>
              <a:t>devono</a:t>
            </a:r>
            <a:r>
              <a:rPr lang="fr-FR" sz="3200" dirty="0" smtClean="0"/>
              <a:t> </a:t>
            </a:r>
            <a:r>
              <a:rPr lang="fr-FR" sz="3200" dirty="0" err="1" smtClean="0"/>
              <a:t>essere</a:t>
            </a:r>
            <a:r>
              <a:rPr lang="fr-FR" sz="3200" dirty="0" smtClean="0"/>
              <a:t> </a:t>
            </a:r>
            <a:r>
              <a:rPr lang="fr-FR" sz="3200" dirty="0" err="1" smtClean="0"/>
              <a:t>interpretate</a:t>
            </a:r>
            <a:r>
              <a:rPr lang="fr-FR" sz="3200" dirty="0" smtClean="0"/>
              <a:t> </a:t>
            </a:r>
            <a:r>
              <a:rPr lang="fr-FR" sz="3200" dirty="0" err="1" smtClean="0"/>
              <a:t>rispetto</a:t>
            </a:r>
            <a:r>
              <a:rPr lang="fr-FR" sz="3200" dirty="0" smtClean="0"/>
              <a:t> </a:t>
            </a:r>
            <a:r>
              <a:rPr lang="fr-FR" sz="3200" dirty="0" err="1" smtClean="0"/>
              <a:t>all’uso</a:t>
            </a:r>
            <a:r>
              <a:rPr lang="fr-FR" sz="3200" dirty="0" smtClean="0"/>
              <a:t> </a:t>
            </a:r>
            <a:r>
              <a:rPr lang="fr-FR" sz="3200" dirty="0" err="1" smtClean="0"/>
              <a:t>dell’artefatto</a:t>
            </a:r>
            <a:r>
              <a:rPr lang="fr-FR" sz="3200" dirty="0" smtClean="0"/>
              <a:t> e </a:t>
            </a:r>
            <a:r>
              <a:rPr lang="fr-FR" sz="3200" dirty="0" err="1" smtClean="0"/>
              <a:t>poi</a:t>
            </a:r>
            <a:r>
              <a:rPr lang="fr-FR" sz="3200" dirty="0" smtClean="0"/>
              <a:t>  </a:t>
            </a:r>
            <a:r>
              <a:rPr lang="fr-FR" sz="3200" dirty="0" err="1" smtClean="0"/>
              <a:t>ri-utilizzate</a:t>
            </a:r>
            <a:r>
              <a:rPr lang="fr-FR" sz="3200" dirty="0" smtClean="0"/>
              <a:t> per </a:t>
            </a:r>
            <a:r>
              <a:rPr lang="fr-FR" sz="3200" dirty="0" err="1" smtClean="0"/>
              <a:t>descrivere</a:t>
            </a:r>
            <a:r>
              <a:rPr lang="fr-FR" sz="3200" dirty="0" smtClean="0"/>
              <a:t> </a:t>
            </a:r>
            <a:r>
              <a:rPr lang="fr-FR" sz="3200" dirty="0" err="1" smtClean="0"/>
              <a:t>cosa</a:t>
            </a:r>
            <a:r>
              <a:rPr lang="fr-FR" sz="3200" dirty="0" smtClean="0"/>
              <a:t> si </a:t>
            </a:r>
            <a:r>
              <a:rPr lang="fr-FR" sz="3200" dirty="0" err="1" smtClean="0"/>
              <a:t>osserva</a:t>
            </a:r>
            <a:r>
              <a:rPr lang="fr-FR" sz="3200" dirty="0" smtClean="0"/>
              <a:t>.</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Nella</a:t>
            </a:r>
            <a:r>
              <a:rPr lang="fr-FR" dirty="0" smtClean="0"/>
              <a:t> </a:t>
            </a:r>
            <a:r>
              <a:rPr lang="fr-FR" dirty="0" err="1" smtClean="0"/>
              <a:t>formulazione</a:t>
            </a:r>
            <a:r>
              <a:rPr lang="fr-FR" dirty="0" smtClean="0"/>
              <a:t> </a:t>
            </a:r>
            <a:r>
              <a:rPr lang="fr-FR" dirty="0" err="1" smtClean="0"/>
              <a:t>del</a:t>
            </a:r>
            <a:r>
              <a:rPr lang="fr-FR" dirty="0" smtClean="0"/>
              <a:t> </a:t>
            </a:r>
            <a:r>
              <a:rPr lang="fr-FR" dirty="0" err="1" smtClean="0"/>
              <a:t>compito</a:t>
            </a:r>
            <a:endParaRPr lang="fr-FR" dirty="0"/>
          </a:p>
        </p:txBody>
      </p:sp>
      <p:sp>
        <p:nvSpPr>
          <p:cNvPr id="3" name="Segnaposto contenuto 2"/>
          <p:cNvSpPr>
            <a:spLocks noGrp="1"/>
          </p:cNvSpPr>
          <p:nvPr>
            <p:ph idx="1"/>
          </p:nvPr>
        </p:nvSpPr>
        <p:spPr/>
        <p:txBody>
          <a:bodyPr>
            <a:normAutofit/>
          </a:bodyPr>
          <a:lstStyle/>
          <a:p>
            <a:pPr>
              <a:buNone/>
            </a:pPr>
            <a:r>
              <a:rPr lang="fr-FR" dirty="0" err="1" smtClean="0"/>
              <a:t>Spostare</a:t>
            </a:r>
            <a:endParaRPr lang="fr-FR" dirty="0" smtClean="0"/>
          </a:p>
          <a:p>
            <a:pPr>
              <a:buNone/>
            </a:pPr>
            <a:r>
              <a:rPr lang="fr-FR" dirty="0" smtClean="0"/>
              <a:t>	</a:t>
            </a:r>
            <a:r>
              <a:rPr lang="fr-FR" dirty="0" err="1" smtClean="0"/>
              <a:t>è</a:t>
            </a:r>
            <a:r>
              <a:rPr lang="fr-FR" dirty="0" smtClean="0"/>
              <a:t> </a:t>
            </a:r>
            <a:r>
              <a:rPr lang="fr-FR" dirty="0" err="1" smtClean="0"/>
              <a:t>usato</a:t>
            </a:r>
            <a:r>
              <a:rPr lang="fr-FR" dirty="0" smtClean="0"/>
              <a:t> per </a:t>
            </a:r>
            <a:r>
              <a:rPr lang="fr-FR" dirty="0" err="1" smtClean="0"/>
              <a:t>riferirsi</a:t>
            </a:r>
            <a:r>
              <a:rPr lang="fr-FR" dirty="0" smtClean="0"/>
              <a:t> </a:t>
            </a:r>
            <a:r>
              <a:rPr lang="fr-FR" dirty="0" err="1" smtClean="0"/>
              <a:t>all’</a:t>
            </a:r>
            <a:r>
              <a:rPr lang="fr-FR" dirty="0" err="1" smtClean="0">
                <a:solidFill>
                  <a:srgbClr val="FF0000"/>
                </a:solidFill>
              </a:rPr>
              <a:t>azione</a:t>
            </a:r>
            <a:r>
              <a:rPr lang="fr-FR" dirty="0" smtClean="0">
                <a:solidFill>
                  <a:srgbClr val="FF0000"/>
                </a:solidFill>
              </a:rPr>
              <a:t> </a:t>
            </a:r>
            <a:r>
              <a:rPr lang="fr-FR" dirty="0" err="1" smtClean="0">
                <a:solidFill>
                  <a:srgbClr val="FF0000"/>
                </a:solidFill>
              </a:rPr>
              <a:t>diretta</a:t>
            </a:r>
            <a:r>
              <a:rPr lang="fr-FR" dirty="0" smtClean="0">
                <a:solidFill>
                  <a:srgbClr val="FF0000"/>
                </a:solidFill>
              </a:rPr>
              <a:t> </a:t>
            </a:r>
            <a:r>
              <a:rPr lang="fr-FR" dirty="0" err="1" smtClean="0"/>
              <a:t>dell’utilizzatore</a:t>
            </a:r>
            <a:r>
              <a:rPr lang="fr-FR" dirty="0" smtClean="0"/>
              <a:t> sui </a:t>
            </a:r>
            <a:r>
              <a:rPr lang="fr-FR" dirty="0" err="1" smtClean="0"/>
              <a:t>diversi</a:t>
            </a:r>
            <a:r>
              <a:rPr lang="fr-FR" dirty="0" smtClean="0"/>
              <a:t> </a:t>
            </a:r>
            <a:r>
              <a:rPr lang="fr-FR" dirty="0" err="1" smtClean="0"/>
              <a:t>punti</a:t>
            </a:r>
            <a:r>
              <a:rPr lang="fr-FR" dirty="0" smtClean="0"/>
              <a:t> </a:t>
            </a:r>
          </a:p>
          <a:p>
            <a:pPr>
              <a:buNone/>
            </a:pPr>
            <a:r>
              <a:rPr lang="fr-FR" dirty="0" err="1" smtClean="0"/>
              <a:t>Muoversi</a:t>
            </a:r>
            <a:r>
              <a:rPr lang="fr-FR" dirty="0" smtClean="0"/>
              <a:t>  (</a:t>
            </a:r>
            <a:r>
              <a:rPr lang="fr-FR" dirty="0" err="1" smtClean="0"/>
              <a:t>intransitivo</a:t>
            </a:r>
            <a:r>
              <a:rPr lang="fr-FR" dirty="0" smtClean="0"/>
              <a:t>) </a:t>
            </a:r>
          </a:p>
          <a:p>
            <a:pPr>
              <a:buNone/>
            </a:pPr>
            <a:r>
              <a:rPr lang="fr-FR" dirty="0" smtClean="0"/>
              <a:t>	</a:t>
            </a:r>
            <a:r>
              <a:rPr lang="fr-FR" dirty="0" err="1" smtClean="0"/>
              <a:t>è</a:t>
            </a:r>
            <a:r>
              <a:rPr lang="fr-FR" dirty="0" smtClean="0"/>
              <a:t> </a:t>
            </a:r>
            <a:r>
              <a:rPr lang="fr-FR" dirty="0" err="1" smtClean="0"/>
              <a:t>utilizzato</a:t>
            </a:r>
            <a:r>
              <a:rPr lang="fr-FR" dirty="0" smtClean="0"/>
              <a:t> per </a:t>
            </a:r>
            <a:r>
              <a:rPr lang="fr-FR" dirty="0" err="1" smtClean="0"/>
              <a:t>riferirsi</a:t>
            </a:r>
            <a:r>
              <a:rPr lang="fr-FR" dirty="0" smtClean="0"/>
              <a:t> al </a:t>
            </a:r>
            <a:r>
              <a:rPr lang="fr-FR" dirty="0" err="1" smtClean="0"/>
              <a:t>risultato</a:t>
            </a:r>
            <a:r>
              <a:rPr lang="fr-FR" dirty="0" smtClean="0"/>
              <a:t> (</a:t>
            </a:r>
            <a:r>
              <a:rPr lang="fr-FR" dirty="0" err="1" smtClean="0"/>
              <a:t>diretto</a:t>
            </a:r>
            <a:r>
              <a:rPr lang="fr-FR" dirty="0" smtClean="0"/>
              <a:t> o </a:t>
            </a:r>
            <a:r>
              <a:rPr lang="fr-FR" dirty="0" err="1" smtClean="0"/>
              <a:t>indiretto</a:t>
            </a:r>
            <a:r>
              <a:rPr lang="fr-FR" dirty="0" smtClean="0"/>
              <a:t>) </a:t>
            </a:r>
            <a:r>
              <a:rPr lang="fr-FR" dirty="0" err="1" smtClean="0"/>
              <a:t>dell’azione</a:t>
            </a:r>
            <a:r>
              <a:rPr lang="fr-FR" dirty="0" smtClean="0"/>
              <a:t> su un </a:t>
            </a:r>
            <a:r>
              <a:rPr lang="fr-FR" dirty="0" err="1" smtClean="0"/>
              <a:t>punto</a:t>
            </a:r>
            <a:r>
              <a:rPr lang="fr-FR" dirty="0" smtClean="0"/>
              <a:t>, per </a:t>
            </a:r>
            <a:r>
              <a:rPr lang="fr-FR" dirty="0" err="1" smtClean="0"/>
              <a:t>riferirsi</a:t>
            </a:r>
            <a:r>
              <a:rPr lang="fr-FR" dirty="0" smtClean="0"/>
              <a:t> ad un </a:t>
            </a:r>
            <a:r>
              <a:rPr lang="fr-FR" dirty="0" err="1" smtClean="0">
                <a:solidFill>
                  <a:srgbClr val="FF0000"/>
                </a:solidFill>
              </a:rPr>
              <a:t>movimento</a:t>
            </a:r>
            <a:r>
              <a:rPr lang="fr-FR" dirty="0" smtClean="0">
                <a:solidFill>
                  <a:srgbClr val="FF0000"/>
                </a:solidFill>
              </a:rPr>
              <a:t> </a:t>
            </a:r>
            <a:r>
              <a:rPr lang="fr-FR" dirty="0" err="1" smtClean="0">
                <a:solidFill>
                  <a:srgbClr val="FF0000"/>
                </a:solidFill>
              </a:rPr>
              <a:t>osservabile</a:t>
            </a:r>
            <a:r>
              <a:rPr lang="fr-FR" dirty="0" smtClean="0"/>
              <a:t> di un </a:t>
            </a:r>
            <a:r>
              <a:rPr lang="fr-FR" dirty="0" err="1" smtClean="0"/>
              <a:t>punto</a:t>
            </a:r>
            <a:r>
              <a:rPr lang="fr-FR" dirty="0" smtClean="0"/>
              <a:t> .</a:t>
            </a:r>
          </a:p>
          <a:p>
            <a:endParaRPr lang="fr-FR"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Dialettica</a:t>
            </a:r>
            <a:r>
              <a:rPr lang="fr-FR" dirty="0" smtClean="0"/>
              <a:t> </a:t>
            </a:r>
            <a:r>
              <a:rPr lang="fr-FR" dirty="0" err="1" smtClean="0"/>
              <a:t>tra</a:t>
            </a:r>
            <a:r>
              <a:rPr lang="fr-FR" dirty="0" smtClean="0"/>
              <a:t> le parole </a:t>
            </a:r>
            <a:r>
              <a:rPr lang="fr-FR" dirty="0" err="1" smtClean="0"/>
              <a:t>nel</a:t>
            </a:r>
            <a:r>
              <a:rPr lang="fr-FR" dirty="0" smtClean="0"/>
              <a:t> </a:t>
            </a:r>
            <a:r>
              <a:rPr lang="fr-FR" dirty="0" err="1" smtClean="0"/>
              <a:t>dialogo</a:t>
            </a:r>
            <a:endParaRPr lang="fr-FR" dirty="0"/>
          </a:p>
        </p:txBody>
      </p:sp>
      <p:sp>
        <p:nvSpPr>
          <p:cNvPr id="3" name="Segnaposto contenuto 2"/>
          <p:cNvSpPr>
            <a:spLocks noGrp="1"/>
          </p:cNvSpPr>
          <p:nvPr>
            <p:ph idx="1"/>
          </p:nvPr>
        </p:nvSpPr>
        <p:spPr>
          <a:xfrm>
            <a:off x="287861" y="1417638"/>
            <a:ext cx="8686800" cy="4525963"/>
          </a:xfrm>
        </p:spPr>
        <p:txBody>
          <a:bodyPr>
            <a:normAutofit fontScale="92500" lnSpcReduction="10000"/>
          </a:bodyPr>
          <a:lstStyle/>
          <a:p>
            <a:pPr>
              <a:buNone/>
            </a:pPr>
            <a:r>
              <a:rPr lang="fr-FR" dirty="0" err="1" smtClean="0"/>
              <a:t>Spostare</a:t>
            </a:r>
            <a:endParaRPr lang="fr-FR" dirty="0" smtClean="0"/>
          </a:p>
          <a:p>
            <a:pPr>
              <a:buNone/>
            </a:pPr>
            <a:r>
              <a:rPr lang="fr-FR" dirty="0" smtClean="0"/>
              <a:t>	</a:t>
            </a:r>
            <a:r>
              <a:rPr lang="fr-FR" dirty="0" err="1" smtClean="0"/>
              <a:t>è</a:t>
            </a:r>
            <a:r>
              <a:rPr lang="fr-FR" dirty="0" smtClean="0"/>
              <a:t> </a:t>
            </a:r>
            <a:r>
              <a:rPr lang="fr-FR" dirty="0" err="1" smtClean="0"/>
              <a:t>utilizzato</a:t>
            </a:r>
            <a:r>
              <a:rPr lang="fr-FR" dirty="0" smtClean="0"/>
              <a:t> per </a:t>
            </a:r>
            <a:r>
              <a:rPr lang="fr-FR" dirty="0" err="1" smtClean="0"/>
              <a:t>riferirsi</a:t>
            </a:r>
            <a:r>
              <a:rPr lang="fr-FR" dirty="0" smtClean="0"/>
              <a:t> </a:t>
            </a:r>
            <a:r>
              <a:rPr lang="fr-FR" dirty="0" err="1" smtClean="0">
                <a:solidFill>
                  <a:srgbClr val="FF0000"/>
                </a:solidFill>
              </a:rPr>
              <a:t>all’azione</a:t>
            </a:r>
            <a:r>
              <a:rPr lang="fr-FR" dirty="0" smtClean="0">
                <a:solidFill>
                  <a:srgbClr val="FF0000"/>
                </a:solidFill>
              </a:rPr>
              <a:t> </a:t>
            </a:r>
            <a:r>
              <a:rPr lang="fr-FR" dirty="0" err="1" smtClean="0">
                <a:solidFill>
                  <a:srgbClr val="FF0000"/>
                </a:solidFill>
              </a:rPr>
              <a:t>diretta</a:t>
            </a:r>
            <a:r>
              <a:rPr lang="fr-FR" dirty="0" smtClean="0">
                <a:solidFill>
                  <a:srgbClr val="FF0000"/>
                </a:solidFill>
              </a:rPr>
              <a:t> </a:t>
            </a:r>
            <a:r>
              <a:rPr lang="fr-FR" dirty="0" err="1" smtClean="0"/>
              <a:t>dell’utilizzatore</a:t>
            </a:r>
            <a:r>
              <a:rPr lang="fr-FR" dirty="0" smtClean="0"/>
              <a:t> sui </a:t>
            </a:r>
            <a:r>
              <a:rPr lang="fr-FR" dirty="0" err="1" smtClean="0"/>
              <a:t>punti</a:t>
            </a:r>
            <a:r>
              <a:rPr lang="fr-FR" dirty="0" smtClean="0"/>
              <a:t> </a:t>
            </a:r>
          </a:p>
          <a:p>
            <a:pPr>
              <a:buNone/>
            </a:pPr>
            <a:r>
              <a:rPr lang="fr-FR" dirty="0" err="1" smtClean="0"/>
              <a:t>Spostarsi</a:t>
            </a:r>
            <a:endParaRPr lang="fr-FR" dirty="0" smtClean="0"/>
          </a:p>
          <a:p>
            <a:pPr>
              <a:buNone/>
            </a:pPr>
            <a:r>
              <a:rPr lang="fr-FR" dirty="0" smtClean="0"/>
              <a:t>	</a:t>
            </a:r>
            <a:r>
              <a:rPr lang="fr-FR" dirty="0" err="1" smtClean="0"/>
              <a:t>sinonimo</a:t>
            </a:r>
            <a:r>
              <a:rPr lang="fr-FR" dirty="0" smtClean="0"/>
              <a:t> di </a:t>
            </a:r>
            <a:r>
              <a:rPr lang="fr-FR" dirty="0" err="1" smtClean="0"/>
              <a:t>muoversi</a:t>
            </a:r>
            <a:r>
              <a:rPr lang="fr-FR" dirty="0" smtClean="0"/>
              <a:t> ( </a:t>
            </a:r>
            <a:r>
              <a:rPr lang="fr-FR" dirty="0" err="1" smtClean="0"/>
              <a:t>intrasitivo</a:t>
            </a:r>
            <a:r>
              <a:rPr lang="fr-FR" dirty="0" smtClean="0"/>
              <a:t>), </a:t>
            </a:r>
            <a:r>
              <a:rPr lang="fr-FR" dirty="0" err="1" smtClean="0"/>
              <a:t>è</a:t>
            </a:r>
            <a:r>
              <a:rPr lang="fr-FR" dirty="0" smtClean="0"/>
              <a:t> </a:t>
            </a:r>
            <a:r>
              <a:rPr lang="fr-FR" dirty="0" err="1" smtClean="0"/>
              <a:t>utilizzato</a:t>
            </a:r>
            <a:r>
              <a:rPr lang="fr-FR" dirty="0" smtClean="0"/>
              <a:t> per </a:t>
            </a:r>
            <a:r>
              <a:rPr lang="fr-FR" dirty="0" err="1" smtClean="0"/>
              <a:t>riferirsi</a:t>
            </a:r>
            <a:r>
              <a:rPr lang="fr-FR" dirty="0" smtClean="0"/>
              <a:t> a un </a:t>
            </a:r>
            <a:r>
              <a:rPr lang="fr-FR" dirty="0" err="1" smtClean="0">
                <a:solidFill>
                  <a:srgbClr val="FF0000"/>
                </a:solidFill>
              </a:rPr>
              <a:t>movimento</a:t>
            </a:r>
            <a:r>
              <a:rPr lang="fr-FR" dirty="0" smtClean="0">
                <a:solidFill>
                  <a:srgbClr val="FF0000"/>
                </a:solidFill>
              </a:rPr>
              <a:t> </a:t>
            </a:r>
            <a:r>
              <a:rPr lang="fr-FR" dirty="0" err="1" smtClean="0">
                <a:solidFill>
                  <a:srgbClr val="FF0000"/>
                </a:solidFill>
              </a:rPr>
              <a:t>osservabile</a:t>
            </a:r>
            <a:r>
              <a:rPr lang="fr-FR" dirty="0" smtClean="0">
                <a:solidFill>
                  <a:srgbClr val="FF0000"/>
                </a:solidFill>
              </a:rPr>
              <a:t> </a:t>
            </a:r>
            <a:r>
              <a:rPr lang="fr-FR" dirty="0" smtClean="0"/>
              <a:t>di un </a:t>
            </a:r>
            <a:r>
              <a:rPr lang="fr-FR" dirty="0" err="1" smtClean="0"/>
              <a:t>punto</a:t>
            </a:r>
            <a:r>
              <a:rPr lang="fr-FR" dirty="0" smtClean="0"/>
              <a:t> (si </a:t>
            </a:r>
            <a:r>
              <a:rPr lang="fr-FR" dirty="0" err="1" smtClean="0"/>
              <a:t>riferisce</a:t>
            </a:r>
            <a:r>
              <a:rPr lang="fr-FR" dirty="0" smtClean="0"/>
              <a:t> al </a:t>
            </a:r>
            <a:r>
              <a:rPr lang="fr-FR" dirty="0" err="1" smtClean="0"/>
              <a:t>risulatato</a:t>
            </a:r>
            <a:r>
              <a:rPr lang="fr-FR" dirty="0" smtClean="0"/>
              <a:t> (</a:t>
            </a:r>
            <a:r>
              <a:rPr lang="fr-FR" dirty="0" err="1" smtClean="0"/>
              <a:t>diretto</a:t>
            </a:r>
            <a:r>
              <a:rPr lang="fr-FR" dirty="0" smtClean="0"/>
              <a:t> o </a:t>
            </a:r>
            <a:r>
              <a:rPr lang="fr-FR" dirty="0" err="1" smtClean="0"/>
              <a:t>indiretto</a:t>
            </a:r>
            <a:r>
              <a:rPr lang="fr-FR" dirty="0" smtClean="0"/>
              <a:t>) </a:t>
            </a:r>
            <a:r>
              <a:rPr lang="fr-FR" dirty="0" err="1" smtClean="0"/>
              <a:t>dell’azione</a:t>
            </a:r>
            <a:r>
              <a:rPr lang="fr-FR" dirty="0" smtClean="0"/>
              <a:t> su un </a:t>
            </a:r>
            <a:r>
              <a:rPr lang="fr-FR" dirty="0" err="1" smtClean="0"/>
              <a:t>punto</a:t>
            </a:r>
            <a:r>
              <a:rPr lang="fr-FR" dirty="0" smtClean="0"/>
              <a:t>). </a:t>
            </a:r>
          </a:p>
          <a:p>
            <a:pPr>
              <a:buNone/>
            </a:pPr>
            <a:r>
              <a:rPr lang="fr-FR" dirty="0" err="1" smtClean="0"/>
              <a:t>Muovere</a:t>
            </a:r>
            <a:r>
              <a:rPr lang="fr-FR" dirty="0" smtClean="0"/>
              <a:t> (</a:t>
            </a:r>
            <a:r>
              <a:rPr lang="fr-FR" dirty="0" err="1" smtClean="0"/>
              <a:t>transitivo</a:t>
            </a:r>
            <a:r>
              <a:rPr lang="fr-FR" dirty="0" smtClean="0"/>
              <a:t>) </a:t>
            </a:r>
            <a:r>
              <a:rPr lang="fr-FR" dirty="0" err="1" smtClean="0"/>
              <a:t>sinonimo</a:t>
            </a:r>
            <a:r>
              <a:rPr lang="fr-FR" dirty="0" smtClean="0"/>
              <a:t> di </a:t>
            </a:r>
            <a:r>
              <a:rPr lang="fr-FR" dirty="0" err="1" smtClean="0"/>
              <a:t>spostare</a:t>
            </a:r>
            <a:r>
              <a:rPr lang="fr-FR" dirty="0" smtClean="0"/>
              <a:t> </a:t>
            </a:r>
            <a:r>
              <a:rPr lang="fr-FR" dirty="0" err="1" smtClean="0"/>
              <a:t>è</a:t>
            </a:r>
            <a:r>
              <a:rPr lang="fr-FR" dirty="0" smtClean="0"/>
              <a:t> </a:t>
            </a:r>
            <a:r>
              <a:rPr lang="fr-FR" dirty="0" err="1" smtClean="0"/>
              <a:t>utilizzato</a:t>
            </a:r>
            <a:r>
              <a:rPr lang="fr-FR" dirty="0" smtClean="0"/>
              <a:t> per </a:t>
            </a:r>
            <a:r>
              <a:rPr lang="fr-FR" dirty="0" err="1" smtClean="0"/>
              <a:t>riferirsi</a:t>
            </a:r>
            <a:r>
              <a:rPr lang="fr-FR" dirty="0" smtClean="0">
                <a:solidFill>
                  <a:srgbClr val="FF0000"/>
                </a:solidFill>
              </a:rPr>
              <a:t> </a:t>
            </a:r>
            <a:r>
              <a:rPr lang="fr-FR" dirty="0" err="1" smtClean="0">
                <a:solidFill>
                  <a:srgbClr val="FF0000"/>
                </a:solidFill>
              </a:rPr>
              <a:t>all’azione</a:t>
            </a:r>
            <a:r>
              <a:rPr lang="fr-FR" dirty="0" smtClean="0">
                <a:solidFill>
                  <a:srgbClr val="FF0000"/>
                </a:solidFill>
              </a:rPr>
              <a:t> </a:t>
            </a:r>
            <a:r>
              <a:rPr lang="fr-FR" dirty="0" err="1" smtClean="0">
                <a:solidFill>
                  <a:srgbClr val="FF0000"/>
                </a:solidFill>
              </a:rPr>
              <a:t>diretta</a:t>
            </a:r>
            <a:r>
              <a:rPr lang="fr-FR" dirty="0" smtClean="0"/>
              <a:t> </a:t>
            </a:r>
            <a:r>
              <a:rPr lang="fr-FR" dirty="0" err="1" smtClean="0"/>
              <a:t>dell’utilizzatore</a:t>
            </a:r>
            <a:r>
              <a:rPr lang="fr-FR" dirty="0" smtClean="0"/>
              <a:t> sui </a:t>
            </a:r>
            <a:r>
              <a:rPr lang="fr-FR" dirty="0" err="1" smtClean="0"/>
              <a:t>punti</a:t>
            </a:r>
            <a:endParaRPr lang="fr-FR" dirty="0" smtClean="0"/>
          </a:p>
          <a:p>
            <a:pPr>
              <a:buNone/>
            </a:pPr>
            <a:r>
              <a:rPr lang="fr-FR" dirty="0" err="1" smtClean="0"/>
              <a:t>Muoversi</a:t>
            </a:r>
            <a:r>
              <a:rPr lang="fr-FR" dirty="0" smtClean="0"/>
              <a:t>  (</a:t>
            </a:r>
            <a:r>
              <a:rPr lang="fr-FR" dirty="0" err="1" smtClean="0"/>
              <a:t>intransitivo</a:t>
            </a:r>
            <a:r>
              <a:rPr lang="fr-FR" dirty="0" smtClean="0"/>
              <a:t>) </a:t>
            </a:r>
            <a:r>
              <a:rPr lang="fr-FR" dirty="0" err="1" smtClean="0"/>
              <a:t>è</a:t>
            </a:r>
            <a:r>
              <a:rPr lang="fr-FR" dirty="0" smtClean="0"/>
              <a:t> </a:t>
            </a:r>
            <a:r>
              <a:rPr lang="fr-FR" dirty="0" err="1" smtClean="0"/>
              <a:t>utilizzato</a:t>
            </a:r>
            <a:r>
              <a:rPr lang="fr-FR" dirty="0" smtClean="0"/>
              <a:t> per </a:t>
            </a:r>
            <a:r>
              <a:rPr lang="fr-FR" dirty="0" err="1" smtClean="0"/>
              <a:t>riferirsi</a:t>
            </a:r>
            <a:r>
              <a:rPr lang="fr-FR" dirty="0" smtClean="0"/>
              <a:t> a un </a:t>
            </a:r>
            <a:r>
              <a:rPr lang="fr-FR" dirty="0" err="1" smtClean="0">
                <a:solidFill>
                  <a:srgbClr val="FF0000"/>
                </a:solidFill>
              </a:rPr>
              <a:t>movimento</a:t>
            </a:r>
            <a:r>
              <a:rPr lang="fr-FR" dirty="0" smtClean="0">
                <a:solidFill>
                  <a:srgbClr val="FF0000"/>
                </a:solidFill>
              </a:rPr>
              <a:t> </a:t>
            </a:r>
            <a:r>
              <a:rPr lang="fr-FR" dirty="0" err="1" smtClean="0">
                <a:solidFill>
                  <a:srgbClr val="FF0000"/>
                </a:solidFill>
              </a:rPr>
              <a:t>osservabile</a:t>
            </a:r>
            <a:r>
              <a:rPr lang="fr-FR" dirty="0" smtClean="0">
                <a:solidFill>
                  <a:srgbClr val="FF0000"/>
                </a:solidFill>
              </a:rPr>
              <a:t> </a:t>
            </a:r>
            <a:r>
              <a:rPr lang="fr-FR" dirty="0" smtClean="0"/>
              <a:t>di un </a:t>
            </a:r>
            <a:r>
              <a:rPr lang="fr-FR" dirty="0" err="1" smtClean="0"/>
              <a:t>punto</a:t>
            </a:r>
            <a:r>
              <a:rPr lang="fr-FR" dirty="0" smtClean="0"/>
              <a:t> (si </a:t>
            </a:r>
            <a:r>
              <a:rPr lang="fr-FR" dirty="0" err="1" smtClean="0"/>
              <a:t>riferisce</a:t>
            </a:r>
            <a:r>
              <a:rPr lang="fr-FR" dirty="0" smtClean="0"/>
              <a:t> al </a:t>
            </a:r>
            <a:r>
              <a:rPr lang="fr-FR" dirty="0" err="1" smtClean="0"/>
              <a:t>risulatato</a:t>
            </a:r>
            <a:r>
              <a:rPr lang="fr-FR" dirty="0" smtClean="0"/>
              <a:t> (</a:t>
            </a:r>
            <a:r>
              <a:rPr lang="fr-FR" dirty="0" err="1" smtClean="0"/>
              <a:t>diretto</a:t>
            </a:r>
            <a:r>
              <a:rPr lang="fr-FR" dirty="0" smtClean="0"/>
              <a:t> o </a:t>
            </a:r>
            <a:r>
              <a:rPr lang="fr-FR" dirty="0" err="1" smtClean="0"/>
              <a:t>indiretto</a:t>
            </a:r>
            <a:r>
              <a:rPr lang="fr-FR" dirty="0" smtClean="0"/>
              <a:t>) </a:t>
            </a:r>
            <a:r>
              <a:rPr lang="fr-FR" dirty="0" err="1" smtClean="0"/>
              <a:t>dell’azione</a:t>
            </a:r>
            <a:r>
              <a:rPr lang="fr-FR" dirty="0" smtClean="0"/>
              <a:t> su un </a:t>
            </a:r>
            <a:r>
              <a:rPr lang="fr-FR" dirty="0" err="1" smtClean="0"/>
              <a:t>punto</a:t>
            </a:r>
            <a:r>
              <a:rPr lang="fr-FR" dirty="0" smtClean="0"/>
              <a:t>). </a:t>
            </a:r>
          </a:p>
          <a:p>
            <a:pPr>
              <a:buNone/>
            </a:pPr>
            <a:r>
              <a:rPr lang="fr-FR" dirty="0" smtClean="0"/>
              <a:t>		</a:t>
            </a:r>
            <a:endParaRPr lang="fr-FR"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Analisi</a:t>
            </a:r>
            <a:r>
              <a:rPr lang="fr-FR" dirty="0" smtClean="0"/>
              <a:t> </a:t>
            </a:r>
            <a:r>
              <a:rPr lang="fr-FR" dirty="0" err="1" smtClean="0"/>
              <a:t>della</a:t>
            </a:r>
            <a:r>
              <a:rPr lang="fr-FR" dirty="0" smtClean="0"/>
              <a:t> </a:t>
            </a:r>
            <a:r>
              <a:rPr lang="fr-FR" dirty="0" err="1" smtClean="0"/>
              <a:t>dinamica</a:t>
            </a:r>
            <a:r>
              <a:rPr lang="fr-FR" dirty="0" smtClean="0"/>
              <a:t> </a:t>
            </a:r>
            <a:endParaRPr lang="fr-FR" dirty="0"/>
          </a:p>
        </p:txBody>
      </p:sp>
      <p:sp>
        <p:nvSpPr>
          <p:cNvPr id="3" name="Segnaposto contenuto 2"/>
          <p:cNvSpPr>
            <a:spLocks noGrp="1"/>
          </p:cNvSpPr>
          <p:nvPr>
            <p:ph idx="1"/>
          </p:nvPr>
        </p:nvSpPr>
        <p:spPr/>
        <p:txBody>
          <a:bodyPr>
            <a:normAutofit/>
          </a:bodyPr>
          <a:lstStyle/>
          <a:p>
            <a:r>
              <a:rPr lang="fr-FR" sz="2800" dirty="0" err="1" smtClean="0"/>
              <a:t>Nell’estratto</a:t>
            </a:r>
            <a:r>
              <a:rPr lang="fr-FR" sz="2800" dirty="0" smtClean="0"/>
              <a:t> si </a:t>
            </a:r>
            <a:r>
              <a:rPr lang="fr-FR" sz="2800" dirty="0" err="1" smtClean="0"/>
              <a:t>osserva</a:t>
            </a:r>
            <a:r>
              <a:rPr lang="fr-FR" sz="2800" dirty="0" smtClean="0"/>
              <a:t> la </a:t>
            </a:r>
            <a:r>
              <a:rPr lang="fr-FR" sz="2800" dirty="0" err="1" smtClean="0"/>
              <a:t>sequenza</a:t>
            </a:r>
            <a:r>
              <a:rPr lang="fr-FR" sz="2800" dirty="0" smtClean="0"/>
              <a:t> :</a:t>
            </a:r>
          </a:p>
          <a:p>
            <a:endParaRPr lang="fr-FR" sz="2800" dirty="0" smtClean="0"/>
          </a:p>
          <a:p>
            <a:pPr lvl="1"/>
            <a:r>
              <a:rPr lang="fr-FR" sz="2800" dirty="0" err="1" smtClean="0"/>
              <a:t>Spostare</a:t>
            </a:r>
            <a:r>
              <a:rPr lang="fr-FR" sz="2800" dirty="0" smtClean="0"/>
              <a:t> e </a:t>
            </a:r>
            <a:r>
              <a:rPr lang="fr-FR" sz="2800" dirty="0" err="1" smtClean="0"/>
              <a:t>muovere</a:t>
            </a:r>
            <a:r>
              <a:rPr lang="fr-FR" sz="2800" dirty="0" smtClean="0"/>
              <a:t> sono </a:t>
            </a:r>
            <a:r>
              <a:rPr lang="fr-FR" sz="2800" dirty="0" err="1" smtClean="0"/>
              <a:t>utilizzati</a:t>
            </a:r>
            <a:r>
              <a:rPr lang="fr-FR" sz="2800" dirty="0" smtClean="0"/>
              <a:t> </a:t>
            </a:r>
            <a:r>
              <a:rPr lang="fr-FR" sz="2800" dirty="0" err="1" smtClean="0"/>
              <a:t>senza</a:t>
            </a:r>
            <a:r>
              <a:rPr lang="fr-FR" sz="2800" dirty="0" smtClean="0"/>
              <a:t> </a:t>
            </a:r>
            <a:r>
              <a:rPr lang="fr-FR" sz="2800" dirty="0" err="1" smtClean="0"/>
              <a:t>differenziarli</a:t>
            </a:r>
            <a:r>
              <a:rPr lang="fr-FR" sz="2800" dirty="0" smtClean="0"/>
              <a:t> ...</a:t>
            </a:r>
          </a:p>
          <a:p>
            <a:pPr lvl="1"/>
            <a:r>
              <a:rPr lang="fr-FR" sz="2800" dirty="0" err="1" smtClean="0"/>
              <a:t>Nasce</a:t>
            </a:r>
            <a:r>
              <a:rPr lang="fr-FR" sz="2800" dirty="0" smtClean="0"/>
              <a:t> la </a:t>
            </a:r>
            <a:r>
              <a:rPr lang="fr-FR" sz="2800" dirty="0" err="1" smtClean="0"/>
              <a:t>necessitò</a:t>
            </a:r>
            <a:r>
              <a:rPr lang="fr-FR" sz="2800" dirty="0" smtClean="0"/>
              <a:t> di </a:t>
            </a:r>
            <a:r>
              <a:rPr lang="fr-FR" sz="2800" dirty="0" err="1" smtClean="0"/>
              <a:t>differenziare</a:t>
            </a:r>
            <a:r>
              <a:rPr lang="fr-FR" sz="2800" dirty="0" smtClean="0"/>
              <a:t>  (item 27)</a:t>
            </a:r>
          </a:p>
          <a:p>
            <a:pPr lvl="1"/>
            <a:r>
              <a:rPr lang="fr-FR" sz="2800" dirty="0" err="1" smtClean="0"/>
              <a:t>Emergono</a:t>
            </a:r>
            <a:r>
              <a:rPr lang="fr-FR" sz="2800" dirty="0" smtClean="0"/>
              <a:t> due </a:t>
            </a:r>
            <a:r>
              <a:rPr lang="fr-FR" sz="2800" dirty="0" err="1" smtClean="0"/>
              <a:t>segni</a:t>
            </a:r>
            <a:r>
              <a:rPr lang="fr-FR" sz="2800" dirty="0" smtClean="0"/>
              <a:t> (</a:t>
            </a:r>
            <a:r>
              <a:rPr lang="fr-FR" sz="2800" dirty="0" err="1" smtClean="0"/>
              <a:t>artefatto</a:t>
            </a:r>
            <a:r>
              <a:rPr lang="fr-FR" sz="2800" dirty="0" smtClean="0"/>
              <a:t>) </a:t>
            </a:r>
            <a:r>
              <a:rPr lang="fr-FR" sz="2800" dirty="0" err="1" smtClean="0"/>
              <a:t>diversi</a:t>
            </a:r>
            <a:r>
              <a:rPr lang="fr-FR" sz="2800" dirty="0" smtClean="0"/>
              <a:t> per </a:t>
            </a:r>
            <a:r>
              <a:rPr lang="fr-FR" sz="2800" dirty="0" err="1" smtClean="0"/>
              <a:t>riferirsi</a:t>
            </a:r>
            <a:r>
              <a:rPr lang="fr-FR" sz="2800" dirty="0" smtClean="0"/>
              <a:t> alla</a:t>
            </a:r>
          </a:p>
          <a:p>
            <a:pPr lvl="2"/>
            <a:r>
              <a:rPr lang="fr-FR" sz="2400" dirty="0" err="1" smtClean="0"/>
              <a:t>Variazione</a:t>
            </a:r>
            <a:r>
              <a:rPr lang="fr-FR" sz="2400" dirty="0" smtClean="0"/>
              <a:t>  in </a:t>
            </a:r>
            <a:r>
              <a:rPr lang="fr-FR" sz="2400" dirty="0" err="1" smtClean="0"/>
              <a:t>generale</a:t>
            </a:r>
            <a:r>
              <a:rPr lang="fr-FR" sz="2400" dirty="0" smtClean="0"/>
              <a:t> (</a:t>
            </a:r>
            <a:r>
              <a:rPr lang="fr-FR" sz="2400" dirty="0" err="1" smtClean="0"/>
              <a:t>muoversi</a:t>
            </a:r>
            <a:r>
              <a:rPr lang="fr-FR" sz="2400" dirty="0" smtClean="0"/>
              <a:t>)</a:t>
            </a:r>
          </a:p>
          <a:p>
            <a:pPr lvl="2"/>
            <a:r>
              <a:rPr lang="fr-FR" sz="2400" dirty="0" err="1" smtClean="0"/>
              <a:t>Dipendenza</a:t>
            </a:r>
            <a:r>
              <a:rPr lang="fr-FR" sz="2400" dirty="0" smtClean="0"/>
              <a:t> vs </a:t>
            </a:r>
            <a:r>
              <a:rPr lang="fr-FR" sz="2400" dirty="0" err="1" smtClean="0"/>
              <a:t>indipendenza</a:t>
            </a:r>
            <a:r>
              <a:rPr lang="fr-FR" sz="2400" dirty="0" smtClean="0"/>
              <a:t>   (</a:t>
            </a:r>
            <a:r>
              <a:rPr lang="it-IT" sz="2400" dirty="0" smtClean="0"/>
              <a:t>21: se  sposto  </a:t>
            </a:r>
            <a:r>
              <a:rPr lang="it-IT" sz="2400" dirty="0" err="1" smtClean="0"/>
              <a:t>P</a:t>
            </a:r>
            <a:r>
              <a:rPr lang="it-IT" sz="2400" dirty="0" smtClean="0"/>
              <a:t>, </a:t>
            </a:r>
            <a:r>
              <a:rPr lang="it-IT" sz="2400" dirty="0" err="1" smtClean="0"/>
              <a:t>H</a:t>
            </a:r>
            <a:r>
              <a:rPr lang="it-IT" sz="2400" dirty="0" smtClean="0"/>
              <a:t> si muove di moto circolare)</a:t>
            </a:r>
            <a:endParaRPr lang="fr-FR" sz="2400" dirty="0"/>
          </a:p>
        </p:txBody>
      </p:sp>
      <p:sp>
        <p:nvSpPr>
          <p:cNvPr id="4" name="Avanti o successivo 3">
            <a:hlinkClick r:id="rId2" action="ppaction://hlinksldjump" highlightClick="1"/>
          </p:cNvPr>
          <p:cNvSpPr/>
          <p:nvPr/>
        </p:nvSpPr>
        <p:spPr>
          <a:xfrm>
            <a:off x="6705600" y="5498592"/>
            <a:ext cx="1981200" cy="1042416"/>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Seconda fase del ciclo didattico</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it-IT"/>
              <a:t>Potenziale semiotico</a:t>
            </a:r>
          </a:p>
        </p:txBody>
      </p:sp>
      <p:sp>
        <p:nvSpPr>
          <p:cNvPr id="118787" name="Rectangle 3"/>
          <p:cNvSpPr>
            <a:spLocks noGrp="1" noChangeArrowheads="1"/>
          </p:cNvSpPr>
          <p:nvPr>
            <p:ph type="body" idx="1"/>
          </p:nvPr>
        </p:nvSpPr>
        <p:spPr/>
        <p:txBody>
          <a:bodyPr>
            <a:normAutofit/>
          </a:bodyPr>
          <a:lstStyle/>
          <a:p>
            <a:r>
              <a:rPr lang="it-IT" sz="3200" dirty="0"/>
              <a:t>Analisi di un artefatto in termini di</a:t>
            </a:r>
          </a:p>
          <a:p>
            <a:pPr lvl="1"/>
            <a:r>
              <a:rPr lang="it-IT" sz="3200" dirty="0"/>
              <a:t>Schemi d’uso </a:t>
            </a:r>
          </a:p>
          <a:p>
            <a:pPr lvl="2"/>
            <a:r>
              <a:rPr lang="it-IT" sz="2800" dirty="0"/>
              <a:t>Genesi strumentale, centralità della scelta del compito</a:t>
            </a:r>
          </a:p>
          <a:p>
            <a:pPr lvl="1"/>
            <a:r>
              <a:rPr lang="it-IT" sz="3200" dirty="0"/>
              <a:t>Significati matematici evocati</a:t>
            </a:r>
          </a:p>
          <a:p>
            <a:pPr lvl="1">
              <a:buNone/>
            </a:pPr>
            <a:endParaRPr lang="it-IT" sz="32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odecagono 21"/>
          <p:cNvSpPr/>
          <p:nvPr/>
        </p:nvSpPr>
        <p:spPr>
          <a:xfrm>
            <a:off x="6033154" y="1874838"/>
            <a:ext cx="2679197" cy="2569840"/>
          </a:xfrm>
          <a:prstGeom prst="dodecagon">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20" name="Nuvola 19"/>
          <p:cNvSpPr/>
          <p:nvPr/>
        </p:nvSpPr>
        <p:spPr>
          <a:xfrm>
            <a:off x="535839" y="654796"/>
            <a:ext cx="5497316" cy="5555848"/>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 name="Titolo 2"/>
          <p:cNvSpPr>
            <a:spLocks noGrp="1"/>
          </p:cNvSpPr>
          <p:nvPr>
            <p:ph type="title" idx="4294967295"/>
          </p:nvPr>
        </p:nvSpPr>
        <p:spPr>
          <a:xfrm>
            <a:off x="0" y="274638"/>
            <a:ext cx="8229600" cy="1143000"/>
          </a:xfrm>
        </p:spPr>
        <p:txBody>
          <a:bodyPr/>
          <a:lstStyle/>
          <a:p>
            <a:r>
              <a:rPr lang="en-GB" dirty="0" smtClean="0"/>
              <a:t>Semiotic games</a:t>
            </a:r>
            <a:endParaRPr lang="en-GB" dirty="0"/>
          </a:p>
        </p:txBody>
      </p:sp>
      <p:sp>
        <p:nvSpPr>
          <p:cNvPr id="4" name="Ovale 3"/>
          <p:cNvSpPr/>
          <p:nvPr/>
        </p:nvSpPr>
        <p:spPr>
          <a:xfrm>
            <a:off x="1520691" y="1417638"/>
            <a:ext cx="2805715"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smtClean="0"/>
              <a:t>Spostare</a:t>
            </a:r>
            <a:r>
              <a:rPr lang="en-GB" dirty="0" smtClean="0"/>
              <a:t> </a:t>
            </a:r>
            <a:endParaRPr lang="en-GB" dirty="0"/>
          </a:p>
        </p:txBody>
      </p:sp>
      <p:sp>
        <p:nvSpPr>
          <p:cNvPr id="5" name="Ovale 4"/>
          <p:cNvSpPr/>
          <p:nvPr/>
        </p:nvSpPr>
        <p:spPr>
          <a:xfrm>
            <a:off x="6780064" y="2414513"/>
            <a:ext cx="1449536" cy="148817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Drag</a:t>
            </a:r>
            <a:endParaRPr lang="en-GB" dirty="0"/>
          </a:p>
        </p:txBody>
      </p:sp>
      <p:sp>
        <p:nvSpPr>
          <p:cNvPr id="6" name="Arrotonda angolo diagonale rettangolo 5"/>
          <p:cNvSpPr/>
          <p:nvPr/>
        </p:nvSpPr>
        <p:spPr>
          <a:xfrm>
            <a:off x="2083819" y="4087517"/>
            <a:ext cx="2242587" cy="91440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smtClean="0"/>
              <a:t>Muovere</a:t>
            </a:r>
            <a:endParaRPr lang="en-GB" dirty="0"/>
          </a:p>
        </p:txBody>
      </p:sp>
      <p:cxnSp>
        <p:nvCxnSpPr>
          <p:cNvPr id="9" name="Connettore 2 8"/>
          <p:cNvCxnSpPr/>
          <p:nvPr/>
        </p:nvCxnSpPr>
        <p:spPr>
          <a:xfrm>
            <a:off x="5218728" y="1874838"/>
            <a:ext cx="1330420" cy="7245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Connettore 2 12"/>
          <p:cNvCxnSpPr/>
          <p:nvPr/>
        </p:nvCxnSpPr>
        <p:spPr>
          <a:xfrm rot="5400000">
            <a:off x="2579258" y="3254967"/>
            <a:ext cx="1311250"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Connettore 2 16"/>
          <p:cNvCxnSpPr/>
          <p:nvPr/>
        </p:nvCxnSpPr>
        <p:spPr>
          <a:xfrm flipV="1">
            <a:off x="5218728" y="3910594"/>
            <a:ext cx="1330420" cy="53408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5396337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Formulazione</a:t>
            </a:r>
            <a:r>
              <a:rPr lang="fr-FR" dirty="0" smtClean="0"/>
              <a:t> </a:t>
            </a:r>
            <a:r>
              <a:rPr lang="fr-FR" dirty="0" err="1" smtClean="0"/>
              <a:t>del</a:t>
            </a:r>
            <a:r>
              <a:rPr lang="fr-FR" dirty="0" smtClean="0"/>
              <a:t> </a:t>
            </a:r>
            <a:r>
              <a:rPr lang="fr-FR" dirty="0" err="1" smtClean="0"/>
              <a:t>compito</a:t>
            </a:r>
            <a:endParaRPr lang="fr-FR" dirty="0"/>
          </a:p>
        </p:txBody>
      </p:sp>
      <p:sp>
        <p:nvSpPr>
          <p:cNvPr id="3" name="Segnaposto contenuto 2"/>
          <p:cNvSpPr>
            <a:spLocks noGrp="1"/>
          </p:cNvSpPr>
          <p:nvPr>
            <p:ph idx="1"/>
          </p:nvPr>
        </p:nvSpPr>
        <p:spPr/>
        <p:txBody>
          <a:bodyPr>
            <a:normAutofit/>
          </a:bodyPr>
          <a:lstStyle/>
          <a:p>
            <a:pPr>
              <a:buNone/>
            </a:pPr>
            <a:r>
              <a:rPr lang="it-IT" i="1" dirty="0" err="1" smtClean="0"/>
              <a:t> </a:t>
            </a:r>
            <a:r>
              <a:rPr lang="it-IT" b="1" dirty="0" err="1" smtClean="0"/>
              <a:t>Domanda</a:t>
            </a:r>
            <a:r>
              <a:rPr lang="it-IT" b="1" dirty="0" smtClean="0"/>
              <a:t> </a:t>
            </a:r>
            <a:r>
              <a:rPr lang="it-IT" b="1" dirty="0" err="1" smtClean="0"/>
              <a:t>n</a:t>
            </a:r>
            <a:r>
              <a:rPr lang="it-IT" b="1" dirty="0" smtClean="0"/>
              <a:t>.. </a:t>
            </a:r>
            <a:r>
              <a:rPr lang="it-IT" b="1" dirty="0" err="1" smtClean="0"/>
              <a:t>2</a:t>
            </a:r>
            <a:endParaRPr lang="it-IT" dirty="0" smtClean="0"/>
          </a:p>
          <a:p>
            <a:pPr>
              <a:buNone/>
            </a:pPr>
            <a:r>
              <a:rPr lang="it-IT" dirty="0" smtClean="0"/>
              <a:t>Per vedere meglio come un punto si muove, si può utilizzare lo strumento «</a:t>
            </a:r>
            <a:r>
              <a:rPr lang="it-IT" dirty="0" err="1" smtClean="0"/>
              <a:t> Traccia </a:t>
            </a:r>
            <a:r>
              <a:rPr lang="it-IT" dirty="0" smtClean="0"/>
              <a:t>». Attivate lo strumento "Traccia" per i diversi punti sullo schermo ed osservate ciò che succede; utilizzate colori differenti per punti differenti. Potete descrivere, utilizzando il vocabolario geometrico abituale, la traiettoria seguita dai differenti punti, a seconda dei punti spostati? Annotate le vostre risposte nel riquadro sottostante. </a:t>
            </a:r>
          </a:p>
          <a:p>
            <a:pPr marL="0" indent="0">
              <a:buNone/>
            </a:pPr>
            <a:endParaRPr lang="fr-FR"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Formulazione</a:t>
            </a:r>
            <a:r>
              <a:rPr lang="fr-FR" dirty="0" smtClean="0"/>
              <a:t> </a:t>
            </a:r>
            <a:r>
              <a:rPr lang="fr-FR" dirty="0" err="1" smtClean="0"/>
              <a:t>del</a:t>
            </a:r>
            <a:r>
              <a:rPr lang="fr-FR" dirty="0" smtClean="0"/>
              <a:t> </a:t>
            </a:r>
            <a:r>
              <a:rPr lang="fr-FR" dirty="0" err="1" smtClean="0"/>
              <a:t>compito</a:t>
            </a:r>
            <a:endParaRPr lang="fr-FR" dirty="0"/>
          </a:p>
        </p:txBody>
      </p:sp>
      <p:sp>
        <p:nvSpPr>
          <p:cNvPr id="3" name="Segnaposto contenuto 2"/>
          <p:cNvSpPr>
            <a:spLocks noGrp="1"/>
          </p:cNvSpPr>
          <p:nvPr>
            <p:ph idx="1"/>
          </p:nvPr>
        </p:nvSpPr>
        <p:spPr/>
        <p:txBody>
          <a:bodyPr>
            <a:normAutofit/>
          </a:bodyPr>
          <a:lstStyle/>
          <a:p>
            <a:pPr>
              <a:buNone/>
            </a:pPr>
            <a:r>
              <a:rPr lang="it-IT" i="1" dirty="0" err="1" smtClean="0"/>
              <a:t> </a:t>
            </a:r>
            <a:r>
              <a:rPr lang="it-IT" b="1" dirty="0" err="1" smtClean="0"/>
              <a:t>Domanda</a:t>
            </a:r>
            <a:r>
              <a:rPr lang="it-IT" b="1" dirty="0" smtClean="0"/>
              <a:t> </a:t>
            </a:r>
            <a:r>
              <a:rPr lang="it-IT" b="1" dirty="0" err="1" smtClean="0"/>
              <a:t>n</a:t>
            </a:r>
            <a:r>
              <a:rPr lang="it-IT" b="1" dirty="0" smtClean="0"/>
              <a:t>.. </a:t>
            </a:r>
            <a:r>
              <a:rPr lang="it-IT" b="1" dirty="0" err="1" smtClean="0"/>
              <a:t>2</a:t>
            </a:r>
            <a:endParaRPr lang="it-IT" dirty="0" smtClean="0"/>
          </a:p>
          <a:p>
            <a:pPr>
              <a:buNone/>
            </a:pPr>
            <a:r>
              <a:rPr lang="it-IT" dirty="0" smtClean="0"/>
              <a:t>Per vedere meglio </a:t>
            </a:r>
            <a:r>
              <a:rPr lang="it-IT" dirty="0" smtClean="0">
                <a:solidFill>
                  <a:srgbClr val="FF0000"/>
                </a:solidFill>
              </a:rPr>
              <a:t>come un punto si muove</a:t>
            </a:r>
            <a:r>
              <a:rPr lang="it-IT" dirty="0" smtClean="0"/>
              <a:t>, si può utilizzare lo strumento «</a:t>
            </a:r>
            <a:r>
              <a:rPr lang="it-IT" dirty="0" err="1" smtClean="0"/>
              <a:t> Traccia </a:t>
            </a:r>
            <a:r>
              <a:rPr lang="it-IT" dirty="0" smtClean="0"/>
              <a:t>». Attivate lo strumento "Traccia" per i diversi punti sullo schermo ed osservate ciò che succede; utilizzate colori differenti per punti differenti. Potete </a:t>
            </a:r>
            <a:r>
              <a:rPr lang="it-IT" dirty="0" smtClean="0">
                <a:solidFill>
                  <a:srgbClr val="FF0000"/>
                </a:solidFill>
              </a:rPr>
              <a:t>descrivere, utilizzando il vocabolario geometrico </a:t>
            </a:r>
            <a:r>
              <a:rPr lang="it-IT" dirty="0" smtClean="0"/>
              <a:t>abituale, la </a:t>
            </a:r>
            <a:r>
              <a:rPr lang="it-IT" dirty="0" smtClean="0">
                <a:solidFill>
                  <a:srgbClr val="FF0000"/>
                </a:solidFill>
              </a:rPr>
              <a:t>traiettoria seguita dai differenti punti</a:t>
            </a:r>
            <a:r>
              <a:rPr lang="it-IT" dirty="0" smtClean="0"/>
              <a:t>, a seconda dei punti spostati? Annotate le vostre risposte nel riquadro sottostante. </a:t>
            </a:r>
          </a:p>
          <a:p>
            <a:pPr marL="0" indent="0">
              <a:buNone/>
            </a:pPr>
            <a:endParaRPr lang="fr-FR"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utoShape 3"/>
          <p:cNvSpPr>
            <a:spLocks noChangeAspect="1" noChangeArrowheads="1" noTextEdit="1"/>
          </p:cNvSpPr>
          <p:nvPr/>
        </p:nvSpPr>
        <p:spPr bwMode="auto">
          <a:xfrm>
            <a:off x="2286000" y="1447800"/>
            <a:ext cx="4572000" cy="4572000"/>
          </a:xfrm>
          <a:prstGeom prst="rect">
            <a:avLst/>
          </a:prstGeom>
          <a:noFill/>
          <a:ln w="9525">
            <a:noFill/>
            <a:miter lim="800000"/>
            <a:headEnd/>
            <a:tailEnd/>
          </a:ln>
        </p:spPr>
        <p:txBody>
          <a:bodyPr>
            <a:prstTxWarp prst="textNoShape">
              <a:avLst/>
            </a:prstTxWarp>
          </a:bodyPr>
          <a:lstStyle/>
          <a:p>
            <a:endParaRPr lang="it-IT"/>
          </a:p>
        </p:txBody>
      </p:sp>
      <p:sp>
        <p:nvSpPr>
          <p:cNvPr id="49156" name="_s114692"/>
          <p:cNvSpPr>
            <a:spLocks noChangeArrowheads="1" noTextEdit="1"/>
          </p:cNvSpPr>
          <p:nvPr/>
        </p:nvSpPr>
        <p:spPr bwMode="auto">
          <a:xfrm>
            <a:off x="3095625" y="1665484"/>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7" name="_s114693"/>
          <p:cNvSpPr>
            <a:spLocks noChangeArrowheads="1" noTextEdit="1"/>
          </p:cNvSpPr>
          <p:nvPr/>
        </p:nvSpPr>
        <p:spPr bwMode="auto">
          <a:xfrm rot="7200000">
            <a:off x="3500438" y="2489200"/>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8" name="_s114694"/>
          <p:cNvSpPr>
            <a:spLocks noChangeArrowheads="1" noTextEdit="1"/>
          </p:cNvSpPr>
          <p:nvPr/>
        </p:nvSpPr>
        <p:spPr bwMode="auto">
          <a:xfrm rot="14400000">
            <a:off x="2692400" y="2492375"/>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60" name="_s114696"/>
          <p:cNvSpPr>
            <a:spLocks noChangeArrowheads="1"/>
          </p:cNvSpPr>
          <p:nvPr/>
        </p:nvSpPr>
        <p:spPr bwMode="auto">
          <a:xfrm>
            <a:off x="3979863" y="47593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Collettiva </a:t>
            </a:r>
          </a:p>
          <a:p>
            <a:pPr algn="ctr" eaLnBrk="1" hangingPunct="1"/>
            <a:r>
              <a:rPr lang="it-IT" sz="2400" dirty="0" smtClean="0">
                <a:effectLst>
                  <a:outerShdw blurRad="38100" dist="38100" dir="2700000" algn="tl">
                    <a:srgbClr val="DDDDDD"/>
                  </a:outerShdw>
                </a:effectLst>
              </a:rPr>
              <a:t>di segni</a:t>
            </a:r>
          </a:p>
        </p:txBody>
      </p:sp>
      <p:sp>
        <p:nvSpPr>
          <p:cNvPr id="49161" name="_s114697"/>
          <p:cNvSpPr>
            <a:spLocks noChangeArrowheads="1"/>
          </p:cNvSpPr>
          <p:nvPr/>
        </p:nvSpPr>
        <p:spPr bwMode="auto">
          <a:xfrm>
            <a:off x="1930530" y="2332038"/>
            <a:ext cx="1612245" cy="11858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Attività con </a:t>
            </a:r>
          </a:p>
          <a:p>
            <a:pPr algn="ctr" eaLnBrk="1" hangingPunct="1"/>
            <a:r>
              <a:rPr lang="it-IT" sz="2400" dirty="0" smtClean="0">
                <a:effectLst>
                  <a:outerShdw blurRad="38100" dist="38100" dir="2700000" algn="tl">
                    <a:srgbClr val="DDDDDD"/>
                  </a:outerShdw>
                </a:effectLst>
              </a:rPr>
              <a:t>l’artefatto</a:t>
            </a:r>
            <a:endParaRPr lang="it-IT" sz="2400" dirty="0">
              <a:effectLst>
                <a:outerShdw blurRad="38100" dist="38100" dir="2700000" algn="tl">
                  <a:srgbClr val="DDDDDD"/>
                </a:outerShdw>
              </a:effectLst>
            </a:endParaRPr>
          </a:p>
        </p:txBody>
      </p:sp>
      <p:sp>
        <p:nvSpPr>
          <p:cNvPr id="49162" name="Rectangle 10"/>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prstTxWarp prst="textNoShape">
              <a:avLst/>
            </a:prstTxWarp>
          </a:bodyPr>
          <a:lstStyle/>
          <a:p>
            <a:pPr algn="ctr" eaLnBrk="1" hangingPunct="1"/>
            <a:r>
              <a:rPr lang="it-IT" sz="4400" dirty="0" smtClean="0">
                <a:solidFill>
                  <a:srgbClr val="333399"/>
                </a:solidFill>
              </a:rPr>
              <a:t>Ciclo didattico</a:t>
            </a:r>
            <a:endParaRPr lang="it-IT" sz="4400" dirty="0">
              <a:solidFill>
                <a:srgbClr val="333399"/>
              </a:solidFill>
            </a:endParaRPr>
          </a:p>
        </p:txBody>
      </p:sp>
      <p:sp>
        <p:nvSpPr>
          <p:cNvPr id="16" name="_s114695"/>
          <p:cNvSpPr>
            <a:spLocks noChangeArrowheads="1"/>
          </p:cNvSpPr>
          <p:nvPr/>
        </p:nvSpPr>
        <p:spPr bwMode="auto">
          <a:xfrm>
            <a:off x="5381625" y="23320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di segni</a:t>
            </a:r>
            <a:endParaRPr lang="it-IT" sz="2400" dirty="0">
              <a:effectLst>
                <a:outerShdw blurRad="38100" dist="38100" dir="2700000" algn="tl">
                  <a:srgbClr val="DDDDDD"/>
                </a:outerShdw>
              </a:effectLst>
            </a:endParaRPr>
          </a:p>
        </p:txBody>
      </p:sp>
      <p:sp>
        <p:nvSpPr>
          <p:cNvPr id="11" name="_s114695"/>
          <p:cNvSpPr>
            <a:spLocks noChangeArrowheads="1"/>
          </p:cNvSpPr>
          <p:nvPr/>
        </p:nvSpPr>
        <p:spPr bwMode="auto">
          <a:xfrm>
            <a:off x="5534025" y="24844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Report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scritto</a:t>
            </a:r>
            <a:endParaRPr lang="it-IT" sz="2400" dirty="0">
              <a:effectLst>
                <a:outerShdw blurRad="38100" dist="38100" dir="2700000" algn="tl">
                  <a:srgbClr val="DDDDDD"/>
                </a:outerShdw>
              </a:effectLst>
            </a:endParaRPr>
          </a:p>
        </p:txBody>
      </p:sp>
    </p:spTree>
    <p:extLst>
      <p:ext uri="{BB962C8B-B14F-4D97-AF65-F5344CB8AC3E}">
        <p14:creationId xmlns:p14="http://schemas.microsoft.com/office/powerpoint/2010/main" val="566939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81000" y="381000"/>
            <a:ext cx="7772400" cy="1143000"/>
          </a:xfrm>
        </p:spPr>
        <p:txBody>
          <a:bodyPr>
            <a:normAutofit fontScale="90000"/>
          </a:bodyPr>
          <a:lstStyle/>
          <a:p>
            <a:r>
              <a:rPr lang="it-IT" sz="4000" dirty="0" smtClean="0"/>
              <a:t>Emergere del potenziale semiotico </a:t>
            </a:r>
            <a:br>
              <a:rPr lang="it-IT" sz="4000" dirty="0" smtClean="0"/>
            </a:br>
            <a:r>
              <a:rPr lang="it-IT" sz="3600" dirty="0"/>
              <a:t>Traiettoria = sequenza / processo</a:t>
            </a:r>
            <a:endParaRPr lang="it-IT" dirty="0"/>
          </a:p>
        </p:txBody>
      </p:sp>
      <p:sp>
        <p:nvSpPr>
          <p:cNvPr id="43011" name="Rectangle 3"/>
          <p:cNvSpPr>
            <a:spLocks noGrp="1" noChangeArrowheads="1"/>
          </p:cNvSpPr>
          <p:nvPr>
            <p:ph type="body" idx="1"/>
          </p:nvPr>
        </p:nvSpPr>
        <p:spPr>
          <a:xfrm>
            <a:off x="1828800" y="2057400"/>
            <a:ext cx="6629400" cy="3657600"/>
          </a:xfrm>
        </p:spPr>
        <p:txBody>
          <a:bodyPr/>
          <a:lstStyle/>
          <a:p>
            <a:pPr>
              <a:buFont typeface="Wingdings" pitchFamily="32" charset="2"/>
              <a:buNone/>
            </a:pPr>
            <a:r>
              <a:rPr lang="it-IT" dirty="0">
                <a:solidFill>
                  <a:srgbClr val="000000"/>
                </a:solidFill>
                <a:ea typeface="Times" pitchFamily="32" charset="0"/>
                <a:cs typeface="Times" pitchFamily="32" charset="0"/>
              </a:rPr>
              <a:t>Andrea (I) </a:t>
            </a:r>
            <a:r>
              <a:rPr lang="it-IT" dirty="0">
                <a:ea typeface="Times" pitchFamily="32" charset="0"/>
                <a:cs typeface="Times" pitchFamily="32" charset="0"/>
              </a:rPr>
              <a:t>“ al variare della posizione</a:t>
            </a:r>
            <a:r>
              <a:rPr lang="it-IT" dirty="0">
                <a:solidFill>
                  <a:srgbClr val="0000FF"/>
                </a:solidFill>
                <a:ea typeface="Times" pitchFamily="32" charset="0"/>
                <a:cs typeface="Times" pitchFamily="32" charset="0"/>
              </a:rPr>
              <a:t> </a:t>
            </a:r>
            <a:r>
              <a:rPr lang="it-IT" dirty="0">
                <a:ea typeface="Times" pitchFamily="32" charset="0"/>
                <a:cs typeface="Times" pitchFamily="32" charset="0"/>
              </a:rPr>
              <a:t>di </a:t>
            </a:r>
            <a:r>
              <a:rPr lang="it-IT" dirty="0" err="1">
                <a:ea typeface="Times" pitchFamily="32" charset="0"/>
                <a:cs typeface="Times" pitchFamily="32" charset="0"/>
              </a:rPr>
              <a:t>P</a:t>
            </a:r>
            <a:r>
              <a:rPr lang="it-IT" dirty="0">
                <a:ea typeface="Times" pitchFamily="32" charset="0"/>
                <a:cs typeface="Times" pitchFamily="32" charset="0"/>
              </a:rPr>
              <a:t>, </a:t>
            </a:r>
            <a:r>
              <a:rPr lang="it-IT" dirty="0" err="1">
                <a:ea typeface="Times" pitchFamily="32" charset="0"/>
                <a:cs typeface="Times" pitchFamily="32" charset="0"/>
              </a:rPr>
              <a:t>H</a:t>
            </a:r>
            <a:r>
              <a:rPr lang="it-IT" dirty="0">
                <a:solidFill>
                  <a:srgbClr val="0000FF"/>
                </a:solidFill>
                <a:ea typeface="Times" pitchFamily="32" charset="0"/>
                <a:cs typeface="Times" pitchFamily="32" charset="0"/>
              </a:rPr>
              <a:t> </a:t>
            </a:r>
            <a:r>
              <a:rPr lang="it-IT" dirty="0">
                <a:solidFill>
                  <a:srgbClr val="FF3300"/>
                </a:solidFill>
                <a:ea typeface="Times" pitchFamily="32" charset="0"/>
                <a:cs typeface="Times" pitchFamily="32" charset="0"/>
              </a:rPr>
              <a:t>lascia una traccia che sta sempre sulla retta</a:t>
            </a:r>
            <a:r>
              <a:rPr lang="it-IT" dirty="0">
                <a:solidFill>
                  <a:srgbClr val="0000FF"/>
                </a:solidFill>
                <a:ea typeface="Times" pitchFamily="32" charset="0"/>
                <a:cs typeface="Times" pitchFamily="32" charset="0"/>
              </a:rPr>
              <a:t> </a:t>
            </a:r>
            <a:r>
              <a:rPr lang="it-IT" dirty="0">
                <a:ea typeface="Times" pitchFamily="32" charset="0"/>
                <a:cs typeface="Times" pitchFamily="32" charset="0"/>
              </a:rPr>
              <a:t>passante per A e </a:t>
            </a:r>
            <a:r>
              <a:rPr lang="it-IT" dirty="0" err="1">
                <a:ea typeface="Times" pitchFamily="32" charset="0"/>
                <a:cs typeface="Times" pitchFamily="32" charset="0"/>
              </a:rPr>
              <a:t>B</a:t>
            </a:r>
            <a:r>
              <a:rPr lang="it-IT" dirty="0">
                <a:ea typeface="Times" pitchFamily="32" charset="0"/>
                <a:cs typeface="Times" pitchFamily="32" charset="0"/>
              </a:rPr>
              <a:t>”.</a:t>
            </a:r>
          </a:p>
          <a:p>
            <a:pPr>
              <a:buFont typeface="Wingdings" pitchFamily="32" charset="2"/>
              <a:buNone/>
            </a:pPr>
            <a:r>
              <a:rPr lang="it-IT" dirty="0">
                <a:solidFill>
                  <a:srgbClr val="000000"/>
                </a:solidFill>
                <a:ea typeface="Times" pitchFamily="32" charset="0"/>
                <a:cs typeface="Times" pitchFamily="32" charset="0"/>
              </a:rPr>
              <a:t>Tiziano (I</a:t>
            </a:r>
            <a:r>
              <a:rPr lang="it-IT" dirty="0">
                <a:ea typeface="Times" pitchFamily="32" charset="0"/>
                <a:cs typeface="Times" pitchFamily="32" charset="0"/>
              </a:rPr>
              <a:t>):“Se si muove il punto </a:t>
            </a:r>
            <a:r>
              <a:rPr lang="it-IT" dirty="0" err="1">
                <a:ea typeface="Times" pitchFamily="32" charset="0"/>
                <a:cs typeface="Times" pitchFamily="32" charset="0"/>
              </a:rPr>
              <a:t>P</a:t>
            </a:r>
            <a:r>
              <a:rPr lang="it-IT" dirty="0">
                <a:ea typeface="Times" pitchFamily="32" charset="0"/>
                <a:cs typeface="Times" pitchFamily="32" charset="0"/>
              </a:rPr>
              <a:t>,</a:t>
            </a:r>
            <a:r>
              <a:rPr lang="it-IT" dirty="0">
                <a:solidFill>
                  <a:srgbClr val="0000FF"/>
                </a:solidFill>
                <a:ea typeface="Times" pitchFamily="32" charset="0"/>
                <a:cs typeface="Times" pitchFamily="32" charset="0"/>
              </a:rPr>
              <a:t> </a:t>
            </a:r>
            <a:r>
              <a:rPr lang="it-IT" dirty="0" err="1">
                <a:solidFill>
                  <a:srgbClr val="FF3300"/>
                </a:solidFill>
                <a:ea typeface="Times" pitchFamily="32" charset="0"/>
                <a:cs typeface="Times" pitchFamily="32" charset="0"/>
              </a:rPr>
              <a:t>H</a:t>
            </a:r>
            <a:r>
              <a:rPr lang="it-IT" dirty="0">
                <a:solidFill>
                  <a:srgbClr val="FF3300"/>
                </a:solidFill>
                <a:ea typeface="Times" pitchFamily="32" charset="0"/>
                <a:cs typeface="Times" pitchFamily="32" charset="0"/>
              </a:rPr>
              <a:t> si muove sulla retta che</a:t>
            </a:r>
            <a:r>
              <a:rPr lang="it-IT" dirty="0">
                <a:solidFill>
                  <a:srgbClr val="0000FF"/>
                </a:solidFill>
                <a:ea typeface="Times" pitchFamily="32" charset="0"/>
                <a:cs typeface="Times" pitchFamily="32" charset="0"/>
              </a:rPr>
              <a:t> </a:t>
            </a:r>
            <a:r>
              <a:rPr lang="it-IT" dirty="0">
                <a:ea typeface="Times" pitchFamily="32" charset="0"/>
                <a:cs typeface="Times" pitchFamily="32" charset="0"/>
              </a:rPr>
              <a:t>comprende il segmento AB”</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0-#ppt_w/2"/>
                                          </p:val>
                                        </p:tav>
                                        <p:tav tm="100000">
                                          <p:val>
                                            <p:strVal val="#ppt_x"/>
                                          </p:val>
                                        </p:tav>
                                      </p:tavLst>
                                    </p:anim>
                                    <p:anim calcmode="lin" valueType="num">
                                      <p:cBhvr additive="base">
                                        <p:cTn id="8" dur="500" fill="hold"/>
                                        <p:tgtEl>
                                          <p:spTgt spid="43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0" end="0"/>
                                            </p:txEl>
                                          </p:spTgt>
                                        </p:tgtEl>
                                        <p:attrNameLst>
                                          <p:attrName>style.visibility</p:attrName>
                                        </p:attrNameLst>
                                      </p:cBhvr>
                                      <p:to>
                                        <p:strVal val="visible"/>
                                      </p:to>
                                    </p:set>
                                    <p:anim calcmode="lin" valueType="num">
                                      <p:cBhvr additive="base">
                                        <p:cTn id="13"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xEl>
                                              <p:pRg st="1" end="1"/>
                                            </p:txEl>
                                          </p:spTgt>
                                        </p:tgtEl>
                                        <p:attrNameLst>
                                          <p:attrName>style.visibility</p:attrName>
                                        </p:attrNameLst>
                                      </p:cBhvr>
                                      <p:to>
                                        <p:strVal val="visible"/>
                                      </p:to>
                                    </p:set>
                                    <p:anim calcmode="lin" valueType="num">
                                      <p:cBhvr additive="base">
                                        <p:cTn id="19"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r>
              <a:rPr lang="it-IT" dirty="0" smtClean="0"/>
              <a:t>Emergere del potenziale semiotico </a:t>
            </a:r>
            <a:br>
              <a:rPr lang="it-IT" dirty="0" smtClean="0"/>
            </a:br>
            <a:r>
              <a:rPr lang="it-IT" sz="4000" dirty="0"/>
              <a:t> </a:t>
            </a:r>
            <a:r>
              <a:rPr lang="it-IT" sz="3600" dirty="0"/>
              <a:t>Traiettoria = sequenza / processo</a:t>
            </a:r>
          </a:p>
        </p:txBody>
      </p:sp>
      <p:sp>
        <p:nvSpPr>
          <p:cNvPr id="44035" name="Rectangle 3"/>
          <p:cNvSpPr>
            <a:spLocks noGrp="1" noChangeArrowheads="1"/>
          </p:cNvSpPr>
          <p:nvPr>
            <p:ph type="body" idx="1"/>
          </p:nvPr>
        </p:nvSpPr>
        <p:spPr>
          <a:xfrm>
            <a:off x="1905000" y="2057400"/>
            <a:ext cx="7010400" cy="4343400"/>
          </a:xfrm>
        </p:spPr>
        <p:txBody>
          <a:bodyPr/>
          <a:lstStyle/>
          <a:p>
            <a:pPr>
              <a:buFont typeface="Wingdings" pitchFamily="32" charset="2"/>
              <a:buNone/>
            </a:pPr>
            <a:r>
              <a:rPr lang="it-IT" sz="2800" dirty="0" err="1">
                <a:solidFill>
                  <a:srgbClr val="000000"/>
                </a:solidFill>
                <a:ea typeface="Times" pitchFamily="32" charset="0"/>
                <a:cs typeface="Times" pitchFamily="32" charset="0"/>
              </a:rPr>
              <a:t>Catarina</a:t>
            </a:r>
            <a:r>
              <a:rPr lang="it-IT" sz="2800" dirty="0">
                <a:solidFill>
                  <a:srgbClr val="000000"/>
                </a:solidFill>
                <a:ea typeface="Times" pitchFamily="32" charset="0"/>
                <a:cs typeface="Times" pitchFamily="32" charset="0"/>
              </a:rPr>
              <a:t> (</a:t>
            </a:r>
            <a:r>
              <a:rPr lang="it-IT" sz="2800" dirty="0" err="1">
                <a:solidFill>
                  <a:srgbClr val="000000"/>
                </a:solidFill>
                <a:ea typeface="Times" pitchFamily="32" charset="0"/>
                <a:cs typeface="Times" pitchFamily="32" charset="0"/>
              </a:rPr>
              <a:t>F</a:t>
            </a:r>
            <a:r>
              <a:rPr lang="it-IT" sz="2800" dirty="0">
                <a:solidFill>
                  <a:srgbClr val="000000"/>
                </a:solidFill>
                <a:ea typeface="Times" pitchFamily="32" charset="0"/>
                <a:cs typeface="Times" pitchFamily="32" charset="0"/>
              </a:rPr>
              <a:t>) </a:t>
            </a:r>
            <a:r>
              <a:rPr lang="it-IT" sz="2800" dirty="0">
                <a:ea typeface="Times" pitchFamily="32" charset="0"/>
                <a:cs typeface="Times" pitchFamily="32" charset="0"/>
              </a:rPr>
              <a:t>:”</a:t>
            </a:r>
            <a:r>
              <a:rPr lang="it-IT" sz="2800" dirty="0" err="1">
                <a:ea typeface="Times" pitchFamily="32" charset="0"/>
                <a:cs typeface="Times" pitchFamily="32" charset="0"/>
              </a:rPr>
              <a:t>Quand</a:t>
            </a:r>
            <a:r>
              <a:rPr lang="it-IT" sz="2800" dirty="0">
                <a:ea typeface="Times" pitchFamily="32" charset="0"/>
                <a:cs typeface="Times" pitchFamily="32" charset="0"/>
              </a:rPr>
              <a:t> on </a:t>
            </a:r>
            <a:r>
              <a:rPr lang="it-IT" sz="2800" dirty="0" err="1">
                <a:ea typeface="Times" pitchFamily="32" charset="0"/>
                <a:cs typeface="Times" pitchFamily="32" charset="0"/>
              </a:rPr>
              <a:t>utilise</a:t>
            </a:r>
            <a:r>
              <a:rPr lang="it-IT" sz="2800" dirty="0">
                <a:ea typeface="Times" pitchFamily="32" charset="0"/>
                <a:cs typeface="Times" pitchFamily="32" charset="0"/>
              </a:rPr>
              <a:t> A, </a:t>
            </a:r>
            <a:r>
              <a:rPr lang="it-IT" sz="2800" dirty="0" err="1">
                <a:ea typeface="Times" pitchFamily="32" charset="0"/>
                <a:cs typeface="Times" pitchFamily="32" charset="0"/>
              </a:rPr>
              <a:t>H</a:t>
            </a:r>
            <a:r>
              <a:rPr lang="it-IT" sz="2800" dirty="0">
                <a:ea typeface="Times" pitchFamily="32" charset="0"/>
                <a:cs typeface="Times" pitchFamily="32" charset="0"/>
              </a:rPr>
              <a:t> </a:t>
            </a:r>
            <a:r>
              <a:rPr lang="it-IT" sz="2800" dirty="0" err="1">
                <a:ea typeface="Times" pitchFamily="32" charset="0"/>
                <a:cs typeface="Times" pitchFamily="32" charset="0"/>
              </a:rPr>
              <a:t>fait</a:t>
            </a:r>
            <a:r>
              <a:rPr lang="it-IT" sz="2800" dirty="0">
                <a:ea typeface="Times" pitchFamily="32" charset="0"/>
                <a:cs typeface="Times" pitchFamily="32" charset="0"/>
              </a:rPr>
              <a:t> un </a:t>
            </a:r>
            <a:r>
              <a:rPr lang="it-IT" sz="2800" dirty="0" err="1">
                <a:ea typeface="Times" pitchFamily="32" charset="0"/>
                <a:cs typeface="Times" pitchFamily="32" charset="0"/>
              </a:rPr>
              <a:t>cercle</a:t>
            </a:r>
            <a:r>
              <a:rPr lang="it-IT" sz="2800" dirty="0">
                <a:ea typeface="Times" pitchFamily="32" charset="0"/>
                <a:cs typeface="Times" pitchFamily="32" charset="0"/>
              </a:rPr>
              <a:t> passant par </a:t>
            </a:r>
            <a:r>
              <a:rPr lang="it-IT" sz="2800" dirty="0" err="1">
                <a:ea typeface="Times" pitchFamily="32" charset="0"/>
                <a:cs typeface="Times" pitchFamily="32" charset="0"/>
              </a:rPr>
              <a:t>B</a:t>
            </a:r>
            <a:r>
              <a:rPr lang="it-IT" sz="2800" dirty="0">
                <a:ea typeface="Times" pitchFamily="32" charset="0"/>
                <a:cs typeface="Times" pitchFamily="32" charset="0"/>
              </a:rPr>
              <a:t> </a:t>
            </a:r>
            <a:r>
              <a:rPr lang="it-IT" sz="2800" dirty="0" err="1">
                <a:ea typeface="Times" pitchFamily="32" charset="0"/>
                <a:cs typeface="Times" pitchFamily="32" charset="0"/>
              </a:rPr>
              <a:t>et</a:t>
            </a:r>
            <a:r>
              <a:rPr lang="it-IT" sz="2800" dirty="0">
                <a:ea typeface="Times" pitchFamily="32" charset="0"/>
                <a:cs typeface="Times" pitchFamily="32" charset="0"/>
              </a:rPr>
              <a:t> P. </a:t>
            </a:r>
            <a:r>
              <a:rPr lang="it-IT" sz="2800" dirty="0" err="1">
                <a:ea typeface="Times" pitchFamily="32" charset="0"/>
                <a:cs typeface="Times" pitchFamily="32" charset="0"/>
              </a:rPr>
              <a:t>…</a:t>
            </a:r>
            <a:r>
              <a:rPr lang="it-IT" sz="2800" dirty="0">
                <a:ea typeface="Times" pitchFamily="32" charset="0"/>
                <a:cs typeface="Times" pitchFamily="32" charset="0"/>
              </a:rPr>
              <a:t> </a:t>
            </a:r>
            <a:r>
              <a:rPr lang="it-IT" sz="2800" dirty="0" err="1">
                <a:ea typeface="Times" pitchFamily="32" charset="0"/>
                <a:cs typeface="Times" pitchFamily="32" charset="0"/>
              </a:rPr>
              <a:t>quand</a:t>
            </a:r>
            <a:r>
              <a:rPr lang="it-IT" sz="2800" dirty="0">
                <a:ea typeface="Times" pitchFamily="32" charset="0"/>
                <a:cs typeface="Times" pitchFamily="32" charset="0"/>
              </a:rPr>
              <a:t> on </a:t>
            </a:r>
            <a:r>
              <a:rPr lang="it-IT" sz="2800" dirty="0" err="1">
                <a:ea typeface="Times" pitchFamily="32" charset="0"/>
                <a:cs typeface="Times" pitchFamily="32" charset="0"/>
              </a:rPr>
              <a:t>utilise</a:t>
            </a:r>
            <a:r>
              <a:rPr lang="it-IT" sz="2800" dirty="0">
                <a:ea typeface="Times" pitchFamily="32" charset="0"/>
                <a:cs typeface="Times" pitchFamily="32" charset="0"/>
              </a:rPr>
              <a:t> </a:t>
            </a:r>
            <a:r>
              <a:rPr lang="it-IT" sz="2800" dirty="0" err="1">
                <a:ea typeface="Times" pitchFamily="32" charset="0"/>
                <a:cs typeface="Times" pitchFamily="32" charset="0"/>
              </a:rPr>
              <a:t>P</a:t>
            </a:r>
            <a:r>
              <a:rPr lang="it-IT" sz="2800" dirty="0">
                <a:ea typeface="Times" pitchFamily="32" charset="0"/>
                <a:cs typeface="Times" pitchFamily="32" charset="0"/>
              </a:rPr>
              <a:t>, </a:t>
            </a:r>
            <a:r>
              <a:rPr lang="it-IT" sz="2800" dirty="0" err="1">
                <a:solidFill>
                  <a:srgbClr val="FF3300"/>
                </a:solidFill>
                <a:ea typeface="Times" pitchFamily="32" charset="0"/>
                <a:cs typeface="Times" pitchFamily="32" charset="0"/>
              </a:rPr>
              <a:t>H</a:t>
            </a:r>
            <a:r>
              <a:rPr lang="it-IT" sz="2800" dirty="0">
                <a:solidFill>
                  <a:srgbClr val="FF3300"/>
                </a:solidFill>
                <a:ea typeface="Times" pitchFamily="32" charset="0"/>
                <a:cs typeface="Times" pitchFamily="32" charset="0"/>
              </a:rPr>
              <a:t> se </a:t>
            </a:r>
            <a:r>
              <a:rPr lang="it-IT" sz="2800" dirty="0" err="1">
                <a:solidFill>
                  <a:srgbClr val="FF3300"/>
                </a:solidFill>
                <a:ea typeface="Times" pitchFamily="32" charset="0"/>
                <a:cs typeface="Times" pitchFamily="32" charset="0"/>
              </a:rPr>
              <a:t>déplace</a:t>
            </a:r>
            <a:r>
              <a:rPr lang="it-IT" sz="2800" dirty="0">
                <a:solidFill>
                  <a:srgbClr val="FF3300"/>
                </a:solidFill>
                <a:ea typeface="Times" pitchFamily="32" charset="0"/>
                <a:cs typeface="Times" pitchFamily="32" charset="0"/>
              </a:rPr>
              <a:t> en </a:t>
            </a:r>
            <a:r>
              <a:rPr lang="it-IT" sz="2800" dirty="0" err="1">
                <a:solidFill>
                  <a:srgbClr val="FF3300"/>
                </a:solidFill>
                <a:ea typeface="Times" pitchFamily="32" charset="0"/>
                <a:cs typeface="Times" pitchFamily="32" charset="0"/>
              </a:rPr>
              <a:t>ligne</a:t>
            </a:r>
            <a:r>
              <a:rPr lang="it-IT" sz="2800" dirty="0">
                <a:solidFill>
                  <a:srgbClr val="FF3300"/>
                </a:solidFill>
                <a:ea typeface="Times" pitchFamily="32" charset="0"/>
                <a:cs typeface="Times" pitchFamily="32" charset="0"/>
              </a:rPr>
              <a:t> </a:t>
            </a:r>
            <a:r>
              <a:rPr lang="it-IT" sz="2800" dirty="0" err="1">
                <a:solidFill>
                  <a:srgbClr val="FF3300"/>
                </a:solidFill>
                <a:ea typeface="Times" pitchFamily="32" charset="0"/>
                <a:cs typeface="Times" pitchFamily="32" charset="0"/>
              </a:rPr>
              <a:t>droite</a:t>
            </a:r>
            <a:r>
              <a:rPr lang="it-IT" sz="2800" dirty="0">
                <a:ea typeface="Times" pitchFamily="32" charset="0"/>
                <a:cs typeface="Times" pitchFamily="32" charset="0"/>
              </a:rPr>
              <a:t> en passant par A </a:t>
            </a:r>
            <a:r>
              <a:rPr lang="it-IT" sz="2800" dirty="0" err="1">
                <a:ea typeface="Times" pitchFamily="32" charset="0"/>
                <a:cs typeface="Times" pitchFamily="32" charset="0"/>
              </a:rPr>
              <a:t>et</a:t>
            </a:r>
            <a:r>
              <a:rPr lang="it-IT" sz="2800" dirty="0">
                <a:ea typeface="Times" pitchFamily="32" charset="0"/>
                <a:cs typeface="Times" pitchFamily="32" charset="0"/>
              </a:rPr>
              <a:t> </a:t>
            </a:r>
            <a:r>
              <a:rPr lang="it-IT" sz="2800" dirty="0" err="1">
                <a:ea typeface="Times" pitchFamily="32" charset="0"/>
                <a:cs typeface="Times" pitchFamily="32" charset="0"/>
              </a:rPr>
              <a:t>B</a:t>
            </a:r>
            <a:r>
              <a:rPr lang="it-IT" sz="2800" dirty="0">
                <a:ea typeface="Times" pitchFamily="32" charset="0"/>
                <a:cs typeface="Times" pitchFamily="32" charset="0"/>
              </a:rPr>
              <a:t>”.</a:t>
            </a:r>
          </a:p>
          <a:p>
            <a:pPr>
              <a:buFont typeface="Wingdings" pitchFamily="32" charset="2"/>
              <a:buNone/>
            </a:pPr>
            <a:r>
              <a:rPr lang="it-IT" sz="2800" dirty="0" err="1">
                <a:solidFill>
                  <a:srgbClr val="000000"/>
                </a:solidFill>
                <a:ea typeface="Times" pitchFamily="32" charset="0"/>
                <a:cs typeface="Times" pitchFamily="32" charset="0"/>
              </a:rPr>
              <a:t>Sébastien</a:t>
            </a:r>
            <a:r>
              <a:rPr lang="it-IT" sz="2800" dirty="0">
                <a:solidFill>
                  <a:srgbClr val="000000"/>
                </a:solidFill>
                <a:ea typeface="Times" pitchFamily="32" charset="0"/>
                <a:cs typeface="Times" pitchFamily="32" charset="0"/>
              </a:rPr>
              <a:t> (</a:t>
            </a:r>
            <a:r>
              <a:rPr lang="it-IT" sz="2800" dirty="0" err="1">
                <a:solidFill>
                  <a:srgbClr val="000000"/>
                </a:solidFill>
                <a:ea typeface="Times" pitchFamily="32" charset="0"/>
                <a:cs typeface="Times" pitchFamily="32" charset="0"/>
              </a:rPr>
              <a:t>F</a:t>
            </a:r>
            <a:r>
              <a:rPr lang="it-IT" sz="2800" dirty="0">
                <a:solidFill>
                  <a:srgbClr val="000000"/>
                </a:solidFill>
                <a:ea typeface="Times" pitchFamily="32" charset="0"/>
                <a:cs typeface="Times" pitchFamily="32" charset="0"/>
              </a:rPr>
              <a:t>) </a:t>
            </a:r>
            <a:r>
              <a:rPr lang="it-IT" sz="2800" dirty="0">
                <a:ea typeface="Times" pitchFamily="32" charset="0"/>
                <a:cs typeface="Times" pitchFamily="32" charset="0"/>
              </a:rPr>
              <a:t>“</a:t>
            </a:r>
            <a:r>
              <a:rPr lang="it-IT" sz="2800" dirty="0" err="1">
                <a:ea typeface="Times" pitchFamily="32" charset="0"/>
                <a:cs typeface="Times" pitchFamily="32" charset="0"/>
              </a:rPr>
              <a:t>Quand</a:t>
            </a:r>
            <a:r>
              <a:rPr lang="it-IT" sz="2800" dirty="0">
                <a:ea typeface="Times" pitchFamily="32" charset="0"/>
                <a:cs typeface="Times" pitchFamily="32" charset="0"/>
              </a:rPr>
              <a:t> on </a:t>
            </a:r>
            <a:r>
              <a:rPr lang="it-IT" sz="2800" dirty="0" err="1">
                <a:ea typeface="Times" pitchFamily="32" charset="0"/>
                <a:cs typeface="Times" pitchFamily="32" charset="0"/>
              </a:rPr>
              <a:t>utilise</a:t>
            </a:r>
            <a:r>
              <a:rPr lang="it-IT" sz="2800" dirty="0">
                <a:ea typeface="Times" pitchFamily="32" charset="0"/>
                <a:cs typeface="Times" pitchFamily="32" charset="0"/>
              </a:rPr>
              <a:t> A, </a:t>
            </a:r>
            <a:r>
              <a:rPr lang="it-IT" sz="2800" dirty="0" err="1">
                <a:ea typeface="Times" pitchFamily="32" charset="0"/>
                <a:cs typeface="Times" pitchFamily="32" charset="0"/>
              </a:rPr>
              <a:t>H</a:t>
            </a:r>
            <a:r>
              <a:rPr lang="it-IT" sz="2800" dirty="0">
                <a:ea typeface="Times" pitchFamily="32" charset="0"/>
                <a:cs typeface="Times" pitchFamily="32" charset="0"/>
              </a:rPr>
              <a:t> </a:t>
            </a:r>
            <a:r>
              <a:rPr lang="it-IT" sz="2800" dirty="0" err="1">
                <a:ea typeface="Times" pitchFamily="32" charset="0"/>
                <a:cs typeface="Times" pitchFamily="32" charset="0"/>
              </a:rPr>
              <a:t>fait</a:t>
            </a:r>
            <a:r>
              <a:rPr lang="it-IT" sz="2800" dirty="0">
                <a:ea typeface="Times" pitchFamily="32" charset="0"/>
                <a:cs typeface="Times" pitchFamily="32" charset="0"/>
              </a:rPr>
              <a:t> un </a:t>
            </a:r>
            <a:r>
              <a:rPr lang="it-IT" sz="2800" dirty="0" err="1">
                <a:ea typeface="Times" pitchFamily="32" charset="0"/>
                <a:cs typeface="Times" pitchFamily="32" charset="0"/>
              </a:rPr>
              <a:t>cercle</a:t>
            </a:r>
            <a:r>
              <a:rPr lang="it-IT" sz="2800" dirty="0">
                <a:ea typeface="Times" pitchFamily="32" charset="0"/>
                <a:cs typeface="Times" pitchFamily="32" charset="0"/>
              </a:rPr>
              <a:t> passant par </a:t>
            </a:r>
            <a:r>
              <a:rPr lang="it-IT" sz="2800" dirty="0" err="1">
                <a:ea typeface="Times" pitchFamily="32" charset="0"/>
                <a:cs typeface="Times" pitchFamily="32" charset="0"/>
              </a:rPr>
              <a:t>B</a:t>
            </a:r>
            <a:r>
              <a:rPr lang="it-IT" sz="2800" dirty="0">
                <a:ea typeface="Times" pitchFamily="32" charset="0"/>
                <a:cs typeface="Times" pitchFamily="32" charset="0"/>
              </a:rPr>
              <a:t> </a:t>
            </a:r>
            <a:r>
              <a:rPr lang="it-IT" sz="2800" dirty="0" err="1">
                <a:ea typeface="Times" pitchFamily="32" charset="0"/>
                <a:cs typeface="Times" pitchFamily="32" charset="0"/>
              </a:rPr>
              <a:t>et</a:t>
            </a:r>
            <a:r>
              <a:rPr lang="it-IT" sz="2800" dirty="0">
                <a:ea typeface="Times" pitchFamily="32" charset="0"/>
                <a:cs typeface="Times" pitchFamily="32" charset="0"/>
              </a:rPr>
              <a:t> P. </a:t>
            </a:r>
            <a:r>
              <a:rPr lang="it-IT" sz="2800" dirty="0" err="1">
                <a:ea typeface="Times" pitchFamily="32" charset="0"/>
                <a:cs typeface="Times" pitchFamily="32" charset="0"/>
              </a:rPr>
              <a:t>…</a:t>
            </a:r>
            <a:r>
              <a:rPr lang="it-IT" sz="2800" dirty="0">
                <a:ea typeface="Times" pitchFamily="32" charset="0"/>
                <a:cs typeface="Times" pitchFamily="32" charset="0"/>
              </a:rPr>
              <a:t> </a:t>
            </a:r>
            <a:r>
              <a:rPr lang="it-IT" sz="2800" dirty="0" err="1">
                <a:ea typeface="Times" pitchFamily="32" charset="0"/>
                <a:cs typeface="Times" pitchFamily="32" charset="0"/>
              </a:rPr>
              <a:t>quand</a:t>
            </a:r>
            <a:r>
              <a:rPr lang="it-IT" sz="2800" dirty="0">
                <a:ea typeface="Times" pitchFamily="32" charset="0"/>
                <a:cs typeface="Times" pitchFamily="32" charset="0"/>
              </a:rPr>
              <a:t> on </a:t>
            </a:r>
            <a:r>
              <a:rPr lang="it-IT" sz="2800" dirty="0" err="1">
                <a:ea typeface="Times" pitchFamily="32" charset="0"/>
                <a:cs typeface="Times" pitchFamily="32" charset="0"/>
              </a:rPr>
              <a:t>utilise</a:t>
            </a:r>
            <a:r>
              <a:rPr lang="it-IT" sz="2800" dirty="0">
                <a:ea typeface="Times" pitchFamily="32" charset="0"/>
                <a:cs typeface="Times" pitchFamily="32" charset="0"/>
              </a:rPr>
              <a:t> </a:t>
            </a:r>
            <a:r>
              <a:rPr lang="it-IT" sz="2800" dirty="0" err="1">
                <a:ea typeface="Times" pitchFamily="32" charset="0"/>
                <a:cs typeface="Times" pitchFamily="32" charset="0"/>
              </a:rPr>
              <a:t>P</a:t>
            </a:r>
            <a:r>
              <a:rPr lang="it-IT" sz="2800" dirty="0">
                <a:ea typeface="Times" pitchFamily="32" charset="0"/>
                <a:cs typeface="Times" pitchFamily="32" charset="0"/>
              </a:rPr>
              <a:t>,  </a:t>
            </a:r>
            <a:r>
              <a:rPr lang="it-IT" sz="2800" dirty="0" err="1">
                <a:solidFill>
                  <a:srgbClr val="FF3300"/>
                </a:solidFill>
                <a:ea typeface="Times" pitchFamily="32" charset="0"/>
                <a:cs typeface="Times" pitchFamily="32" charset="0"/>
              </a:rPr>
              <a:t>H</a:t>
            </a:r>
            <a:r>
              <a:rPr lang="it-IT" sz="2800" dirty="0">
                <a:solidFill>
                  <a:srgbClr val="FF3300"/>
                </a:solidFill>
                <a:ea typeface="Times" pitchFamily="32" charset="0"/>
                <a:cs typeface="Times" pitchFamily="32" charset="0"/>
              </a:rPr>
              <a:t> se </a:t>
            </a:r>
            <a:r>
              <a:rPr lang="it-IT" sz="2800" dirty="0" err="1">
                <a:solidFill>
                  <a:srgbClr val="FF3300"/>
                </a:solidFill>
                <a:ea typeface="Times" pitchFamily="32" charset="0"/>
                <a:cs typeface="Times" pitchFamily="32" charset="0"/>
              </a:rPr>
              <a:t>déplace</a:t>
            </a:r>
            <a:r>
              <a:rPr lang="it-IT" sz="2800" dirty="0">
                <a:solidFill>
                  <a:srgbClr val="FF3300"/>
                </a:solidFill>
                <a:ea typeface="Times" pitchFamily="32" charset="0"/>
                <a:cs typeface="Times" pitchFamily="32" charset="0"/>
              </a:rPr>
              <a:t> en </a:t>
            </a:r>
            <a:r>
              <a:rPr lang="it-IT" sz="2800" dirty="0" err="1">
                <a:solidFill>
                  <a:srgbClr val="FF3300"/>
                </a:solidFill>
                <a:ea typeface="Times" pitchFamily="32" charset="0"/>
                <a:cs typeface="Times" pitchFamily="32" charset="0"/>
              </a:rPr>
              <a:t>ligne</a:t>
            </a:r>
            <a:r>
              <a:rPr lang="it-IT" sz="2800" dirty="0">
                <a:solidFill>
                  <a:srgbClr val="FF3300"/>
                </a:solidFill>
                <a:ea typeface="Times" pitchFamily="32" charset="0"/>
                <a:cs typeface="Times" pitchFamily="32" charset="0"/>
              </a:rPr>
              <a:t> </a:t>
            </a:r>
            <a:r>
              <a:rPr lang="it-IT" sz="2800" dirty="0" err="1">
                <a:solidFill>
                  <a:srgbClr val="FF3300"/>
                </a:solidFill>
                <a:ea typeface="Times" pitchFamily="32" charset="0"/>
                <a:cs typeface="Times" pitchFamily="32" charset="0"/>
              </a:rPr>
              <a:t>droite</a:t>
            </a:r>
            <a:r>
              <a:rPr lang="it-IT" sz="2800" u="sng" dirty="0">
                <a:ea typeface="Times" pitchFamily="32" charset="0"/>
                <a:cs typeface="Times" pitchFamily="32" charset="0"/>
              </a:rPr>
              <a:t> en passant par A </a:t>
            </a:r>
            <a:r>
              <a:rPr lang="it-IT" sz="2800" u="sng" dirty="0" err="1">
                <a:ea typeface="Times" pitchFamily="32" charset="0"/>
                <a:cs typeface="Times" pitchFamily="32" charset="0"/>
              </a:rPr>
              <a:t>et</a:t>
            </a:r>
            <a:r>
              <a:rPr lang="it-IT" sz="2800" u="sng" dirty="0">
                <a:ea typeface="Times" pitchFamily="32" charset="0"/>
                <a:cs typeface="Times" pitchFamily="32" charset="0"/>
              </a:rPr>
              <a:t> B.</a:t>
            </a:r>
            <a:endParaRPr lang="it-IT"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anim calcmode="lin" valueType="num">
                                      <p:cBhvr additive="base">
                                        <p:cTn id="7" dur="500" fill="hold"/>
                                        <p:tgtEl>
                                          <p:spTgt spid="4403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0" end="0"/>
                                            </p:txEl>
                                          </p:spTgt>
                                        </p:tgtEl>
                                        <p:attrNameLst>
                                          <p:attrName>style.visibility</p:attrName>
                                        </p:attrNameLst>
                                      </p:cBhvr>
                                      <p:to>
                                        <p:strVal val="visible"/>
                                      </p:to>
                                    </p:set>
                                    <p:anim calcmode="lin" valueType="num">
                                      <p:cBhvr additive="base">
                                        <p:cTn id="13"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1" end="1"/>
                                            </p:txEl>
                                          </p:spTgt>
                                        </p:tgtEl>
                                        <p:attrNameLst>
                                          <p:attrName>style.visibility</p:attrName>
                                        </p:attrNameLst>
                                      </p:cBhvr>
                                      <p:to>
                                        <p:strVal val="visible"/>
                                      </p:to>
                                    </p:set>
                                    <p:anim calcmode="lin" valueType="num">
                                      <p:cBhvr additive="base">
                                        <p:cTn id="19"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autoUpdateAnimBg="0" advAuto="0"/>
      <p:bldP spid="44035"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nSpc>
                <a:spcPct val="70000"/>
              </a:lnSpc>
            </a:pPr>
            <a:r>
              <a:rPr lang="it-IT" dirty="0" smtClean="0"/>
              <a:t>Emergere del potenziale semiotico </a:t>
            </a:r>
            <a:br>
              <a:rPr lang="it-IT" dirty="0" smtClean="0"/>
            </a:br>
            <a:r>
              <a:rPr lang="it-IT" dirty="0"/>
              <a:t> Traiettoria </a:t>
            </a:r>
            <a:r>
              <a:rPr lang="it-IT" dirty="0">
                <a:sym typeface="Symbol" pitchFamily="32" charset="2"/>
              </a:rPr>
              <a:t></a:t>
            </a:r>
            <a:r>
              <a:rPr lang="it-IT" dirty="0"/>
              <a:t>  Oggetto</a:t>
            </a:r>
          </a:p>
        </p:txBody>
      </p:sp>
      <p:sp>
        <p:nvSpPr>
          <p:cNvPr id="40963" name="Rectangle 3"/>
          <p:cNvSpPr>
            <a:spLocks noGrp="1" noChangeArrowheads="1"/>
          </p:cNvSpPr>
          <p:nvPr>
            <p:ph type="body" idx="1"/>
          </p:nvPr>
        </p:nvSpPr>
        <p:spPr>
          <a:xfrm>
            <a:off x="829061" y="1981200"/>
            <a:ext cx="7391400" cy="4572000"/>
          </a:xfrm>
        </p:spPr>
        <p:txBody>
          <a:bodyPr/>
          <a:lstStyle/>
          <a:p>
            <a:pPr>
              <a:buFont typeface="Wingdings" pitchFamily="32" charset="2"/>
              <a:buNone/>
            </a:pPr>
            <a:r>
              <a:rPr lang="it-IT" sz="2800" dirty="0">
                <a:ea typeface="Times" pitchFamily="32" charset="0"/>
                <a:cs typeface="Times" pitchFamily="32" charset="0"/>
              </a:rPr>
              <a:t>Federica (I) usa la traccia per la «</a:t>
            </a:r>
            <a:r>
              <a:rPr lang="it-IT" sz="2800" dirty="0" err="1">
                <a:ea typeface="Times" pitchFamily="32" charset="0"/>
                <a:cs typeface="Times" pitchFamily="32" charset="0"/>
              </a:rPr>
              <a:t> variable</a:t>
            </a:r>
            <a:r>
              <a:rPr lang="it-IT" sz="2800" dirty="0">
                <a:ea typeface="Times" pitchFamily="32" charset="0"/>
                <a:cs typeface="Times" pitchFamily="32" charset="0"/>
              </a:rPr>
              <a:t> </a:t>
            </a:r>
            <a:r>
              <a:rPr lang="it-IT" sz="2800" dirty="0" err="1">
                <a:ea typeface="Times" pitchFamily="32" charset="0"/>
                <a:cs typeface="Times" pitchFamily="32" charset="0"/>
              </a:rPr>
              <a:t>indipendente </a:t>
            </a:r>
            <a:r>
              <a:rPr lang="it-IT" sz="2800" dirty="0">
                <a:ea typeface="Times" pitchFamily="32" charset="0"/>
                <a:cs typeface="Times" pitchFamily="32" charset="0"/>
              </a:rPr>
              <a:t>»  e per </a:t>
            </a:r>
            <a:r>
              <a:rPr lang="it-IT" sz="2800" dirty="0" err="1">
                <a:ea typeface="Times" pitchFamily="32" charset="0"/>
                <a:cs typeface="Times" pitchFamily="32" charset="0"/>
              </a:rPr>
              <a:t>H</a:t>
            </a:r>
            <a:r>
              <a:rPr lang="it-IT" sz="2800" dirty="0">
                <a:ea typeface="Times" pitchFamily="32" charset="0"/>
                <a:cs typeface="Times" pitchFamily="32" charset="0"/>
              </a:rPr>
              <a:t> , poi scrive:</a:t>
            </a:r>
          </a:p>
          <a:p>
            <a:pPr>
              <a:buFont typeface="Wingdings" pitchFamily="32" charset="2"/>
              <a:buNone/>
            </a:pPr>
            <a:r>
              <a:rPr lang="it-IT" sz="2800" dirty="0">
                <a:ea typeface="Times" pitchFamily="32" charset="0"/>
                <a:cs typeface="Times" pitchFamily="32" charset="0"/>
              </a:rPr>
              <a:t>“</a:t>
            </a:r>
            <a:r>
              <a:rPr lang="it-IT" sz="2400" dirty="0">
                <a:ea typeface="Times" pitchFamily="32" charset="0"/>
                <a:cs typeface="Times" pitchFamily="32" charset="0"/>
              </a:rPr>
              <a:t>spostando </a:t>
            </a:r>
            <a:r>
              <a:rPr lang="it-IT" sz="2400" dirty="0" err="1">
                <a:ea typeface="Times" pitchFamily="32" charset="0"/>
                <a:cs typeface="Times" pitchFamily="32" charset="0"/>
              </a:rPr>
              <a:t>B</a:t>
            </a:r>
            <a:r>
              <a:rPr lang="it-IT" sz="2400" dirty="0">
                <a:ea typeface="Times" pitchFamily="32" charset="0"/>
                <a:cs typeface="Times" pitchFamily="32" charset="0"/>
              </a:rPr>
              <a:t>, </a:t>
            </a:r>
            <a:r>
              <a:rPr lang="it-IT" sz="2400" dirty="0" err="1">
                <a:ea typeface="Times" pitchFamily="32" charset="0"/>
                <a:cs typeface="Times" pitchFamily="32" charset="0"/>
              </a:rPr>
              <a:t>H</a:t>
            </a:r>
            <a:r>
              <a:rPr lang="it-IT" sz="2400" dirty="0">
                <a:solidFill>
                  <a:srgbClr val="0000FF"/>
                </a:solidFill>
                <a:ea typeface="Times" pitchFamily="32" charset="0"/>
                <a:cs typeface="Times" pitchFamily="32" charset="0"/>
              </a:rPr>
              <a:t> </a:t>
            </a:r>
            <a:r>
              <a:rPr lang="it-IT" sz="2400" dirty="0">
                <a:solidFill>
                  <a:srgbClr val="FF3300"/>
                </a:solidFill>
                <a:ea typeface="Times" pitchFamily="32" charset="0"/>
                <a:cs typeface="Times" pitchFamily="32" charset="0"/>
              </a:rPr>
              <a:t>forma una circonferenza</a:t>
            </a:r>
            <a:r>
              <a:rPr lang="it-IT" sz="2400" dirty="0">
                <a:solidFill>
                  <a:srgbClr val="0000FF"/>
                </a:solidFill>
                <a:ea typeface="Times" pitchFamily="32" charset="0"/>
                <a:cs typeface="Times" pitchFamily="32" charset="0"/>
              </a:rPr>
              <a:t> </a:t>
            </a:r>
            <a:r>
              <a:rPr lang="it-IT" sz="2400" dirty="0">
                <a:ea typeface="Times" pitchFamily="32" charset="0"/>
                <a:cs typeface="Times" pitchFamily="32" charset="0"/>
              </a:rPr>
              <a:t>passante per </a:t>
            </a:r>
            <a:r>
              <a:rPr lang="it-IT" sz="2400" dirty="0" err="1">
                <a:ea typeface="Times" pitchFamily="32" charset="0"/>
                <a:cs typeface="Times" pitchFamily="32" charset="0"/>
              </a:rPr>
              <a:t>P</a:t>
            </a:r>
            <a:r>
              <a:rPr lang="it-IT" sz="2400" dirty="0">
                <a:ea typeface="Times" pitchFamily="32" charset="0"/>
                <a:cs typeface="Times" pitchFamily="32" charset="0"/>
              </a:rPr>
              <a:t> e per A.</a:t>
            </a:r>
          </a:p>
          <a:p>
            <a:pPr>
              <a:buFont typeface="Wingdings" pitchFamily="32" charset="2"/>
              <a:buNone/>
            </a:pPr>
            <a:r>
              <a:rPr lang="it-IT" sz="2400" dirty="0">
                <a:ea typeface="Times" pitchFamily="32" charset="0"/>
                <a:cs typeface="Times" pitchFamily="32" charset="0"/>
              </a:rPr>
              <a:t>spostando </a:t>
            </a:r>
            <a:r>
              <a:rPr lang="it-IT" sz="2400" dirty="0" err="1">
                <a:ea typeface="Times" pitchFamily="32" charset="0"/>
                <a:cs typeface="Times" pitchFamily="32" charset="0"/>
              </a:rPr>
              <a:t>P</a:t>
            </a:r>
            <a:r>
              <a:rPr lang="it-IT" sz="2400" dirty="0">
                <a:ea typeface="Times" pitchFamily="32" charset="0"/>
                <a:cs typeface="Times" pitchFamily="32" charset="0"/>
              </a:rPr>
              <a:t>, </a:t>
            </a:r>
            <a:r>
              <a:rPr lang="it-IT" sz="2400" dirty="0" err="1">
                <a:ea typeface="Times" pitchFamily="32" charset="0"/>
                <a:cs typeface="Times" pitchFamily="32" charset="0"/>
              </a:rPr>
              <a:t>H</a:t>
            </a:r>
            <a:r>
              <a:rPr lang="it-IT" sz="2400" dirty="0">
                <a:solidFill>
                  <a:srgbClr val="0000FF"/>
                </a:solidFill>
                <a:ea typeface="Times" pitchFamily="32" charset="0"/>
                <a:cs typeface="Times" pitchFamily="32" charset="0"/>
              </a:rPr>
              <a:t> </a:t>
            </a:r>
            <a:r>
              <a:rPr lang="it-IT" sz="2400" dirty="0">
                <a:solidFill>
                  <a:srgbClr val="FF3300"/>
                </a:solidFill>
                <a:ea typeface="Times" pitchFamily="32" charset="0"/>
                <a:cs typeface="Times" pitchFamily="32" charset="0"/>
              </a:rPr>
              <a:t>forma una retta</a:t>
            </a:r>
            <a:r>
              <a:rPr lang="it-IT" sz="2400" dirty="0">
                <a:solidFill>
                  <a:srgbClr val="0000FF"/>
                </a:solidFill>
                <a:ea typeface="Times" pitchFamily="32" charset="0"/>
                <a:cs typeface="Times" pitchFamily="32" charset="0"/>
              </a:rPr>
              <a:t> </a:t>
            </a:r>
            <a:r>
              <a:rPr lang="it-IT" sz="2400" dirty="0">
                <a:ea typeface="Times" pitchFamily="32" charset="0"/>
                <a:cs typeface="Times" pitchFamily="32" charset="0"/>
              </a:rPr>
              <a:t>passante per </a:t>
            </a:r>
            <a:r>
              <a:rPr lang="it-IT" sz="2400" dirty="0" err="1">
                <a:ea typeface="Times" pitchFamily="32" charset="0"/>
                <a:cs typeface="Times" pitchFamily="32" charset="0"/>
              </a:rPr>
              <a:t>B</a:t>
            </a:r>
            <a:r>
              <a:rPr lang="it-IT" sz="2400" dirty="0">
                <a:ea typeface="Times" pitchFamily="32" charset="0"/>
                <a:cs typeface="Times" pitchFamily="32" charset="0"/>
              </a:rPr>
              <a:t> e per A che tocca in due punti la </a:t>
            </a:r>
            <a:r>
              <a:rPr lang="it-IT" sz="2400" dirty="0" err="1">
                <a:ea typeface="Times" pitchFamily="32" charset="0"/>
                <a:cs typeface="Times" pitchFamily="32" charset="0"/>
              </a:rPr>
              <a:t>circonfernza</a:t>
            </a:r>
            <a:r>
              <a:rPr lang="it-IT" sz="2400" dirty="0">
                <a:ea typeface="Times" pitchFamily="32" charset="0"/>
                <a:cs typeface="Times" pitchFamily="32" charset="0"/>
              </a:rPr>
              <a:t>.</a:t>
            </a:r>
          </a:p>
          <a:p>
            <a:pPr>
              <a:buFont typeface="Wingdings" pitchFamily="32" charset="2"/>
              <a:buNone/>
            </a:pPr>
            <a:r>
              <a:rPr lang="it-IT" sz="2400" dirty="0">
                <a:ea typeface="Times" pitchFamily="32" charset="0"/>
                <a:cs typeface="Times" pitchFamily="32" charset="0"/>
              </a:rPr>
              <a:t>spostando A, </a:t>
            </a:r>
            <a:r>
              <a:rPr lang="it-IT" sz="2400" dirty="0" err="1">
                <a:ea typeface="Times" pitchFamily="32" charset="0"/>
                <a:cs typeface="Times" pitchFamily="32" charset="0"/>
              </a:rPr>
              <a:t>H</a:t>
            </a:r>
            <a:r>
              <a:rPr lang="it-IT" sz="2400" dirty="0">
                <a:solidFill>
                  <a:srgbClr val="0000FF"/>
                </a:solidFill>
                <a:ea typeface="Times" pitchFamily="32" charset="0"/>
                <a:cs typeface="Times" pitchFamily="32" charset="0"/>
              </a:rPr>
              <a:t> </a:t>
            </a:r>
            <a:r>
              <a:rPr lang="it-IT" sz="2400" dirty="0">
                <a:solidFill>
                  <a:srgbClr val="FF3300"/>
                </a:solidFill>
                <a:ea typeface="Times" pitchFamily="32" charset="0"/>
                <a:cs typeface="Times" pitchFamily="32" charset="0"/>
              </a:rPr>
              <a:t>forma una circonferenza</a:t>
            </a:r>
            <a:r>
              <a:rPr lang="it-IT" sz="2400" dirty="0">
                <a:solidFill>
                  <a:srgbClr val="0000FF"/>
                </a:solidFill>
                <a:ea typeface="Times" pitchFamily="32" charset="0"/>
                <a:cs typeface="Times" pitchFamily="32" charset="0"/>
              </a:rPr>
              <a:t> </a:t>
            </a:r>
            <a:r>
              <a:rPr lang="it-IT" sz="2400" dirty="0">
                <a:ea typeface="Times" pitchFamily="32" charset="0"/>
                <a:cs typeface="Times" pitchFamily="32" charset="0"/>
              </a:rPr>
              <a:t>passante per </a:t>
            </a:r>
            <a:r>
              <a:rPr lang="it-IT" sz="2400" dirty="0" err="1">
                <a:ea typeface="Times" pitchFamily="32" charset="0"/>
                <a:cs typeface="Times" pitchFamily="32" charset="0"/>
              </a:rPr>
              <a:t>B</a:t>
            </a:r>
            <a:r>
              <a:rPr lang="it-IT" sz="2400" dirty="0">
                <a:ea typeface="Times" pitchFamily="32" charset="0"/>
                <a:cs typeface="Times" pitchFamily="32" charset="0"/>
              </a:rPr>
              <a:t> e</a:t>
            </a:r>
            <a:r>
              <a:rPr lang="it-IT" sz="2800" dirty="0">
                <a:ea typeface="Times" pitchFamily="32" charset="0"/>
                <a:cs typeface="Times" pitchFamily="32" charset="0"/>
              </a:rPr>
              <a:t> </a:t>
            </a:r>
            <a:r>
              <a:rPr lang="it-IT" sz="2800" dirty="0" err="1">
                <a:ea typeface="Times" pitchFamily="32" charset="0"/>
                <a:cs typeface="Times" pitchFamily="32" charset="0"/>
              </a:rPr>
              <a:t>P</a:t>
            </a:r>
            <a:r>
              <a:rPr lang="it-IT" sz="2800" dirty="0">
                <a:ea typeface="Times" pitchFamily="32" charset="0"/>
                <a:cs typeface="Times" pitchFamily="32" charset="0"/>
              </a:rPr>
              <a: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checkerboard(across)">
                                      <p:cBhvr>
                                        <p:cTn id="7" dur="5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0963">
                                            <p:txEl>
                                              <p:pRg st="0" end="0"/>
                                            </p:txEl>
                                          </p:spTgt>
                                        </p:tgtEl>
                                        <p:attrNameLst>
                                          <p:attrName>style.visibility</p:attrName>
                                        </p:attrNameLst>
                                      </p:cBhvr>
                                      <p:to>
                                        <p:strVal val="visible"/>
                                      </p:to>
                                    </p:set>
                                    <p:anim calcmode="lin" valueType="num">
                                      <p:cBhvr additive="base">
                                        <p:cTn id="12"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0963">
                                            <p:txEl>
                                              <p:pRg st="1" end="1"/>
                                            </p:txEl>
                                          </p:spTgt>
                                        </p:tgtEl>
                                        <p:attrNameLst>
                                          <p:attrName>style.visibility</p:attrName>
                                        </p:attrNameLst>
                                      </p:cBhvr>
                                      <p:to>
                                        <p:strVal val="visible"/>
                                      </p:to>
                                    </p:set>
                                    <p:anim calcmode="lin" valueType="num">
                                      <p:cBhvr additive="base">
                                        <p:cTn id="18"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0963">
                                            <p:txEl>
                                              <p:pRg st="2" end="2"/>
                                            </p:txEl>
                                          </p:spTgt>
                                        </p:tgtEl>
                                        <p:attrNameLst>
                                          <p:attrName>style.visibility</p:attrName>
                                        </p:attrNameLst>
                                      </p:cBhvr>
                                      <p:to>
                                        <p:strVal val="visible"/>
                                      </p:to>
                                    </p:set>
                                    <p:anim calcmode="lin" valueType="num">
                                      <p:cBhvr additive="base">
                                        <p:cTn id="24"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40963">
                                            <p:txEl>
                                              <p:pRg st="3" end="3"/>
                                            </p:txEl>
                                          </p:spTgt>
                                        </p:tgtEl>
                                        <p:attrNameLst>
                                          <p:attrName>style.visibility</p:attrName>
                                        </p:attrNameLst>
                                      </p:cBhvr>
                                      <p:to>
                                        <p:strVal val="visible"/>
                                      </p:to>
                                    </p:set>
                                    <p:anim calcmode="lin" valueType="num">
                                      <p:cBhvr additive="base">
                                        <p:cTn id="30" dur="500" fill="hold"/>
                                        <p:tgtEl>
                                          <p:spTgt spid="4096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it-IT" dirty="0" smtClean="0"/>
              <a:t>Emergere del potenziale semiotico </a:t>
            </a:r>
            <a:br>
              <a:rPr lang="it-IT" dirty="0" smtClean="0"/>
            </a:br>
            <a:r>
              <a:rPr lang="it-IT" dirty="0"/>
              <a:t> Traiettoria </a:t>
            </a:r>
            <a:r>
              <a:rPr lang="it-IT" dirty="0">
                <a:sym typeface="Symbol" pitchFamily="32" charset="2"/>
              </a:rPr>
              <a:t></a:t>
            </a:r>
            <a:r>
              <a:rPr lang="it-IT" dirty="0"/>
              <a:t>  Oggetto</a:t>
            </a:r>
          </a:p>
        </p:txBody>
      </p:sp>
      <p:sp>
        <p:nvSpPr>
          <p:cNvPr id="41987" name="Text Box 3"/>
          <p:cNvSpPr txBox="1">
            <a:spLocks noChangeArrowheads="1"/>
          </p:cNvSpPr>
          <p:nvPr/>
        </p:nvSpPr>
        <p:spPr bwMode="auto">
          <a:xfrm>
            <a:off x="914400" y="1981200"/>
            <a:ext cx="6858000" cy="3868738"/>
          </a:xfrm>
          <a:prstGeom prst="rect">
            <a:avLst/>
          </a:prstGeom>
          <a:noFill/>
          <a:ln w="9525">
            <a:noFill/>
            <a:miter lim="800000"/>
            <a:headEnd/>
            <a:tailEnd/>
          </a:ln>
          <a:effectLst/>
        </p:spPr>
        <p:txBody>
          <a:bodyPr>
            <a:prstTxWarp prst="textNoShape">
              <a:avLst/>
            </a:prstTxWarp>
            <a:spAutoFit/>
          </a:bodyPr>
          <a:lstStyle/>
          <a:p>
            <a:endParaRPr kumimoji="0" lang="en-GB" dirty="0">
              <a:solidFill>
                <a:srgbClr val="36B1BA"/>
              </a:solidFill>
              <a:latin typeface="Times" pitchFamily="32" charset="0"/>
              <a:ea typeface="Times" pitchFamily="32" charset="0"/>
              <a:cs typeface="Times" pitchFamily="32" charset="0"/>
            </a:endParaRPr>
          </a:p>
          <a:p>
            <a:r>
              <a:rPr kumimoji="0" lang="en-GB" sz="3200" dirty="0">
                <a:solidFill>
                  <a:srgbClr val="000000"/>
                </a:solidFill>
                <a:latin typeface="Times" pitchFamily="32" charset="0"/>
                <a:ea typeface="Times" pitchFamily="32" charset="0"/>
                <a:cs typeface="Times" pitchFamily="32" charset="0"/>
              </a:rPr>
              <a:t>Christophe (F)  </a:t>
            </a:r>
            <a:r>
              <a:rPr kumimoji="0" lang="en-GB" sz="3200" dirty="0" err="1">
                <a:solidFill>
                  <a:srgbClr val="000000"/>
                </a:solidFill>
                <a:latin typeface="Times" pitchFamily="32" charset="0"/>
                <a:ea typeface="Times" pitchFamily="32" charset="0"/>
                <a:cs typeface="Times" pitchFamily="32" charset="0"/>
              </a:rPr>
              <a:t>écrit</a:t>
            </a:r>
            <a:r>
              <a:rPr kumimoji="0" lang="en-GB" sz="3200" dirty="0">
                <a:solidFill>
                  <a:srgbClr val="000000"/>
                </a:solidFill>
                <a:latin typeface="Times" pitchFamily="32" charset="0"/>
                <a:ea typeface="Times" pitchFamily="32" charset="0"/>
                <a:cs typeface="Times" pitchFamily="32" charset="0"/>
              </a:rPr>
              <a:t>: </a:t>
            </a:r>
          </a:p>
          <a:p>
            <a:r>
              <a:rPr kumimoji="0" lang="en-GB" sz="3200" dirty="0">
                <a:latin typeface="Times" pitchFamily="32" charset="0"/>
                <a:ea typeface="Times" pitchFamily="32" charset="0"/>
                <a:cs typeface="Times" pitchFamily="32" charset="0"/>
              </a:rPr>
              <a:t>“</a:t>
            </a:r>
            <a:r>
              <a:rPr kumimoji="0" lang="en-GB" sz="3200" dirty="0" err="1">
                <a:latin typeface="Times" pitchFamily="32" charset="0"/>
                <a:ea typeface="Times" pitchFamily="32" charset="0"/>
                <a:cs typeface="Times" pitchFamily="32" charset="0"/>
              </a:rPr>
              <a:t>Quand</a:t>
            </a:r>
            <a:r>
              <a:rPr kumimoji="0" lang="en-GB" sz="3200" dirty="0">
                <a:latin typeface="Times" pitchFamily="32" charset="0"/>
                <a:ea typeface="Times" pitchFamily="32" charset="0"/>
                <a:cs typeface="Times" pitchFamily="32" charset="0"/>
              </a:rPr>
              <a:t> on </a:t>
            </a:r>
            <a:r>
              <a:rPr kumimoji="0" lang="en-GB" sz="3200" dirty="0" err="1">
                <a:latin typeface="Times" pitchFamily="32" charset="0"/>
                <a:ea typeface="Times" pitchFamily="32" charset="0"/>
                <a:cs typeface="Times" pitchFamily="32" charset="0"/>
              </a:rPr>
              <a:t>déplace</a:t>
            </a:r>
            <a:r>
              <a:rPr kumimoji="0" lang="en-GB" sz="3200" dirty="0">
                <a:latin typeface="Times" pitchFamily="32" charset="0"/>
                <a:ea typeface="Times" pitchFamily="32" charset="0"/>
                <a:cs typeface="Times" pitchFamily="32" charset="0"/>
              </a:rPr>
              <a:t> P, le point H </a:t>
            </a:r>
            <a:r>
              <a:rPr kumimoji="0" lang="en-GB" sz="3200" dirty="0">
                <a:solidFill>
                  <a:srgbClr val="FF0000"/>
                </a:solidFill>
                <a:latin typeface="Times" pitchFamily="32" charset="0"/>
                <a:ea typeface="Times" pitchFamily="32" charset="0"/>
                <a:cs typeface="Times" pitchFamily="32" charset="0"/>
              </a:rPr>
              <a:t>fait </a:t>
            </a:r>
            <a:r>
              <a:rPr kumimoji="0" lang="en-GB" sz="3200" dirty="0" err="1">
                <a:solidFill>
                  <a:srgbClr val="FF0000"/>
                </a:solidFill>
                <a:latin typeface="Times" pitchFamily="32" charset="0"/>
                <a:ea typeface="Times" pitchFamily="32" charset="0"/>
                <a:cs typeface="Times" pitchFamily="32" charset="0"/>
              </a:rPr>
              <a:t>une</a:t>
            </a:r>
            <a:r>
              <a:rPr kumimoji="0" lang="en-GB" sz="3200" dirty="0">
                <a:solidFill>
                  <a:srgbClr val="FF0000"/>
                </a:solidFill>
                <a:latin typeface="Times" pitchFamily="32" charset="0"/>
                <a:ea typeface="Times" pitchFamily="32" charset="0"/>
                <a:cs typeface="Times" pitchFamily="32" charset="0"/>
              </a:rPr>
              <a:t> </a:t>
            </a:r>
            <a:r>
              <a:rPr kumimoji="0" lang="en-GB" sz="3200" dirty="0" err="1">
                <a:solidFill>
                  <a:srgbClr val="FF0000"/>
                </a:solidFill>
                <a:latin typeface="Times" pitchFamily="32" charset="0"/>
                <a:ea typeface="Times" pitchFamily="32" charset="0"/>
                <a:cs typeface="Times" pitchFamily="32" charset="0"/>
              </a:rPr>
              <a:t>droite</a:t>
            </a:r>
            <a:r>
              <a:rPr kumimoji="0" lang="en-GB" sz="3200" dirty="0">
                <a:solidFill>
                  <a:srgbClr val="FF0000"/>
                </a:solidFill>
                <a:latin typeface="Times" pitchFamily="32" charset="0"/>
                <a:ea typeface="Times" pitchFamily="32" charset="0"/>
                <a:cs typeface="Times" pitchFamily="32" charset="0"/>
              </a:rPr>
              <a:t> </a:t>
            </a:r>
            <a:r>
              <a:rPr kumimoji="0" lang="en-GB" sz="3200" dirty="0">
                <a:latin typeface="Times" pitchFamily="32" charset="0"/>
                <a:ea typeface="Times" pitchFamily="32" charset="0"/>
                <a:cs typeface="Times" pitchFamily="32" charset="0"/>
              </a:rPr>
              <a:t>qui suit [AB].</a:t>
            </a:r>
          </a:p>
          <a:p>
            <a:r>
              <a:rPr kumimoji="0" lang="en-GB" sz="3200" dirty="0">
                <a:latin typeface="Times" pitchFamily="32" charset="0"/>
                <a:ea typeface="Times" pitchFamily="32" charset="0"/>
                <a:cs typeface="Times" pitchFamily="32" charset="0"/>
              </a:rPr>
              <a:t>   </a:t>
            </a:r>
            <a:r>
              <a:rPr kumimoji="0" lang="en-GB" sz="3200" dirty="0" err="1">
                <a:latin typeface="Times" pitchFamily="32" charset="0"/>
                <a:ea typeface="Times" pitchFamily="32" charset="0"/>
                <a:cs typeface="Times" pitchFamily="32" charset="0"/>
              </a:rPr>
              <a:t>Quand</a:t>
            </a:r>
            <a:r>
              <a:rPr kumimoji="0" lang="en-GB" sz="3200" dirty="0">
                <a:latin typeface="Times" pitchFamily="32" charset="0"/>
                <a:ea typeface="Times" pitchFamily="32" charset="0"/>
                <a:cs typeface="Times" pitchFamily="32" charset="0"/>
              </a:rPr>
              <a:t> on  </a:t>
            </a:r>
            <a:r>
              <a:rPr kumimoji="0" lang="en-GB" sz="3200" dirty="0" err="1">
                <a:latin typeface="Times" pitchFamily="32" charset="0"/>
                <a:ea typeface="Times" pitchFamily="32" charset="0"/>
                <a:cs typeface="Times" pitchFamily="32" charset="0"/>
              </a:rPr>
              <a:t>déplace</a:t>
            </a:r>
            <a:r>
              <a:rPr kumimoji="0" lang="en-GB" sz="3200" dirty="0">
                <a:latin typeface="Times" pitchFamily="32" charset="0"/>
                <a:ea typeface="Times" pitchFamily="32" charset="0"/>
                <a:cs typeface="Times" pitchFamily="32" charset="0"/>
              </a:rPr>
              <a:t> A, le point H </a:t>
            </a:r>
            <a:r>
              <a:rPr kumimoji="0" lang="en-GB" sz="3200" dirty="0" err="1">
                <a:solidFill>
                  <a:srgbClr val="FF0000"/>
                </a:solidFill>
                <a:latin typeface="Times" pitchFamily="32" charset="0"/>
                <a:ea typeface="Times" pitchFamily="32" charset="0"/>
                <a:cs typeface="Times" pitchFamily="32" charset="0"/>
              </a:rPr>
              <a:t>forme</a:t>
            </a:r>
            <a:r>
              <a:rPr kumimoji="0" lang="en-GB" sz="3200" dirty="0">
                <a:solidFill>
                  <a:srgbClr val="FF0000"/>
                </a:solidFill>
                <a:latin typeface="Times" pitchFamily="32" charset="0"/>
                <a:ea typeface="Times" pitchFamily="32" charset="0"/>
                <a:cs typeface="Times" pitchFamily="32" charset="0"/>
              </a:rPr>
              <a:t> un </a:t>
            </a:r>
            <a:r>
              <a:rPr kumimoji="0" lang="en-GB" sz="3200" dirty="0" err="1">
                <a:solidFill>
                  <a:srgbClr val="FF0000"/>
                </a:solidFill>
                <a:latin typeface="Times" pitchFamily="32" charset="0"/>
                <a:ea typeface="Times" pitchFamily="32" charset="0"/>
                <a:cs typeface="Times" pitchFamily="32" charset="0"/>
              </a:rPr>
              <a:t>cercle</a:t>
            </a:r>
            <a:r>
              <a:rPr kumimoji="0" lang="en-GB" sz="3200" dirty="0">
                <a:latin typeface="Times" pitchFamily="32" charset="0"/>
                <a:ea typeface="Times" pitchFamily="32" charset="0"/>
                <a:cs typeface="Times" pitchFamily="32" charset="0"/>
              </a:rPr>
              <a:t> par B et P …”</a:t>
            </a:r>
          </a:p>
          <a:p>
            <a:endParaRPr kumimoji="0" lang="en-GB" sz="3200" dirty="0">
              <a:solidFill>
                <a:srgbClr val="36B1BA"/>
              </a:solidFill>
              <a:latin typeface="Times" pitchFamily="32" charset="0"/>
            </a:endParaRPr>
          </a:p>
          <a:p>
            <a:endParaRPr kumimoji="0" lang="fr-FR" sz="3200" dirty="0">
              <a:solidFill>
                <a:srgbClr val="36B1BA"/>
              </a:solidFill>
              <a:latin typeface="Times" pitchFamily="32"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checkerboard(across)">
                                      <p:cBhvr>
                                        <p:cTn id="7" dur="500"/>
                                        <p:tgtEl>
                                          <p:spTgt spid="419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 calcmode="lin" valueType="num">
                                      <p:cBhvr additive="base">
                                        <p:cTn id="12"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1987">
                                            <p:txEl>
                                              <p:pRg st="2" end="2"/>
                                            </p:txEl>
                                          </p:spTgt>
                                        </p:tgtEl>
                                        <p:attrNameLst>
                                          <p:attrName>style.visibility</p:attrName>
                                        </p:attrNameLst>
                                      </p:cBhvr>
                                      <p:to>
                                        <p:strVal val="visible"/>
                                      </p:to>
                                    </p:set>
                                    <p:anim calcmode="lin" valueType="num">
                                      <p:cBhvr additive="base">
                                        <p:cTn id="18"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1987">
                                            <p:txEl>
                                              <p:pRg st="3" end="3"/>
                                            </p:txEl>
                                          </p:spTgt>
                                        </p:tgtEl>
                                        <p:attrNameLst>
                                          <p:attrName>style.visibility</p:attrName>
                                        </p:attrNameLst>
                                      </p:cBhvr>
                                      <p:to>
                                        <p:strVal val="visible"/>
                                      </p:to>
                                    </p:set>
                                    <p:anim calcmode="lin" valueType="num">
                                      <p:cBhvr additive="base">
                                        <p:cTn id="24"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utoShape 3"/>
          <p:cNvSpPr>
            <a:spLocks noChangeAspect="1" noChangeArrowheads="1" noTextEdit="1"/>
          </p:cNvSpPr>
          <p:nvPr/>
        </p:nvSpPr>
        <p:spPr bwMode="auto">
          <a:xfrm>
            <a:off x="2286000" y="1447800"/>
            <a:ext cx="4572000" cy="4572000"/>
          </a:xfrm>
          <a:prstGeom prst="rect">
            <a:avLst/>
          </a:prstGeom>
          <a:noFill/>
          <a:ln w="9525">
            <a:noFill/>
            <a:miter lim="800000"/>
            <a:headEnd/>
            <a:tailEnd/>
          </a:ln>
        </p:spPr>
        <p:txBody>
          <a:bodyPr>
            <a:prstTxWarp prst="textNoShape">
              <a:avLst/>
            </a:prstTxWarp>
          </a:bodyPr>
          <a:lstStyle/>
          <a:p>
            <a:endParaRPr lang="it-IT"/>
          </a:p>
        </p:txBody>
      </p:sp>
      <p:sp>
        <p:nvSpPr>
          <p:cNvPr id="49156" name="_s114692"/>
          <p:cNvSpPr>
            <a:spLocks noChangeArrowheads="1" noTextEdit="1"/>
          </p:cNvSpPr>
          <p:nvPr/>
        </p:nvSpPr>
        <p:spPr bwMode="auto">
          <a:xfrm>
            <a:off x="3095625" y="1665484"/>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7" name="_s114693"/>
          <p:cNvSpPr>
            <a:spLocks noChangeArrowheads="1" noTextEdit="1"/>
          </p:cNvSpPr>
          <p:nvPr/>
        </p:nvSpPr>
        <p:spPr bwMode="auto">
          <a:xfrm rot="7200000">
            <a:off x="3500438" y="2489200"/>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8" name="_s114694"/>
          <p:cNvSpPr>
            <a:spLocks noChangeArrowheads="1" noTextEdit="1"/>
          </p:cNvSpPr>
          <p:nvPr/>
        </p:nvSpPr>
        <p:spPr bwMode="auto">
          <a:xfrm rot="14400000">
            <a:off x="2692400" y="2492375"/>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60" name="_s114696"/>
          <p:cNvSpPr>
            <a:spLocks noChangeArrowheads="1"/>
          </p:cNvSpPr>
          <p:nvPr/>
        </p:nvSpPr>
        <p:spPr bwMode="auto">
          <a:xfrm>
            <a:off x="3979863" y="47593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Collettiva </a:t>
            </a:r>
          </a:p>
          <a:p>
            <a:pPr algn="ctr" eaLnBrk="1" hangingPunct="1"/>
            <a:r>
              <a:rPr lang="it-IT" sz="2400" dirty="0" smtClean="0">
                <a:effectLst>
                  <a:outerShdw blurRad="38100" dist="38100" dir="2700000" algn="tl">
                    <a:srgbClr val="DDDDDD"/>
                  </a:outerShdw>
                </a:effectLst>
              </a:rPr>
              <a:t>di segni</a:t>
            </a:r>
          </a:p>
        </p:txBody>
      </p:sp>
      <p:sp>
        <p:nvSpPr>
          <p:cNvPr id="49161" name="_s114697"/>
          <p:cNvSpPr>
            <a:spLocks noChangeArrowheads="1"/>
          </p:cNvSpPr>
          <p:nvPr/>
        </p:nvSpPr>
        <p:spPr bwMode="auto">
          <a:xfrm>
            <a:off x="1930530" y="2332038"/>
            <a:ext cx="1612245" cy="11858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Attività con </a:t>
            </a:r>
          </a:p>
          <a:p>
            <a:pPr algn="ctr" eaLnBrk="1" hangingPunct="1"/>
            <a:r>
              <a:rPr lang="it-IT" sz="2400" dirty="0" smtClean="0">
                <a:effectLst>
                  <a:outerShdw blurRad="38100" dist="38100" dir="2700000" algn="tl">
                    <a:srgbClr val="DDDDDD"/>
                  </a:outerShdw>
                </a:effectLst>
              </a:rPr>
              <a:t>l’artefatto</a:t>
            </a:r>
            <a:endParaRPr lang="it-IT" sz="2400" dirty="0">
              <a:effectLst>
                <a:outerShdw blurRad="38100" dist="38100" dir="2700000" algn="tl">
                  <a:srgbClr val="DDDDDD"/>
                </a:outerShdw>
              </a:effectLst>
            </a:endParaRPr>
          </a:p>
        </p:txBody>
      </p:sp>
      <p:sp>
        <p:nvSpPr>
          <p:cNvPr id="49162" name="Rectangle 10"/>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prstTxWarp prst="textNoShape">
              <a:avLst/>
            </a:prstTxWarp>
          </a:bodyPr>
          <a:lstStyle/>
          <a:p>
            <a:pPr algn="ctr" eaLnBrk="1" hangingPunct="1"/>
            <a:r>
              <a:rPr lang="it-IT" sz="4400" dirty="0" smtClean="0">
                <a:solidFill>
                  <a:srgbClr val="333399"/>
                </a:solidFill>
              </a:rPr>
              <a:t>Ciclo didattico</a:t>
            </a:r>
            <a:endParaRPr lang="it-IT" sz="4400" dirty="0">
              <a:solidFill>
                <a:srgbClr val="333399"/>
              </a:solidFill>
            </a:endParaRPr>
          </a:p>
        </p:txBody>
      </p:sp>
      <p:sp>
        <p:nvSpPr>
          <p:cNvPr id="16" name="_s114695"/>
          <p:cNvSpPr>
            <a:spLocks noChangeArrowheads="1"/>
          </p:cNvSpPr>
          <p:nvPr/>
        </p:nvSpPr>
        <p:spPr bwMode="auto">
          <a:xfrm>
            <a:off x="5381625" y="23320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di segni</a:t>
            </a:r>
            <a:endParaRPr lang="it-IT" sz="2400" dirty="0">
              <a:effectLst>
                <a:outerShdw blurRad="38100" dist="38100" dir="2700000" algn="tl">
                  <a:srgbClr val="DDDDDD"/>
                </a:outerShdw>
              </a:effectLst>
            </a:endParaRPr>
          </a:p>
        </p:txBody>
      </p:sp>
      <p:sp>
        <p:nvSpPr>
          <p:cNvPr id="12" name="_s114696"/>
          <p:cNvSpPr>
            <a:spLocks noChangeArrowheads="1"/>
          </p:cNvSpPr>
          <p:nvPr/>
        </p:nvSpPr>
        <p:spPr bwMode="auto">
          <a:xfrm>
            <a:off x="4132263" y="49117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Discussone</a:t>
            </a:r>
          </a:p>
          <a:p>
            <a:pPr algn="ctr" eaLnBrk="1" hangingPunct="1"/>
            <a:r>
              <a:rPr lang="it-IT" sz="2400" dirty="0" smtClean="0">
                <a:effectLst>
                  <a:outerShdw blurRad="38100" dist="38100" dir="2700000" algn="tl">
                    <a:srgbClr val="DDDDDD"/>
                  </a:outerShdw>
                </a:effectLst>
              </a:rPr>
              <a:t>Collettiva </a:t>
            </a:r>
          </a:p>
        </p:txBody>
      </p:sp>
    </p:spTree>
    <p:extLst>
      <p:ext uri="{BB962C8B-B14F-4D97-AF65-F5344CB8AC3E}">
        <p14:creationId xmlns:p14="http://schemas.microsoft.com/office/powerpoint/2010/main" val="161192412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Prima discussione collettiva</a:t>
            </a:r>
            <a:endParaRPr lang="it-IT" dirty="0"/>
          </a:p>
        </p:txBody>
      </p:sp>
      <p:sp>
        <p:nvSpPr>
          <p:cNvPr id="3" name="Sottotitolo 2"/>
          <p:cNvSpPr>
            <a:spLocks noGrp="1"/>
          </p:cNvSpPr>
          <p:nvPr>
            <p:ph type="subTitle" idx="1"/>
          </p:nvPr>
        </p:nvSpPr>
        <p:spPr/>
        <p:txBody>
          <a:bodyPr/>
          <a:lstStyle/>
          <a:p>
            <a:endParaRPr lang="it-IT"/>
          </a:p>
        </p:txBody>
      </p:sp>
    </p:spTree>
    <p:extLst>
      <p:ext uri="{BB962C8B-B14F-4D97-AF65-F5344CB8AC3E}">
        <p14:creationId xmlns:p14="http://schemas.microsoft.com/office/powerpoint/2010/main" val="15115221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a:normAutofit fontScale="90000"/>
          </a:bodyPr>
          <a:lstStyle/>
          <a:p>
            <a:r>
              <a:rPr lang="it-IT" dirty="0" smtClean="0"/>
              <a:t>Idee chiave del percorso </a:t>
            </a:r>
            <a:br>
              <a:rPr lang="it-IT" dirty="0" smtClean="0"/>
            </a:br>
            <a:r>
              <a:rPr lang="it-IT" dirty="0" smtClean="0"/>
              <a:t>Cabri </a:t>
            </a:r>
            <a:r>
              <a:rPr lang="it-IT" dirty="0" err="1" smtClean="0"/>
              <a:t>–</a:t>
            </a:r>
            <a:r>
              <a:rPr lang="it-IT" dirty="0" smtClean="0"/>
              <a:t> Funzioni e grafici</a:t>
            </a:r>
            <a:endParaRPr lang="it-IT" dirty="0"/>
          </a:p>
        </p:txBody>
      </p:sp>
      <p:sp>
        <p:nvSpPr>
          <p:cNvPr id="5123" name="Rectangle 3"/>
          <p:cNvSpPr>
            <a:spLocks noGrp="1" noChangeArrowheads="1"/>
          </p:cNvSpPr>
          <p:nvPr>
            <p:ph type="body" idx="1"/>
          </p:nvPr>
        </p:nvSpPr>
        <p:spPr>
          <a:noFill/>
          <a:ln/>
        </p:spPr>
        <p:txBody>
          <a:bodyPr>
            <a:normAutofit/>
          </a:bodyPr>
          <a:lstStyle/>
          <a:p>
            <a:r>
              <a:rPr lang="it-IT" sz="2800" dirty="0" smtClean="0"/>
              <a:t>Obiettivo: Introdurre </a:t>
            </a:r>
            <a:r>
              <a:rPr lang="it-IT" sz="2800" dirty="0"/>
              <a:t>gli allievi all’idea di funzione e</a:t>
            </a:r>
            <a:r>
              <a:rPr lang="it-IT" sz="2800" dirty="0" smtClean="0"/>
              <a:t> all’idea di grafico di funzione</a:t>
            </a:r>
          </a:p>
          <a:p>
            <a:pPr>
              <a:buNone/>
            </a:pPr>
            <a:r>
              <a:rPr lang="it-IT" sz="2800" dirty="0" smtClean="0"/>
              <a:t>Artefatti: </a:t>
            </a:r>
            <a:r>
              <a:rPr lang="it-IT" sz="2800" dirty="0" smtClean="0">
                <a:solidFill>
                  <a:srgbClr val="FF0000"/>
                </a:solidFill>
              </a:rPr>
              <a:t>Cabri</a:t>
            </a:r>
            <a:r>
              <a:rPr lang="it-IT" sz="2800" dirty="0" smtClean="0"/>
              <a:t>; </a:t>
            </a:r>
            <a:r>
              <a:rPr lang="it-IT" sz="2800" dirty="0" smtClean="0">
                <a:solidFill>
                  <a:srgbClr val="FF0000"/>
                </a:solidFill>
              </a:rPr>
              <a:t>Testo di Eulero</a:t>
            </a:r>
            <a:r>
              <a:rPr lang="it-IT" sz="2800" dirty="0" smtClean="0"/>
              <a:t> </a:t>
            </a:r>
            <a:endParaRPr lang="it-IT" sz="2800" dirty="0" smtClean="0">
              <a:solidFill>
                <a:srgbClr val="FF0000"/>
              </a:solidFill>
            </a:endParaRPr>
          </a:p>
          <a:p>
            <a:r>
              <a:rPr lang="it-IT" sz="2800" b="1" dirty="0" smtClean="0"/>
              <a:t>Potenziale semiotico</a:t>
            </a:r>
            <a:r>
              <a:rPr lang="it-IT" sz="2800" dirty="0" smtClean="0"/>
              <a:t>: </a:t>
            </a:r>
          </a:p>
          <a:p>
            <a:pPr lvl="1"/>
            <a:r>
              <a:rPr lang="it-IT" sz="2800" dirty="0" smtClean="0"/>
              <a:t>l’idea </a:t>
            </a:r>
            <a:r>
              <a:rPr lang="it-IT" sz="2800" dirty="0"/>
              <a:t>di</a:t>
            </a:r>
            <a:r>
              <a:rPr lang="it-IT" sz="2800" dirty="0" smtClean="0"/>
              <a:t> </a:t>
            </a:r>
            <a:r>
              <a:rPr lang="it-IT" sz="2800" dirty="0" smtClean="0">
                <a:solidFill>
                  <a:srgbClr val="FF0000"/>
                </a:solidFill>
              </a:rPr>
              <a:t>dipendenza funzionale </a:t>
            </a:r>
            <a:r>
              <a:rPr lang="it-IT" sz="2800" dirty="0" smtClean="0"/>
              <a:t>espressa nella modalità di  </a:t>
            </a:r>
            <a:r>
              <a:rPr lang="it-IT" sz="2800" dirty="0" smtClean="0">
                <a:solidFill>
                  <a:srgbClr val="FF0000"/>
                </a:solidFill>
              </a:rPr>
              <a:t>trascinamento</a:t>
            </a:r>
            <a:r>
              <a:rPr lang="it-IT" sz="2800" dirty="0" smtClean="0"/>
              <a:t> dei sistemi di Geometria Dinamica </a:t>
            </a:r>
          </a:p>
          <a:p>
            <a:pPr lvl="1">
              <a:lnSpc>
                <a:spcPct val="90000"/>
              </a:lnSpc>
              <a:defRPr/>
            </a:pPr>
            <a:r>
              <a:rPr lang="it-IT" sz="2800" dirty="0" smtClean="0"/>
              <a:t>relazione tra due variabili: </a:t>
            </a:r>
            <a:r>
              <a:rPr lang="it-IT" sz="2800" dirty="0" err="1" smtClean="0"/>
              <a:t>co-variazione</a:t>
            </a:r>
            <a:r>
              <a:rPr lang="it-IT" sz="2800" dirty="0" smtClean="0"/>
              <a:t> e dipendenza tra variazioni (Concezione dinamica)</a:t>
            </a:r>
          </a:p>
          <a:p>
            <a:pPr lvl="1">
              <a:lnSpc>
                <a:spcPct val="90000"/>
              </a:lnSpc>
              <a:defRPr/>
            </a:pPr>
            <a:r>
              <a:rPr lang="it-IT" sz="2800" dirty="0" smtClean="0"/>
              <a:t>l’idea di </a:t>
            </a:r>
            <a:r>
              <a:rPr lang="it-IT" sz="2800" dirty="0" smtClean="0">
                <a:solidFill>
                  <a:srgbClr val="FF0000"/>
                </a:solidFill>
              </a:rPr>
              <a:t>Grafico di funzione </a:t>
            </a:r>
            <a:r>
              <a:rPr lang="it-IT" sz="2800" dirty="0" smtClean="0"/>
              <a:t>come </a:t>
            </a:r>
            <a:r>
              <a:rPr lang="it-IT" sz="2800" dirty="0" smtClean="0">
                <a:solidFill>
                  <a:srgbClr val="FF0000"/>
                </a:solidFill>
              </a:rPr>
              <a:t>rappresentazione geometrica dinamica  </a:t>
            </a:r>
            <a:r>
              <a:rPr lang="it-IT" sz="2800" dirty="0" smtClean="0"/>
              <a:t>di una funzione: </a:t>
            </a:r>
            <a:r>
              <a:rPr lang="it-IT" sz="2800" dirty="0" smtClean="0">
                <a:solidFill>
                  <a:srgbClr val="FF0000"/>
                </a:solidFill>
              </a:rPr>
              <a:t>traiettoria </a:t>
            </a:r>
            <a:endParaRPr lang="it-IT" sz="2800" dirty="0" smtClean="0"/>
          </a:p>
          <a:p>
            <a:pPr>
              <a:buNone/>
            </a:pPr>
            <a:endParaRPr lang="it-IT"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0" end="0"/>
                                            </p:txEl>
                                          </p:spTgt>
                                        </p:tgtEl>
                                        <p:attrNameLst>
                                          <p:attrName>style.visibility</p:attrName>
                                        </p:attrNameLst>
                                      </p:cBhvr>
                                      <p:to>
                                        <p:strVal val="visible"/>
                                      </p:to>
                                    </p:set>
                                    <p:anim calcmode="lin" valueType="num">
                                      <p:cBhvr additive="base">
                                        <p:cTn id="13"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 calcmode="lin" valueType="num">
                                      <p:cBhvr additive="base">
                                        <p:cTn id="29" dur="500" fill="hold"/>
                                        <p:tgtEl>
                                          <p:spTgt spid="5123">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23">
                                            <p:txEl>
                                              <p:pRg st="3" end="3"/>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123">
                                            <p:txEl>
                                              <p:pRg st="4" end="4"/>
                                            </p:txEl>
                                          </p:spTgt>
                                        </p:tgtEl>
                                        <p:attrNameLst>
                                          <p:attrName>style.visibility</p:attrName>
                                        </p:attrNameLst>
                                      </p:cBhvr>
                                      <p:to>
                                        <p:strVal val="visible"/>
                                      </p:to>
                                    </p:set>
                                    <p:anim calcmode="lin" valueType="num">
                                      <p:cBhvr additive="base">
                                        <p:cTn id="33" dur="500" fill="hold"/>
                                        <p:tgtEl>
                                          <p:spTgt spid="5123">
                                            <p:txEl>
                                              <p:pRg st="4" end="4"/>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123">
                                            <p:txEl>
                                              <p:pRg st="4" end="4"/>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123">
                                            <p:txEl>
                                              <p:pRg st="5" end="5"/>
                                            </p:txEl>
                                          </p:spTgt>
                                        </p:tgtEl>
                                        <p:attrNameLst>
                                          <p:attrName>style.visibility</p:attrName>
                                        </p:attrNameLst>
                                      </p:cBhvr>
                                      <p:to>
                                        <p:strVal val="visible"/>
                                      </p:to>
                                    </p:set>
                                    <p:anim calcmode="lin" valueType="num">
                                      <p:cBhvr additive="base">
                                        <p:cTn id="37" dur="500" fill="hold"/>
                                        <p:tgtEl>
                                          <p:spTgt spid="512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autoUpdateAnimBg="0"/>
      <p:bldP spid="512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p:txBody>
          <a:bodyPr/>
          <a:lstStyle/>
          <a:p>
            <a:r>
              <a:rPr lang="it-IT">
                <a:solidFill>
                  <a:schemeClr val="tx1"/>
                </a:solidFill>
                <a:latin typeface="Arial" charset="0"/>
                <a:ea typeface="ＭＳ Ｐゴシック" charset="0"/>
                <a:cs typeface="ＭＳ Ｐゴシック" charset="0"/>
              </a:rPr>
              <a:t>La Discussione Matematica</a:t>
            </a:r>
            <a:endParaRPr lang="it-IT">
              <a:latin typeface="Arial" charset="0"/>
              <a:ea typeface="ＭＳ Ｐゴシック" charset="0"/>
              <a:cs typeface="ＭＳ Ｐゴシック" charset="0"/>
            </a:endParaRPr>
          </a:p>
        </p:txBody>
      </p:sp>
      <p:sp>
        <p:nvSpPr>
          <p:cNvPr id="113667" name="Rectangle 1027"/>
          <p:cNvSpPr>
            <a:spLocks noGrp="1" noChangeArrowheads="1"/>
          </p:cNvSpPr>
          <p:nvPr>
            <p:ph type="body" idx="1"/>
          </p:nvPr>
        </p:nvSpPr>
        <p:spPr>
          <a:xfrm>
            <a:off x="457200" y="1676400"/>
            <a:ext cx="8178800" cy="4743450"/>
          </a:xfrm>
        </p:spPr>
        <p:txBody>
          <a:bodyPr/>
          <a:lstStyle/>
          <a:p>
            <a:pPr algn="just">
              <a:spcBef>
                <a:spcPts val="1200"/>
              </a:spcBef>
              <a:buFontTx/>
              <a:buNone/>
            </a:pPr>
            <a:r>
              <a:rPr lang="it-IT" sz="2400">
                <a:latin typeface="Arial" charset="0"/>
                <a:ea typeface="ＭＳ Ｐゴシック" charset="0"/>
                <a:cs typeface="ＭＳ Ｐゴシック" charset="0"/>
              </a:rPr>
              <a:t>“una </a:t>
            </a:r>
            <a:r>
              <a:rPr lang="it-IT" sz="2400">
                <a:solidFill>
                  <a:srgbClr val="C40811"/>
                </a:solidFill>
                <a:latin typeface="Arial" charset="0"/>
                <a:ea typeface="ＭＳ Ｐゴシック" charset="0"/>
                <a:cs typeface="ＭＳ Ｐゴシック" charset="0"/>
              </a:rPr>
              <a:t>discussione matematica</a:t>
            </a:r>
            <a:r>
              <a:rPr lang="it-IT" sz="2400">
                <a:latin typeface="Arial" charset="0"/>
                <a:ea typeface="ＭＳ Ｐゴシック" charset="0"/>
                <a:cs typeface="ＭＳ Ｐゴシック" charset="0"/>
              </a:rPr>
              <a:t> è una polifonia di voci ariticolate su un oggetto matematico , che costituisce un motivo dell’attività di insegnamento apprendimento.” </a:t>
            </a:r>
          </a:p>
          <a:p>
            <a:pPr algn="r">
              <a:buFontTx/>
              <a:buNone/>
            </a:pPr>
            <a:r>
              <a:rPr lang="it-IT" sz="1800">
                <a:latin typeface="Times New Roman" charset="0"/>
                <a:ea typeface="ＭＳ Ｐゴシック" charset="0"/>
                <a:cs typeface="ＭＳ Ｐゴシック" charset="0"/>
              </a:rPr>
              <a:t>(Bartolini Bussi, 1995)</a:t>
            </a:r>
            <a:r>
              <a:rPr lang="it-IT" sz="2800">
                <a:latin typeface="Times New Roman" charset="0"/>
                <a:ea typeface="ＭＳ Ｐゴシック" charset="0"/>
                <a:cs typeface="ＭＳ Ｐゴシック" charset="0"/>
              </a:rPr>
              <a:t> </a:t>
            </a:r>
            <a:endParaRPr lang="it-IT" sz="2800">
              <a:solidFill>
                <a:srgbClr val="0000FF"/>
              </a:solidFill>
              <a:latin typeface="Times New Roman" charset="0"/>
              <a:ea typeface="ＭＳ Ｐゴシック" charset="0"/>
              <a:cs typeface="ＭＳ Ｐゴシック" charset="0"/>
            </a:endParaRPr>
          </a:p>
          <a:p>
            <a:pPr algn="just">
              <a:buFontTx/>
              <a:buNone/>
            </a:pPr>
            <a:r>
              <a:rPr lang="it-IT" sz="28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 (…). In  questa situazione, l</a:t>
            </a:r>
            <a:r>
              <a:rPr lang="it-IT" sz="24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insegnante </a:t>
            </a:r>
            <a:r>
              <a:rPr lang="it-IT" sz="24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parla </a:t>
            </a:r>
            <a:r>
              <a:rPr lang="it-IT" altLang="ja-JP" sz="2400">
                <a:solidFill>
                  <a:srgbClr val="C40811"/>
                </a:solidFill>
                <a:latin typeface="Arial" charset="0"/>
                <a:ea typeface="ＭＳ Ｐゴシック" charset="0"/>
                <a:cs typeface="ＭＳ Ｐゴシック" charset="0"/>
              </a:rPr>
              <a:t>la</a:t>
            </a:r>
            <a:r>
              <a:rPr lang="it-IT" altLang="ja-JP" sz="2400">
                <a:latin typeface="Arial" charset="0"/>
                <a:ea typeface="ＭＳ Ｐゴシック" charset="0"/>
                <a:cs typeface="ＭＳ Ｐゴシック" charset="0"/>
              </a:rPr>
              <a:t> </a:t>
            </a:r>
            <a:r>
              <a:rPr lang="it-IT" altLang="ja-JP" sz="2400">
                <a:solidFill>
                  <a:srgbClr val="C40811"/>
                </a:solidFill>
                <a:latin typeface="Arial" charset="0"/>
                <a:ea typeface="ＭＳ Ｐゴシック" charset="0"/>
                <a:cs typeface="ＭＳ Ｐゴシック" charset="0"/>
              </a:rPr>
              <a:t>voce</a:t>
            </a:r>
            <a:r>
              <a:rPr lang="it-IT" sz="2400">
                <a:solidFill>
                  <a:srgbClr val="C40811"/>
                </a:solidFill>
                <a:latin typeface="Arial" charset="0"/>
                <a:ea typeface="ＭＳ Ｐゴシック" charset="0"/>
                <a:cs typeface="ＭＳ Ｐゴシック" charset="0"/>
              </a:rPr>
              <a:t>”</a:t>
            </a:r>
            <a:r>
              <a:rPr lang="it-IT" altLang="ja-JP" sz="2400">
                <a:solidFill>
                  <a:srgbClr val="C40811"/>
                </a:solidFill>
                <a:latin typeface="Arial" charset="0"/>
                <a:ea typeface="ＭＳ Ｐゴシック" charset="0"/>
                <a:cs typeface="ＭＳ Ｐゴシック" charset="0"/>
              </a:rPr>
              <a:t> della cultura matematica</a:t>
            </a:r>
            <a:r>
              <a:rPr lang="it-IT" altLang="ja-JP" sz="2400">
                <a:latin typeface="Arial" charset="0"/>
                <a:ea typeface="ＭＳ Ｐゴシック" charset="0"/>
                <a:cs typeface="ＭＳ Ｐゴシック" charset="0"/>
              </a:rPr>
              <a:t>: la prospettiva sull</a:t>
            </a:r>
            <a:r>
              <a:rPr lang="it-IT" sz="24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oggetto introdotta dall</a:t>
            </a:r>
            <a:r>
              <a:rPr lang="it-IT" sz="24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insegnante è di solito diversa dalla prospettiva introdotta dall</a:t>
            </a:r>
            <a:r>
              <a:rPr lang="it-IT" sz="2400">
                <a:latin typeface="Arial" charset="0"/>
                <a:ea typeface="ＭＳ Ｐゴシック" charset="0"/>
                <a:cs typeface="ＭＳ Ｐゴシック" charset="0"/>
              </a:rPr>
              <a:t>’</a:t>
            </a:r>
            <a:r>
              <a:rPr lang="it-IT" altLang="ja-JP" sz="2400">
                <a:latin typeface="Arial" charset="0"/>
                <a:ea typeface="ＭＳ Ｐゴシック" charset="0"/>
                <a:cs typeface="ＭＳ Ｐゴシック" charset="0"/>
              </a:rPr>
              <a:t>allievo. </a:t>
            </a:r>
          </a:p>
          <a:p>
            <a:pPr algn="r">
              <a:lnSpc>
                <a:spcPct val="70000"/>
              </a:lnSpc>
              <a:buFontTx/>
              <a:buNone/>
            </a:pPr>
            <a:r>
              <a:rPr lang="it-IT" sz="1800">
                <a:latin typeface="Arial" charset="0"/>
                <a:ea typeface="ＭＳ Ｐゴシック" charset="0"/>
                <a:cs typeface="ＭＳ Ｐゴシック" charset="0"/>
              </a:rPr>
              <a:t>(Bartolini  Bussi , 1998, p. 68)</a:t>
            </a:r>
            <a:endParaRPr lang="fr-FR" sz="2800">
              <a:latin typeface="Arial" charset="0"/>
              <a:ea typeface="ＭＳ Ｐゴシック" charset="0"/>
              <a:cs typeface="ＭＳ Ｐゴシック" charset="0"/>
            </a:endParaRPr>
          </a:p>
        </p:txBody>
      </p:sp>
    </p:spTree>
    <p:extLst>
      <p:ext uri="{BB962C8B-B14F-4D97-AF65-F5344CB8AC3E}">
        <p14:creationId xmlns:p14="http://schemas.microsoft.com/office/powerpoint/2010/main" val="22838718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500" fill="hold"/>
                                        <p:tgtEl>
                                          <p:spTgt spid="113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67">
                                            <p:txEl>
                                              <p:pRg st="1" end="1"/>
                                            </p:txEl>
                                          </p:spTgt>
                                        </p:tgtEl>
                                        <p:attrNameLst>
                                          <p:attrName>style.visibility</p:attrName>
                                        </p:attrNameLst>
                                      </p:cBhvr>
                                      <p:to>
                                        <p:strVal val="visible"/>
                                      </p:to>
                                    </p:set>
                                    <p:anim calcmode="lin" valueType="num">
                                      <p:cBhvr additive="base">
                                        <p:cTn id="13" dur="500" fill="hold"/>
                                        <p:tgtEl>
                                          <p:spTgt spid="1136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36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3667">
                                            <p:txEl>
                                              <p:pRg st="2" end="2"/>
                                            </p:txEl>
                                          </p:spTgt>
                                        </p:tgtEl>
                                        <p:attrNameLst>
                                          <p:attrName>style.visibility</p:attrName>
                                        </p:attrNameLst>
                                      </p:cBhvr>
                                      <p:to>
                                        <p:strVal val="visible"/>
                                      </p:to>
                                    </p:set>
                                    <p:anim calcmode="lin" valueType="num">
                                      <p:cBhvr additive="base">
                                        <p:cTn id="19" dur="500" fill="hold"/>
                                        <p:tgtEl>
                                          <p:spTgt spid="1136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36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3667">
                                            <p:txEl>
                                              <p:pRg st="3" end="3"/>
                                            </p:txEl>
                                          </p:spTgt>
                                        </p:tgtEl>
                                        <p:attrNameLst>
                                          <p:attrName>style.visibility</p:attrName>
                                        </p:attrNameLst>
                                      </p:cBhvr>
                                      <p:to>
                                        <p:strVal val="visible"/>
                                      </p:to>
                                    </p:set>
                                    <p:anim calcmode="lin" valueType="num">
                                      <p:cBhvr additive="base">
                                        <p:cTn id="25" dur="500" fill="hold"/>
                                        <p:tgtEl>
                                          <p:spTgt spid="1136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36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a:latin typeface="Arial" charset="0"/>
                <a:ea typeface="ＭＳ Ｐゴシック" charset="0"/>
                <a:cs typeface="ＭＳ Ｐゴシック" charset="0"/>
              </a:rPr>
              <a:t>Mathematical discussion</a:t>
            </a:r>
          </a:p>
        </p:txBody>
      </p:sp>
      <p:sp>
        <p:nvSpPr>
          <p:cNvPr id="23555" name="Rectangle 3"/>
          <p:cNvSpPr>
            <a:spLocks noGrp="1" noChangeArrowheads="1"/>
          </p:cNvSpPr>
          <p:nvPr>
            <p:ph type="body" idx="1"/>
          </p:nvPr>
        </p:nvSpPr>
        <p:spPr>
          <a:xfrm>
            <a:off x="381000" y="1981200"/>
            <a:ext cx="8458200" cy="4114800"/>
          </a:xfrm>
        </p:spPr>
        <p:txBody>
          <a:bodyPr/>
          <a:lstStyle/>
          <a:p>
            <a:pPr marL="0" indent="0" eaLnBrk="1" hangingPunct="1">
              <a:lnSpc>
                <a:spcPct val="90000"/>
              </a:lnSpc>
              <a:buFontTx/>
              <a:buNone/>
              <a:tabLst>
                <a:tab pos="0" algn="l"/>
              </a:tabLst>
            </a:pPr>
            <a:r>
              <a:rPr lang="it-IT" sz="2800">
                <a:latin typeface="Times New Roman" charset="0"/>
                <a:ea typeface="ＭＳ Ｐゴシック" charset="0"/>
                <a:cs typeface="ＭＳ Ｐゴシック" charset="0"/>
              </a:rPr>
              <a:t>"Mathematical discussion is a special kind of interaction that can take place in mathematics lessons. Mathematical discussioni s conceived of as a polyphoniy of articulated voices on a mathematical object that is one of the motives for the teaching-learning activity […]. The  term </a:t>
            </a:r>
            <a:r>
              <a:rPr lang="it-IT" sz="2800" i="1">
                <a:latin typeface="Times New Roman" charset="0"/>
                <a:ea typeface="ＭＳ Ｐゴシック" charset="0"/>
                <a:cs typeface="ＭＳ Ｐゴシック" charset="0"/>
              </a:rPr>
              <a:t>voice</a:t>
            </a:r>
            <a:r>
              <a:rPr lang="it-IT" sz="2800">
                <a:latin typeface="Times New Roman" charset="0"/>
                <a:ea typeface="ＭＳ Ｐゴシック" charset="0"/>
                <a:cs typeface="ＭＳ Ｐゴシック" charset="0"/>
              </a:rPr>
              <a:t> is used in the sense of Baktin, after Wertsch (1991), to mean a form of speaking and thinking that represents the perspective of a particolar socia category." </a:t>
            </a:r>
          </a:p>
          <a:p>
            <a:pPr marL="0" indent="0" algn="r" eaLnBrk="1" hangingPunct="1">
              <a:lnSpc>
                <a:spcPct val="90000"/>
              </a:lnSpc>
              <a:buFontTx/>
              <a:buNone/>
              <a:tabLst>
                <a:tab pos="0" algn="l"/>
              </a:tabLst>
            </a:pPr>
            <a:r>
              <a:rPr lang="it-IT" sz="2800">
                <a:latin typeface="Times New Roman" charset="0"/>
                <a:ea typeface="ＭＳ Ｐゴシック" charset="0"/>
                <a:cs typeface="ＭＳ Ｐゴシック" charset="0"/>
              </a:rPr>
              <a:t>(Bartolini Bussi, 1998, p. 68)</a:t>
            </a:r>
          </a:p>
          <a:p>
            <a:pPr marL="0" indent="0" eaLnBrk="1" hangingPunct="1">
              <a:lnSpc>
                <a:spcPct val="90000"/>
              </a:lnSpc>
              <a:tabLst>
                <a:tab pos="0" algn="l"/>
              </a:tabLst>
            </a:pPr>
            <a:endParaRPr lang="en-GB" sz="2800">
              <a:latin typeface="Arial" charset="0"/>
              <a:ea typeface="ＭＳ Ｐゴシック" charset="0"/>
              <a:cs typeface="ＭＳ Ｐゴシック" charset="0"/>
            </a:endParaRPr>
          </a:p>
        </p:txBody>
      </p:sp>
    </p:spTree>
    <p:extLst>
      <p:ext uri="{BB962C8B-B14F-4D97-AF65-F5344CB8AC3E}">
        <p14:creationId xmlns:p14="http://schemas.microsoft.com/office/powerpoint/2010/main" val="115621991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pPr eaLnBrk="1" hangingPunct="1"/>
            <a:r>
              <a:rPr lang="it-IT" sz="3200" b="1">
                <a:solidFill>
                  <a:srgbClr val="C00000"/>
                </a:solidFill>
                <a:latin typeface="Calibri" charset="0"/>
                <a:ea typeface="ＭＳ Ｐゴシック" charset="0"/>
                <a:cs typeface="ＭＳ Ｐゴシック" charset="0"/>
              </a:rPr>
              <a:t>La discussione matematica </a:t>
            </a:r>
            <a:br>
              <a:rPr lang="it-IT" sz="3200" b="1">
                <a:solidFill>
                  <a:srgbClr val="C00000"/>
                </a:solidFill>
                <a:latin typeface="Calibri" charset="0"/>
                <a:ea typeface="ＭＳ Ｐゴシック" charset="0"/>
                <a:cs typeface="ＭＳ Ｐゴシック" charset="0"/>
              </a:rPr>
            </a:br>
            <a:r>
              <a:rPr lang="it-IT" sz="3200" b="1">
                <a:solidFill>
                  <a:srgbClr val="C00000"/>
                </a:solidFill>
                <a:latin typeface="Calibri" charset="0"/>
                <a:ea typeface="ＭＳ Ｐゴシック" charset="0"/>
                <a:cs typeface="ＭＳ Ｐゴシック" charset="0"/>
              </a:rPr>
              <a:t>come </a:t>
            </a:r>
            <a:r>
              <a:rPr lang="it-IT" sz="3200" b="1">
                <a:solidFill>
                  <a:srgbClr val="3333CC"/>
                </a:solidFill>
                <a:latin typeface="Calibri" charset="0"/>
                <a:ea typeface="ＭＳ Ｐゴシック" charset="0"/>
                <a:cs typeface="ＭＳ Ｐゴシック" charset="0"/>
              </a:rPr>
              <a:t>attività</a:t>
            </a:r>
            <a:r>
              <a:rPr lang="it-IT" sz="3200" b="1">
                <a:solidFill>
                  <a:srgbClr val="C00000"/>
                </a:solidFill>
                <a:latin typeface="Calibri" charset="0"/>
                <a:ea typeface="ＭＳ Ｐゴシック" charset="0"/>
                <a:cs typeface="ＭＳ Ｐゴシック" charset="0"/>
              </a:rPr>
              <a:t> di mediazione semiotica</a:t>
            </a:r>
          </a:p>
        </p:txBody>
      </p:sp>
      <p:sp>
        <p:nvSpPr>
          <p:cNvPr id="24579" name="Segnaposto contenuto 4"/>
          <p:cNvSpPr>
            <a:spLocks noGrp="1"/>
          </p:cNvSpPr>
          <p:nvPr>
            <p:ph idx="1"/>
          </p:nvPr>
        </p:nvSpPr>
        <p:spPr/>
        <p:txBody>
          <a:bodyPr/>
          <a:lstStyle/>
          <a:p>
            <a:pPr marL="0" indent="0" eaLnBrk="1" hangingPunct="1">
              <a:lnSpc>
                <a:spcPct val="90000"/>
              </a:lnSpc>
              <a:buFontTx/>
              <a:buNone/>
            </a:pPr>
            <a:r>
              <a:rPr lang="it-IT" b="1" dirty="0">
                <a:solidFill>
                  <a:srgbClr val="C00000"/>
                </a:solidFill>
                <a:latin typeface="Calibri" charset="0"/>
                <a:ea typeface="ＭＳ Ｐゴシック" charset="0"/>
                <a:cs typeface="ＭＳ Ｐゴシック" charset="0"/>
              </a:rPr>
              <a:t>Polifonia</a:t>
            </a:r>
            <a:r>
              <a:rPr lang="it-IT" dirty="0">
                <a:solidFill>
                  <a:srgbClr val="3333CC"/>
                </a:solidFill>
                <a:latin typeface="Calibri" charset="0"/>
                <a:ea typeface="ＭＳ Ｐゴシック" charset="0"/>
                <a:cs typeface="ＭＳ Ｐゴシック" charset="0"/>
              </a:rPr>
              <a:t> </a:t>
            </a:r>
          </a:p>
          <a:p>
            <a:pPr marL="0" indent="0" eaLnBrk="1" hangingPunct="1">
              <a:lnSpc>
                <a:spcPct val="90000"/>
              </a:lnSpc>
              <a:buFontTx/>
              <a:buNone/>
            </a:pPr>
            <a:r>
              <a:rPr lang="it-IT" dirty="0">
                <a:latin typeface="Calibri" charset="0"/>
                <a:ea typeface="ＭＳ Ｐゴシック" charset="0"/>
                <a:cs typeface="ＭＳ Ｐゴシック" charset="0"/>
              </a:rPr>
              <a:t>di</a:t>
            </a:r>
            <a:r>
              <a:rPr lang="it-IT" dirty="0">
                <a:solidFill>
                  <a:srgbClr val="3333CC"/>
                </a:solidFill>
                <a:latin typeface="Calibri" charset="0"/>
                <a:ea typeface="ＭＳ Ｐゴシック" charset="0"/>
                <a:cs typeface="ＭＳ Ｐゴシック" charset="0"/>
              </a:rPr>
              <a:t> </a:t>
            </a:r>
            <a:r>
              <a:rPr lang="it-IT" b="1" dirty="0">
                <a:solidFill>
                  <a:srgbClr val="C00000"/>
                </a:solidFill>
                <a:latin typeface="Calibri" charset="0"/>
                <a:ea typeface="ＭＳ Ｐゴシック" charset="0"/>
                <a:cs typeface="ＭＳ Ｐゴシック" charset="0"/>
              </a:rPr>
              <a:t>voci</a:t>
            </a:r>
            <a:r>
              <a:rPr lang="it-IT" dirty="0">
                <a:solidFill>
                  <a:srgbClr val="3333CC"/>
                </a:solidFill>
                <a:latin typeface="Calibri" charset="0"/>
                <a:ea typeface="ＭＳ Ｐゴシック" charset="0"/>
                <a:cs typeface="ＭＳ Ｐゴシック" charset="0"/>
              </a:rPr>
              <a:t> </a:t>
            </a:r>
            <a:r>
              <a:rPr lang="it-IT" dirty="0">
                <a:latin typeface="Calibri" charset="0"/>
                <a:ea typeface="ＭＳ Ｐゴシック" charset="0"/>
                <a:cs typeface="ＭＳ Ｐゴシック" charset="0"/>
              </a:rPr>
              <a:t>articolate </a:t>
            </a:r>
          </a:p>
          <a:p>
            <a:pPr marL="0" indent="0" eaLnBrk="1" hangingPunct="1">
              <a:lnSpc>
                <a:spcPct val="90000"/>
              </a:lnSpc>
              <a:buFontTx/>
              <a:buNone/>
            </a:pPr>
            <a:r>
              <a:rPr lang="it-IT" dirty="0">
                <a:latin typeface="Calibri" charset="0"/>
                <a:ea typeface="ＭＳ Ｐゴシック" charset="0"/>
                <a:cs typeface="ＭＳ Ｐゴシック" charset="0"/>
              </a:rPr>
              <a:t>sulla</a:t>
            </a:r>
            <a:r>
              <a:rPr lang="it-IT" dirty="0">
                <a:solidFill>
                  <a:srgbClr val="3333CC"/>
                </a:solidFill>
                <a:latin typeface="Calibri" charset="0"/>
                <a:ea typeface="ＭＳ Ｐゴシック" charset="0"/>
                <a:cs typeface="ＭＳ Ｐゴシック" charset="0"/>
              </a:rPr>
              <a:t> </a:t>
            </a:r>
            <a:r>
              <a:rPr lang="it-IT" b="1" dirty="0">
                <a:solidFill>
                  <a:srgbClr val="C00000"/>
                </a:solidFill>
                <a:latin typeface="Calibri" charset="0"/>
                <a:ea typeface="ＭＳ Ｐゴシック" charset="0"/>
                <a:cs typeface="ＭＳ Ｐゴシック" charset="0"/>
              </a:rPr>
              <a:t>rete di segni </a:t>
            </a:r>
          </a:p>
          <a:p>
            <a:pPr marL="0" indent="0">
              <a:lnSpc>
                <a:spcPct val="90000"/>
              </a:lnSpc>
              <a:buFontTx/>
              <a:buNone/>
            </a:pPr>
            <a:endParaRPr lang="it-IT" smtClean="0">
              <a:latin typeface="Calibri" charset="0"/>
              <a:ea typeface="ＭＳ Ｐゴシック" charset="0"/>
              <a:cs typeface="ＭＳ Ｐゴシック" charset="0"/>
            </a:endParaRPr>
          </a:p>
          <a:p>
            <a:pPr marL="0" indent="0">
              <a:lnSpc>
                <a:spcPct val="90000"/>
              </a:lnSpc>
              <a:buFontTx/>
              <a:buNone/>
            </a:pPr>
            <a:r>
              <a:rPr lang="it-IT" smtClean="0">
                <a:latin typeface="Calibri" charset="0"/>
                <a:ea typeface="ＭＳ Ｐゴシック" charset="0"/>
                <a:cs typeface="ＭＳ Ｐゴシック" charset="0"/>
              </a:rPr>
              <a:t>generata </a:t>
            </a:r>
            <a:r>
              <a:rPr lang="it-IT" dirty="0" err="1">
                <a:latin typeface="Calibri" charset="0"/>
                <a:ea typeface="ＭＳ Ｐゴシック" charset="0"/>
                <a:cs typeface="ＭＳ Ｐゴシック" charset="0"/>
              </a:rPr>
              <a:t>dall</a:t>
            </a:r>
            <a:r>
              <a:rPr lang="ja-JP" altLang="it-IT" dirty="0">
                <a:latin typeface="Calibri" charset="0"/>
                <a:ea typeface="ＭＳ Ｐゴシック" charset="0"/>
                <a:cs typeface="ＭＳ Ｐゴシック" charset="0"/>
              </a:rPr>
              <a:t>’</a:t>
            </a:r>
            <a:r>
              <a:rPr lang="it-IT" altLang="ja-JP" dirty="0">
                <a:latin typeface="Calibri" charset="0"/>
                <a:ea typeface="ＭＳ Ｐゴシック" charset="0"/>
                <a:cs typeface="ＭＳ Ｐゴシック" charset="0"/>
              </a:rPr>
              <a:t>esplorazione di artefatti e dalla soluzione di problemi mediante artefatti (competenza: saper fare) e finalizzata alla evoluzione di significati personali in significati matematici (conoscenza: il sapere) </a:t>
            </a:r>
            <a:endParaRPr lang="it-IT" dirty="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61191157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Segnaposto contenuto 4"/>
          <p:cNvSpPr>
            <a:spLocks noGrp="1"/>
          </p:cNvSpPr>
          <p:nvPr>
            <p:ph sz="half" idx="1"/>
          </p:nvPr>
        </p:nvSpPr>
        <p:spPr/>
        <p:txBody>
          <a:bodyPr/>
          <a:lstStyle/>
          <a:p>
            <a:pPr algn="ctr">
              <a:buFontTx/>
              <a:buNone/>
            </a:pPr>
            <a:endParaRPr lang="it-IT" sz="4400" b="1" dirty="0">
              <a:latin typeface="Calibri" charset="0"/>
              <a:ea typeface="ＭＳ Ｐゴシック" charset="0"/>
              <a:cs typeface="ＭＳ Ｐゴシック" charset="0"/>
            </a:endParaRPr>
          </a:p>
          <a:p>
            <a:pPr algn="ctr">
              <a:buFontTx/>
              <a:buNone/>
            </a:pPr>
            <a:endParaRPr lang="it-IT" sz="4400" b="1" dirty="0">
              <a:latin typeface="Calibri" charset="0"/>
              <a:ea typeface="ＭＳ Ｐゴシック" charset="0"/>
              <a:cs typeface="ＭＳ Ｐゴシック" charset="0"/>
            </a:endParaRPr>
          </a:p>
          <a:p>
            <a:pPr algn="ctr">
              <a:buFontTx/>
              <a:buNone/>
            </a:pPr>
            <a:r>
              <a:rPr lang="it-IT" sz="4400" b="1" dirty="0" smtClean="0">
                <a:latin typeface="Calibri" charset="0"/>
                <a:ea typeface="ＭＳ Ｐゴシック" charset="0"/>
                <a:cs typeface="ＭＳ Ｐゴシック" charset="0"/>
              </a:rPr>
              <a:t>polisemia</a:t>
            </a:r>
            <a:endParaRPr lang="it-IT" sz="4400" b="1" dirty="0">
              <a:latin typeface="Calibri" charset="0"/>
              <a:ea typeface="ＭＳ Ｐゴシック" charset="0"/>
              <a:cs typeface="ＭＳ Ｐゴシック" charset="0"/>
            </a:endParaRPr>
          </a:p>
        </p:txBody>
      </p:sp>
      <p:sp>
        <p:nvSpPr>
          <p:cNvPr id="26627" name="Segnaposto contenuto 5"/>
          <p:cNvSpPr>
            <a:spLocks noGrp="1"/>
          </p:cNvSpPr>
          <p:nvPr>
            <p:ph sz="half" idx="2"/>
          </p:nvPr>
        </p:nvSpPr>
        <p:spPr/>
        <p:txBody>
          <a:bodyPr/>
          <a:lstStyle/>
          <a:p>
            <a:pPr algn="ctr">
              <a:buFontTx/>
              <a:buNone/>
            </a:pPr>
            <a:endParaRPr lang="it-IT" sz="4400" b="1" dirty="0">
              <a:latin typeface="Calibri" charset="0"/>
              <a:ea typeface="ＭＳ Ｐゴシック" charset="0"/>
              <a:cs typeface="ＭＳ Ｐゴシック" charset="0"/>
            </a:endParaRPr>
          </a:p>
          <a:p>
            <a:pPr algn="ctr">
              <a:buFontTx/>
              <a:buNone/>
            </a:pPr>
            <a:endParaRPr lang="it-IT" sz="4400" b="1" dirty="0">
              <a:latin typeface="Calibri" charset="0"/>
              <a:ea typeface="ＭＳ Ｐゴシック" charset="0"/>
              <a:cs typeface="ＭＳ Ｐゴシック" charset="0"/>
            </a:endParaRPr>
          </a:p>
          <a:p>
            <a:pPr algn="ctr">
              <a:buFontTx/>
              <a:buNone/>
            </a:pPr>
            <a:r>
              <a:rPr lang="it-IT" sz="4400" b="1" dirty="0">
                <a:latin typeface="Calibri" charset="0"/>
                <a:ea typeface="ＭＳ Ｐゴシック" charset="0"/>
                <a:cs typeface="ＭＳ Ｐゴシック" charset="0"/>
              </a:rPr>
              <a:t>polifonia</a:t>
            </a:r>
          </a:p>
        </p:txBody>
      </p:sp>
      <p:sp>
        <p:nvSpPr>
          <p:cNvPr id="7" name="Freccia bidirezionale orizzontale 6"/>
          <p:cNvSpPr/>
          <p:nvPr/>
        </p:nvSpPr>
        <p:spPr>
          <a:xfrm>
            <a:off x="4179887" y="3186906"/>
            <a:ext cx="1216025" cy="484188"/>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90117" name="Titolo 1"/>
          <p:cNvSpPr>
            <a:spLocks noGrp="1"/>
          </p:cNvSpPr>
          <p:nvPr>
            <p:ph type="title"/>
          </p:nvPr>
        </p:nvSpPr>
        <p:spPr>
          <a:xfrm>
            <a:off x="457200" y="240240"/>
            <a:ext cx="8229600" cy="708025"/>
          </a:xfrm>
        </p:spPr>
        <p:txBody>
          <a:bodyPr>
            <a:normAutofit/>
          </a:bodyPr>
          <a:lstStyle/>
          <a:p>
            <a:r>
              <a:rPr lang="it-IT" sz="3600" dirty="0">
                <a:solidFill>
                  <a:srgbClr val="C00000"/>
                </a:solidFill>
                <a:latin typeface="Calibri" charset="0"/>
                <a:ea typeface="ＭＳ Ｐゴシック" charset="0"/>
                <a:cs typeface="ＭＳ Ｐゴシック" charset="0"/>
              </a:rPr>
              <a:t>Artefatto </a:t>
            </a:r>
            <a:r>
              <a:rPr lang="it-IT" sz="3600" dirty="0" smtClean="0">
                <a:solidFill>
                  <a:srgbClr val="C00000"/>
                </a:solidFill>
                <a:latin typeface="Calibri" charset="0"/>
                <a:ea typeface="ＭＳ Ｐゴシック" charset="0"/>
                <a:cs typeface="ＭＳ Ｐゴシック" charset="0"/>
              </a:rPr>
              <a:t>e consegne</a:t>
            </a:r>
            <a:endParaRPr lang="it-IT" sz="3600" dirty="0">
              <a:latin typeface="Calibri" charset="0"/>
              <a:ea typeface="ＭＳ Ｐゴシック" charset="0"/>
              <a:cs typeface="ＭＳ Ｐゴシック" charset="0"/>
            </a:endParaRPr>
          </a:p>
        </p:txBody>
      </p:sp>
      <p:sp>
        <p:nvSpPr>
          <p:cNvPr id="10" name="Nastro 1 9"/>
          <p:cNvSpPr/>
          <p:nvPr/>
        </p:nvSpPr>
        <p:spPr>
          <a:xfrm>
            <a:off x="71438" y="1123950"/>
            <a:ext cx="4716462" cy="1255713"/>
          </a:xfrm>
          <a:prstGeom prst="ribbon2">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2800" b="1" dirty="0">
                <a:solidFill>
                  <a:srgbClr val="C00000"/>
                </a:solidFill>
              </a:rPr>
              <a:t>ARTEFATTO</a:t>
            </a:r>
          </a:p>
        </p:txBody>
      </p:sp>
      <p:sp>
        <p:nvSpPr>
          <p:cNvPr id="11" name="Nastro 1 10"/>
          <p:cNvSpPr/>
          <p:nvPr/>
        </p:nvSpPr>
        <p:spPr>
          <a:xfrm>
            <a:off x="4286250" y="4887913"/>
            <a:ext cx="4714875" cy="1255712"/>
          </a:xfrm>
          <a:prstGeom prst="ribbon2">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2800" b="1" dirty="0">
                <a:solidFill>
                  <a:srgbClr val="C00000"/>
                </a:solidFill>
              </a:rPr>
              <a:t>TASK </a:t>
            </a:r>
          </a:p>
        </p:txBody>
      </p:sp>
      <p:sp>
        <p:nvSpPr>
          <p:cNvPr id="12" name="Freccia bidirezionale orizzontale 11"/>
          <p:cNvSpPr/>
          <p:nvPr/>
        </p:nvSpPr>
        <p:spPr>
          <a:xfrm rot="16200000">
            <a:off x="1972205" y="2456921"/>
            <a:ext cx="968904" cy="484187"/>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3" name="Freccia bidirezionale orizzontale 12"/>
          <p:cNvSpPr/>
          <p:nvPr/>
        </p:nvSpPr>
        <p:spPr>
          <a:xfrm rot="16200000">
            <a:off x="6063457" y="3951022"/>
            <a:ext cx="1216025" cy="484188"/>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6634" name="Segnaposto numero diapositiva 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6C81EC-B3FD-D149-861D-0E32CE96A8A9}" type="slidenum">
              <a:rPr lang="it-IT" sz="1200">
                <a:solidFill>
                  <a:srgbClr val="898989"/>
                </a:solidFill>
                <a:latin typeface="Calibri" charset="0"/>
              </a:rPr>
              <a:pPr eaLnBrk="1" hangingPunct="1"/>
              <a:t>43</a:t>
            </a:fld>
            <a:endParaRPr lang="it-IT" sz="1200">
              <a:solidFill>
                <a:srgbClr val="898989"/>
              </a:solidFill>
              <a:latin typeface="Calibri" charset="0"/>
            </a:endParaRPr>
          </a:p>
        </p:txBody>
      </p:sp>
      <p:sp>
        <p:nvSpPr>
          <p:cNvPr id="26635" name="Segnaposto piè di pagina 1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endParaRPr lang="it-IT" sz="1400"/>
          </a:p>
        </p:txBody>
      </p:sp>
    </p:spTree>
    <p:extLst>
      <p:ext uri="{BB962C8B-B14F-4D97-AF65-F5344CB8AC3E}">
        <p14:creationId xmlns:p14="http://schemas.microsoft.com/office/powerpoint/2010/main" val="31065937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Segnaposto contenuto 4"/>
          <p:cNvSpPr>
            <a:spLocks noGrp="1"/>
          </p:cNvSpPr>
          <p:nvPr>
            <p:ph sz="half" idx="1"/>
          </p:nvPr>
        </p:nvSpPr>
        <p:spPr>
          <a:xfrm>
            <a:off x="914400" y="1676400"/>
            <a:ext cx="3749040" cy="4572000"/>
          </a:xfrm>
        </p:spPr>
        <p:txBody>
          <a:bodyPr/>
          <a:lstStyle/>
          <a:p>
            <a:pPr algn="ctr">
              <a:buFontTx/>
              <a:buNone/>
            </a:pPr>
            <a:endParaRPr lang="it-IT" sz="4400" b="1" dirty="0">
              <a:latin typeface="Calibri" charset="0"/>
              <a:ea typeface="ＭＳ Ｐゴシック" charset="0"/>
              <a:cs typeface="ＭＳ Ｐゴシック" charset="0"/>
            </a:endParaRPr>
          </a:p>
          <a:p>
            <a:pPr algn="ctr">
              <a:buFontTx/>
              <a:buNone/>
            </a:pPr>
            <a:endParaRPr lang="it-IT" sz="4400" b="1" dirty="0">
              <a:latin typeface="Calibri" charset="0"/>
              <a:ea typeface="ＭＳ Ｐゴシック" charset="0"/>
              <a:cs typeface="ＭＳ Ｐゴシック" charset="0"/>
            </a:endParaRPr>
          </a:p>
          <a:p>
            <a:pPr algn="ctr">
              <a:buFontTx/>
              <a:buNone/>
            </a:pPr>
            <a:r>
              <a:rPr lang="it-IT" sz="4400" b="1" dirty="0">
                <a:latin typeface="Calibri" charset="0"/>
                <a:ea typeface="ＭＳ Ｐゴシック" charset="0"/>
                <a:cs typeface="ＭＳ Ｐゴシック" charset="0"/>
              </a:rPr>
              <a:t>polisemia</a:t>
            </a:r>
          </a:p>
        </p:txBody>
      </p:sp>
      <p:sp>
        <p:nvSpPr>
          <p:cNvPr id="27651" name="Segnaposto contenuto 5"/>
          <p:cNvSpPr>
            <a:spLocks noGrp="1"/>
          </p:cNvSpPr>
          <p:nvPr>
            <p:ph sz="half" idx="2"/>
          </p:nvPr>
        </p:nvSpPr>
        <p:spPr>
          <a:xfrm>
            <a:off x="4819229" y="1681168"/>
            <a:ext cx="3749040" cy="4572000"/>
          </a:xfrm>
        </p:spPr>
        <p:txBody>
          <a:bodyPr/>
          <a:lstStyle/>
          <a:p>
            <a:pPr algn="ctr">
              <a:buFontTx/>
              <a:buNone/>
            </a:pPr>
            <a:endParaRPr lang="it-IT" sz="4400" b="1" dirty="0">
              <a:latin typeface="Calibri" charset="0"/>
              <a:ea typeface="ＭＳ Ｐゴシック" charset="0"/>
              <a:cs typeface="ＭＳ Ｐゴシック" charset="0"/>
            </a:endParaRPr>
          </a:p>
          <a:p>
            <a:pPr algn="ctr">
              <a:buFontTx/>
              <a:buNone/>
            </a:pPr>
            <a:endParaRPr lang="it-IT" sz="4400" b="1" dirty="0">
              <a:latin typeface="Calibri" charset="0"/>
              <a:ea typeface="ＭＳ Ｐゴシック" charset="0"/>
              <a:cs typeface="ＭＳ Ｐゴシック" charset="0"/>
            </a:endParaRPr>
          </a:p>
          <a:p>
            <a:pPr algn="ctr">
              <a:buFontTx/>
              <a:buNone/>
            </a:pPr>
            <a:r>
              <a:rPr lang="it-IT" sz="4400" b="1" dirty="0">
                <a:latin typeface="Calibri" charset="0"/>
                <a:ea typeface="ＭＳ Ｐゴシック" charset="0"/>
                <a:cs typeface="ＭＳ Ｐゴシック" charset="0"/>
              </a:rPr>
              <a:t>polifonia</a:t>
            </a:r>
          </a:p>
        </p:txBody>
      </p:sp>
      <p:sp>
        <p:nvSpPr>
          <p:cNvPr id="7" name="Freccia bidirezionale orizzontale 6"/>
          <p:cNvSpPr/>
          <p:nvPr/>
        </p:nvSpPr>
        <p:spPr>
          <a:xfrm>
            <a:off x="4071938" y="3429000"/>
            <a:ext cx="1216025" cy="484188"/>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89093" name="Titolo 1"/>
          <p:cNvSpPr>
            <a:spLocks noGrp="1"/>
          </p:cNvSpPr>
          <p:nvPr>
            <p:ph type="title"/>
          </p:nvPr>
        </p:nvSpPr>
        <p:spPr>
          <a:xfrm>
            <a:off x="457200" y="428625"/>
            <a:ext cx="8229600" cy="1143000"/>
          </a:xfrm>
        </p:spPr>
        <p:txBody>
          <a:bodyPr>
            <a:normAutofit fontScale="90000"/>
          </a:bodyPr>
          <a:lstStyle/>
          <a:p>
            <a:pPr eaLnBrk="1" hangingPunct="1"/>
            <a:r>
              <a:rPr lang="it-IT" sz="3600">
                <a:solidFill>
                  <a:srgbClr val="C00000"/>
                </a:solidFill>
                <a:latin typeface="Calibri" charset="0"/>
                <a:ea typeface="ＭＳ Ｐゴシック" charset="0"/>
                <a:cs typeface="ＭＳ Ｐゴシック" charset="0"/>
              </a:rPr>
              <a:t>Artefatto e</a:t>
            </a:r>
            <a:br>
              <a:rPr lang="it-IT" sz="3600">
                <a:solidFill>
                  <a:srgbClr val="C00000"/>
                </a:solidFill>
                <a:latin typeface="Calibri" charset="0"/>
                <a:ea typeface="ＭＳ Ｐゴシック" charset="0"/>
                <a:cs typeface="ＭＳ Ｐゴシック" charset="0"/>
              </a:rPr>
            </a:br>
            <a:r>
              <a:rPr lang="it-IT" sz="3600">
                <a:solidFill>
                  <a:srgbClr val="C00000"/>
                </a:solidFill>
                <a:latin typeface="Calibri" charset="0"/>
                <a:ea typeface="ＭＳ Ｐゴシック" charset="0"/>
                <a:cs typeface="ＭＳ Ｐゴシック" charset="0"/>
              </a:rPr>
              <a:t>discussione matematica</a:t>
            </a:r>
            <a:r>
              <a:rPr lang="it-IT" sz="3600">
                <a:latin typeface="Calibri" charset="0"/>
                <a:ea typeface="ＭＳ Ｐゴシック" charset="0"/>
                <a:cs typeface="ＭＳ Ｐゴシック" charset="0"/>
              </a:rPr>
              <a:t/>
            </a:r>
            <a:br>
              <a:rPr lang="it-IT" sz="3600">
                <a:latin typeface="Calibri" charset="0"/>
                <a:ea typeface="ＭＳ Ｐゴシック" charset="0"/>
                <a:cs typeface="ＭＳ Ｐゴシック" charset="0"/>
              </a:rPr>
            </a:br>
            <a:endParaRPr lang="it-IT" sz="3600">
              <a:latin typeface="Calibri" charset="0"/>
              <a:ea typeface="ＭＳ Ｐゴシック" charset="0"/>
              <a:cs typeface="ＭＳ Ｐゴシック" charset="0"/>
            </a:endParaRPr>
          </a:p>
        </p:txBody>
      </p:sp>
      <p:sp>
        <p:nvSpPr>
          <p:cNvPr id="10" name="Nastro 1 9"/>
          <p:cNvSpPr/>
          <p:nvPr/>
        </p:nvSpPr>
        <p:spPr>
          <a:xfrm>
            <a:off x="71438" y="1157816"/>
            <a:ext cx="4716462" cy="1255713"/>
          </a:xfrm>
          <a:prstGeom prst="ribbon2">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2800" b="1" dirty="0">
                <a:solidFill>
                  <a:srgbClr val="C00000"/>
                </a:solidFill>
              </a:rPr>
              <a:t>ARTEFATTO</a:t>
            </a:r>
          </a:p>
        </p:txBody>
      </p:sp>
      <p:sp>
        <p:nvSpPr>
          <p:cNvPr id="11" name="Nastro 1 10"/>
          <p:cNvSpPr/>
          <p:nvPr/>
        </p:nvSpPr>
        <p:spPr>
          <a:xfrm>
            <a:off x="3348038" y="5356755"/>
            <a:ext cx="5653087" cy="1201737"/>
          </a:xfrm>
          <a:prstGeom prst="ribbon2">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2800" b="1" dirty="0">
                <a:solidFill>
                  <a:srgbClr val="C00000"/>
                </a:solidFill>
              </a:rPr>
              <a:t>DISCUSSIONE MATEMATICA</a:t>
            </a:r>
          </a:p>
        </p:txBody>
      </p:sp>
      <p:sp>
        <p:nvSpPr>
          <p:cNvPr id="12" name="Freccia bidirezionale orizzontale 11"/>
          <p:cNvSpPr/>
          <p:nvPr/>
        </p:nvSpPr>
        <p:spPr>
          <a:xfrm rot="16200000">
            <a:off x="1902619" y="2651919"/>
            <a:ext cx="1143000" cy="411162"/>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3" name="Freccia bidirezionale orizzontale 12"/>
          <p:cNvSpPr/>
          <p:nvPr/>
        </p:nvSpPr>
        <p:spPr>
          <a:xfrm rot="16200000">
            <a:off x="5861844" y="4468551"/>
            <a:ext cx="1144587" cy="412750"/>
          </a:xfrm>
          <a:prstGeom prst="lef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7658" name="Segnaposto numero diapositiva 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2663AD0-D9DD-7A42-8437-F457C7863D3B}" type="slidenum">
              <a:rPr lang="it-IT" sz="1200">
                <a:solidFill>
                  <a:srgbClr val="898989"/>
                </a:solidFill>
                <a:latin typeface="Calibri" charset="0"/>
              </a:rPr>
              <a:pPr eaLnBrk="1" hangingPunct="1"/>
              <a:t>44</a:t>
            </a:fld>
            <a:endParaRPr lang="it-IT" sz="1200">
              <a:solidFill>
                <a:srgbClr val="898989"/>
              </a:solidFill>
              <a:latin typeface="Calibri" charset="0"/>
            </a:endParaRPr>
          </a:p>
        </p:txBody>
      </p:sp>
      <p:sp>
        <p:nvSpPr>
          <p:cNvPr id="27659" name="Segnaposto piè di pagina 1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endParaRPr lang="it-IT" sz="1400"/>
          </a:p>
        </p:txBody>
      </p:sp>
    </p:spTree>
    <p:extLst>
      <p:ext uri="{BB962C8B-B14F-4D97-AF65-F5344CB8AC3E}">
        <p14:creationId xmlns:p14="http://schemas.microsoft.com/office/powerpoint/2010/main" val="22443311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Line 2"/>
          <p:cNvSpPr>
            <a:spLocks noChangeShapeType="1"/>
          </p:cNvSpPr>
          <p:nvPr/>
        </p:nvSpPr>
        <p:spPr bwMode="auto">
          <a:xfrm>
            <a:off x="2339975" y="1700213"/>
            <a:ext cx="5111750" cy="3889375"/>
          </a:xfrm>
          <a:prstGeom prst="line">
            <a:avLst/>
          </a:prstGeom>
          <a:noFill/>
          <a:ln w="57150">
            <a:solidFill>
              <a:srgbClr val="6600FF"/>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1747" name="Text Box 4"/>
          <p:cNvSpPr txBox="1">
            <a:spLocks noChangeArrowheads="1"/>
          </p:cNvSpPr>
          <p:nvPr/>
        </p:nvSpPr>
        <p:spPr bwMode="auto">
          <a:xfrm>
            <a:off x="1187450" y="1773238"/>
            <a:ext cx="984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1800"/>
              <a:t>Compito</a:t>
            </a:r>
          </a:p>
        </p:txBody>
      </p:sp>
      <p:sp>
        <p:nvSpPr>
          <p:cNvPr id="31748" name="Line 5"/>
          <p:cNvSpPr>
            <a:spLocks noChangeShapeType="1"/>
          </p:cNvSpPr>
          <p:nvPr/>
        </p:nvSpPr>
        <p:spPr bwMode="auto">
          <a:xfrm>
            <a:off x="2484438" y="1052513"/>
            <a:ext cx="4967287" cy="0"/>
          </a:xfrm>
          <a:prstGeom prst="line">
            <a:avLst/>
          </a:prstGeom>
          <a:noFill/>
          <a:ln w="76200">
            <a:solidFill>
              <a:srgbClr val="333399"/>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1749" name="Line 6"/>
          <p:cNvSpPr>
            <a:spLocks noChangeShapeType="1"/>
          </p:cNvSpPr>
          <p:nvPr/>
        </p:nvSpPr>
        <p:spPr bwMode="auto">
          <a:xfrm>
            <a:off x="1692275" y="5805488"/>
            <a:ext cx="5832475" cy="71437"/>
          </a:xfrm>
          <a:prstGeom prst="line">
            <a:avLst/>
          </a:prstGeom>
          <a:noFill/>
          <a:ln w="76200">
            <a:solidFill>
              <a:srgbClr val="CC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1750" name="Text Box 7"/>
          <p:cNvSpPr txBox="1">
            <a:spLocks noChangeArrowheads="1"/>
          </p:cNvSpPr>
          <p:nvPr/>
        </p:nvSpPr>
        <p:spPr bwMode="auto">
          <a:xfrm>
            <a:off x="3228975" y="1325563"/>
            <a:ext cx="2689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800">
                <a:solidFill>
                  <a:srgbClr val="6600FF"/>
                </a:solidFill>
                <a:latin typeface="Brush Script MT" charset="0"/>
              </a:rPr>
              <a:t>Attività Semiotica</a:t>
            </a:r>
          </a:p>
        </p:txBody>
      </p:sp>
      <p:sp>
        <p:nvSpPr>
          <p:cNvPr id="31751" name="Text Box 8"/>
          <p:cNvSpPr txBox="1">
            <a:spLocks noChangeArrowheads="1"/>
          </p:cNvSpPr>
          <p:nvPr/>
        </p:nvSpPr>
        <p:spPr bwMode="auto">
          <a:xfrm>
            <a:off x="4068763" y="260350"/>
            <a:ext cx="18462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3200">
                <a:solidFill>
                  <a:srgbClr val="000066"/>
                </a:solidFill>
                <a:latin typeface="Brush Script MT" charset="0"/>
              </a:rPr>
              <a:t>Allievo(i) </a:t>
            </a:r>
          </a:p>
        </p:txBody>
      </p:sp>
      <p:sp>
        <p:nvSpPr>
          <p:cNvPr id="31752" name="Text Box 9"/>
          <p:cNvSpPr txBox="1">
            <a:spLocks noChangeArrowheads="1"/>
          </p:cNvSpPr>
          <p:nvPr/>
        </p:nvSpPr>
        <p:spPr bwMode="auto">
          <a:xfrm>
            <a:off x="4016375" y="5791200"/>
            <a:ext cx="1479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3200">
                <a:solidFill>
                  <a:srgbClr val="CC3300"/>
                </a:solidFill>
                <a:latin typeface="Brush Script MT" charset="0"/>
              </a:rPr>
              <a:t>cultura</a:t>
            </a:r>
          </a:p>
        </p:txBody>
      </p:sp>
      <p:sp>
        <p:nvSpPr>
          <p:cNvPr id="31753" name="Line 10"/>
          <p:cNvSpPr>
            <a:spLocks noChangeShapeType="1"/>
          </p:cNvSpPr>
          <p:nvPr/>
        </p:nvSpPr>
        <p:spPr bwMode="auto">
          <a:xfrm flipH="1">
            <a:off x="1692275" y="1268413"/>
            <a:ext cx="5759450" cy="4321175"/>
          </a:xfrm>
          <a:prstGeom prst="line">
            <a:avLst/>
          </a:prstGeom>
          <a:noFill/>
          <a:ln w="57150">
            <a:solidFill>
              <a:srgbClr val="6600FF"/>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1754" name="Text Box 11"/>
          <p:cNvSpPr txBox="1">
            <a:spLocks noChangeArrowheads="1"/>
          </p:cNvSpPr>
          <p:nvPr/>
        </p:nvSpPr>
        <p:spPr bwMode="auto">
          <a:xfrm>
            <a:off x="6284913" y="892175"/>
            <a:ext cx="2282825"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1800"/>
              <a:t>Produzioni Individuatli</a:t>
            </a:r>
          </a:p>
          <a:p>
            <a:pPr algn="ctr" eaLnBrk="1" hangingPunct="1"/>
            <a:r>
              <a:rPr lang="it-IT" sz="1800"/>
              <a:t>“Testi ”situati</a:t>
            </a:r>
          </a:p>
        </p:txBody>
      </p:sp>
      <p:pic>
        <p:nvPicPr>
          <p:cNvPr id="31755" name="Picture 12" descr="school_clipart_boy_writting"/>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258888" y="188913"/>
            <a:ext cx="1905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3" descr="fibo"/>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116013" y="4044950"/>
            <a:ext cx="10636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7" name="Text Box 14"/>
          <p:cNvSpPr txBox="1">
            <a:spLocks noChangeArrowheads="1"/>
          </p:cNvSpPr>
          <p:nvPr/>
        </p:nvSpPr>
        <p:spPr bwMode="auto">
          <a:xfrm>
            <a:off x="650875" y="5586413"/>
            <a:ext cx="2017713"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1800"/>
              <a:t>Sapere Matematico</a:t>
            </a:r>
          </a:p>
        </p:txBody>
      </p:sp>
      <p:sp>
        <p:nvSpPr>
          <p:cNvPr id="31758" name="Text Box 15"/>
          <p:cNvSpPr txBox="1">
            <a:spLocks noChangeArrowheads="1"/>
          </p:cNvSpPr>
          <p:nvPr/>
        </p:nvSpPr>
        <p:spPr bwMode="auto">
          <a:xfrm>
            <a:off x="6392863" y="5589588"/>
            <a:ext cx="2089150" cy="646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1800"/>
              <a:t>Produzioni collettive</a:t>
            </a:r>
          </a:p>
          <a:p>
            <a:pPr algn="ctr" eaLnBrk="1" hangingPunct="1"/>
            <a:r>
              <a:rPr lang="it-IT"/>
              <a:t>“Testi” </a:t>
            </a:r>
            <a:r>
              <a:rPr lang="it-IT" sz="1800"/>
              <a:t>Mathematici</a:t>
            </a:r>
          </a:p>
        </p:txBody>
      </p:sp>
      <p:sp>
        <p:nvSpPr>
          <p:cNvPr id="17" name="Stella a 7 punte 16"/>
          <p:cNvSpPr/>
          <p:nvPr/>
        </p:nvSpPr>
        <p:spPr>
          <a:xfrm>
            <a:off x="3514725" y="2509838"/>
            <a:ext cx="2667000" cy="1871662"/>
          </a:xfrm>
          <a:prstGeom prst="star7">
            <a:avLst/>
          </a:prstGeom>
          <a:solidFill>
            <a:srgbClr val="C31515"/>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2600" dirty="0"/>
              <a:t>Artefatto</a:t>
            </a:r>
          </a:p>
        </p:txBody>
      </p:sp>
      <p:sp>
        <p:nvSpPr>
          <p:cNvPr id="21" name="Line 18"/>
          <p:cNvSpPr>
            <a:spLocks noChangeShapeType="1"/>
          </p:cNvSpPr>
          <p:nvPr/>
        </p:nvSpPr>
        <p:spPr bwMode="auto">
          <a:xfrm>
            <a:off x="1692275" y="2205038"/>
            <a:ext cx="0" cy="1871662"/>
          </a:xfrm>
          <a:prstGeom prst="line">
            <a:avLst/>
          </a:prstGeom>
          <a:noFill/>
          <a:ln w="57150">
            <a:solidFill>
              <a:srgbClr val="6600FF"/>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2" name="Line 17"/>
          <p:cNvSpPr>
            <a:spLocks noChangeShapeType="1"/>
          </p:cNvSpPr>
          <p:nvPr/>
        </p:nvSpPr>
        <p:spPr bwMode="auto">
          <a:xfrm>
            <a:off x="7451725" y="1412875"/>
            <a:ext cx="0" cy="4032250"/>
          </a:xfrm>
          <a:prstGeom prst="line">
            <a:avLst/>
          </a:prstGeom>
          <a:noFill/>
          <a:ln w="57150">
            <a:solidFill>
              <a:srgbClr val="6600FF"/>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1762" name="Freeform 19"/>
          <p:cNvSpPr>
            <a:spLocks/>
          </p:cNvSpPr>
          <p:nvPr/>
        </p:nvSpPr>
        <p:spPr bwMode="auto">
          <a:xfrm flipH="1">
            <a:off x="7785100" y="1325563"/>
            <a:ext cx="1050925" cy="4264025"/>
          </a:xfrm>
          <a:custGeom>
            <a:avLst/>
            <a:gdLst>
              <a:gd name="T0" fmla="*/ 2147483647 w 344"/>
              <a:gd name="T1" fmla="*/ 0 h 1880"/>
              <a:gd name="T2" fmla="*/ 2147483647 w 344"/>
              <a:gd name="T3" fmla="*/ 2147483647 h 1880"/>
              <a:gd name="T4" fmla="*/ 2147483647 w 344"/>
              <a:gd name="T5" fmla="*/ 2147483647 h 1880"/>
              <a:gd name="T6" fmla="*/ 2147483647 w 344"/>
              <a:gd name="T7" fmla="*/ 2147483647 h 1880"/>
              <a:gd name="T8" fmla="*/ 0 60000 65536"/>
              <a:gd name="T9" fmla="*/ 0 60000 65536"/>
              <a:gd name="T10" fmla="*/ 0 60000 65536"/>
              <a:gd name="T11" fmla="*/ 0 60000 65536"/>
              <a:gd name="T12" fmla="*/ 0 w 344"/>
              <a:gd name="T13" fmla="*/ 0 h 1880"/>
              <a:gd name="T14" fmla="*/ 344 w 344"/>
              <a:gd name="T15" fmla="*/ 1880 h 1880"/>
            </a:gdLst>
            <a:ahLst/>
            <a:cxnLst>
              <a:cxn ang="T8">
                <a:pos x="T0" y="T1"/>
              </a:cxn>
              <a:cxn ang="T9">
                <a:pos x="T2" y="T3"/>
              </a:cxn>
              <a:cxn ang="T10">
                <a:pos x="T4" y="T5"/>
              </a:cxn>
              <a:cxn ang="T11">
                <a:pos x="T6" y="T7"/>
              </a:cxn>
            </a:cxnLst>
            <a:rect l="T12" t="T13" r="T14" b="T15"/>
            <a:pathLst>
              <a:path w="344" h="1880">
                <a:moveTo>
                  <a:pt x="344" y="0"/>
                </a:moveTo>
                <a:cubicBezTo>
                  <a:pt x="180" y="148"/>
                  <a:pt x="16" y="296"/>
                  <a:pt x="8" y="576"/>
                </a:cubicBezTo>
                <a:cubicBezTo>
                  <a:pt x="0" y="856"/>
                  <a:pt x="248" y="1480"/>
                  <a:pt x="296" y="1680"/>
                </a:cubicBezTo>
                <a:cubicBezTo>
                  <a:pt x="344" y="1880"/>
                  <a:pt x="296" y="1760"/>
                  <a:pt x="296" y="1776"/>
                </a:cubicBezTo>
              </a:path>
            </a:pathLst>
          </a:custGeom>
          <a:noFill/>
          <a:ln w="57150">
            <a:solidFill>
              <a:srgbClr val="CC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9" name="AutoShape 21"/>
          <p:cNvSpPr>
            <a:spLocks noChangeArrowheads="1"/>
          </p:cNvSpPr>
          <p:nvPr/>
        </p:nvSpPr>
        <p:spPr bwMode="auto">
          <a:xfrm>
            <a:off x="7165975" y="1538288"/>
            <a:ext cx="1670050" cy="914400"/>
          </a:xfrm>
          <a:prstGeom prst="roundRect">
            <a:avLst>
              <a:gd name="adj" fmla="val 16667"/>
            </a:avLst>
          </a:prstGeom>
          <a:solidFill>
            <a:srgbClr val="FFFF00"/>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eaLnBrk="1" hangingPunct="1">
              <a:defRPr/>
            </a:pPr>
            <a:r>
              <a:rPr lang="it-IT" sz="1800" dirty="0"/>
              <a:t>Segni artefatto</a:t>
            </a:r>
          </a:p>
        </p:txBody>
      </p:sp>
      <p:sp>
        <p:nvSpPr>
          <p:cNvPr id="20" name="AutoShape 22"/>
          <p:cNvSpPr>
            <a:spLocks noChangeArrowheads="1"/>
          </p:cNvSpPr>
          <p:nvPr/>
        </p:nvSpPr>
        <p:spPr bwMode="auto">
          <a:xfrm>
            <a:off x="7473950" y="2946400"/>
            <a:ext cx="1670050" cy="9144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1" hangingPunct="1">
              <a:defRPr/>
            </a:pPr>
            <a:r>
              <a:rPr lang="it-IT" sz="1800" dirty="0"/>
              <a:t>Segni pivot</a:t>
            </a:r>
          </a:p>
        </p:txBody>
      </p:sp>
      <p:sp>
        <p:nvSpPr>
          <p:cNvPr id="23" name="AutoShape 23"/>
          <p:cNvSpPr>
            <a:spLocks noChangeArrowheads="1"/>
          </p:cNvSpPr>
          <p:nvPr/>
        </p:nvSpPr>
        <p:spPr bwMode="auto">
          <a:xfrm>
            <a:off x="6659563" y="4441825"/>
            <a:ext cx="1873250" cy="1074738"/>
          </a:xfrm>
          <a:prstGeom prst="roundRect">
            <a:avLst>
              <a:gd name="adj" fmla="val 16667"/>
            </a:avLst>
          </a:prstGeom>
          <a:solidFill>
            <a:srgbClr val="137F3D"/>
          </a:soli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eaLnBrk="1" hangingPunct="1">
              <a:defRPr/>
            </a:pPr>
            <a:r>
              <a:rPr lang="it-IT" sz="1800" dirty="0"/>
              <a:t>Segni matematici</a:t>
            </a:r>
          </a:p>
        </p:txBody>
      </p:sp>
    </p:spTree>
    <p:extLst>
      <p:ext uri="{BB962C8B-B14F-4D97-AF65-F5344CB8AC3E}">
        <p14:creationId xmlns:p14="http://schemas.microsoft.com/office/powerpoint/2010/main" val="121831154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2000" fill="hold"/>
                                        <p:tgtEl>
                                          <p:spTgt spid="21"/>
                                        </p:tgtEl>
                                        <p:attrNameLst>
                                          <p:attrName>ppt_w</p:attrName>
                                        </p:attrNameLst>
                                      </p:cBhvr>
                                      <p:tavLst>
                                        <p:tav tm="0">
                                          <p:val>
                                            <p:fltVal val="0"/>
                                          </p:val>
                                        </p:tav>
                                        <p:tav tm="100000">
                                          <p:val>
                                            <p:strVal val="#ppt_w"/>
                                          </p:val>
                                        </p:tav>
                                      </p:tavLst>
                                    </p:anim>
                                    <p:anim calcmode="lin" valueType="num">
                                      <p:cBhvr>
                                        <p:cTn id="8" dur="20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3000" fill="hold"/>
                                        <p:tgtEl>
                                          <p:spTgt spid="22"/>
                                        </p:tgtEl>
                                        <p:attrNameLst>
                                          <p:attrName>ppt_w</p:attrName>
                                        </p:attrNameLst>
                                      </p:cBhvr>
                                      <p:tavLst>
                                        <p:tav tm="0">
                                          <p:val>
                                            <p:fltVal val="0"/>
                                          </p:val>
                                        </p:tav>
                                        <p:tav tm="100000">
                                          <p:val>
                                            <p:strVal val="#ppt_w"/>
                                          </p:val>
                                        </p:tav>
                                      </p:tavLst>
                                    </p:anim>
                                    <p:anim calcmode="lin" valueType="num">
                                      <p:cBhvr>
                                        <p:cTn id="14" dur="3000" fill="hold"/>
                                        <p:tgtEl>
                                          <p:spTgt spid="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it-IT">
                <a:latin typeface="Arial" charset="0"/>
                <a:ea typeface="ＭＳ Ｐゴシック" charset="0"/>
                <a:cs typeface="ＭＳ Ｐゴシック" charset="0"/>
              </a:rPr>
              <a:t>Segno</a:t>
            </a:r>
          </a:p>
        </p:txBody>
      </p:sp>
      <p:sp>
        <p:nvSpPr>
          <p:cNvPr id="37891" name="Rectangle 3"/>
          <p:cNvSpPr>
            <a:spLocks noGrp="1" noChangeArrowheads="1"/>
          </p:cNvSpPr>
          <p:nvPr>
            <p:ph type="body" idx="1"/>
          </p:nvPr>
        </p:nvSpPr>
        <p:spPr/>
        <p:txBody>
          <a:bodyPr/>
          <a:lstStyle/>
          <a:p>
            <a:pPr eaLnBrk="1" hangingPunct="1">
              <a:buFontTx/>
              <a:buNone/>
            </a:pPr>
            <a:r>
              <a:rPr lang="it-IT">
                <a:latin typeface="Arial" charset="0"/>
                <a:ea typeface="ＭＳ Ｐゴシック" charset="0"/>
                <a:cs typeface="ＭＳ Ｐゴシック" charset="0"/>
              </a:rPr>
              <a:t>Quali aspetti ci interessano:</a:t>
            </a:r>
          </a:p>
          <a:p>
            <a:pPr eaLnBrk="1" hangingPunct="1"/>
            <a:r>
              <a:rPr lang="it-IT">
                <a:latin typeface="Arial" charset="0"/>
                <a:ea typeface="ＭＳ Ｐゴシック" charset="0"/>
                <a:cs typeface="ＭＳ Ｐゴシック" charset="0"/>
              </a:rPr>
              <a:t>Il punto di vista del soggetto e il punto di vista della cultura</a:t>
            </a:r>
          </a:p>
          <a:p>
            <a:pPr eaLnBrk="1" hangingPunct="1"/>
            <a:r>
              <a:rPr lang="it-IT">
                <a:latin typeface="Arial" charset="0"/>
                <a:ea typeface="ＭＳ Ｐゴシック" charset="0"/>
                <a:cs typeface="ＭＳ Ｐゴシック" charset="0"/>
              </a:rPr>
              <a:t>La relazione segno / l’artefatto</a:t>
            </a:r>
          </a:p>
          <a:p>
            <a:pPr eaLnBrk="1" hangingPunct="1"/>
            <a:r>
              <a:rPr lang="it-IT">
                <a:latin typeface="Arial" charset="0"/>
                <a:ea typeface="ＭＳ Ｐゴシック" charset="0"/>
                <a:cs typeface="ＭＳ Ｐゴシック" charset="0"/>
              </a:rPr>
              <a:t>La relazione segno / Matematica </a:t>
            </a:r>
          </a:p>
          <a:p>
            <a:pPr eaLnBrk="1" hangingPunct="1"/>
            <a:endParaRPr lang="it-IT">
              <a:latin typeface="Arial" charset="0"/>
              <a:ea typeface="ＭＳ Ｐゴシック" charset="0"/>
              <a:cs typeface="ＭＳ Ｐゴシック" charset="0"/>
            </a:endParaRPr>
          </a:p>
          <a:p>
            <a:pPr eaLnBrk="1" hangingPunct="1"/>
            <a:endParaRPr lang="it-IT">
              <a:latin typeface="Arial" charset="0"/>
              <a:ea typeface="ＭＳ Ｐゴシック" charset="0"/>
              <a:cs typeface="ＭＳ Ｐゴシック" charset="0"/>
            </a:endParaRPr>
          </a:p>
        </p:txBody>
      </p:sp>
    </p:spTree>
    <p:extLst>
      <p:ext uri="{BB962C8B-B14F-4D97-AF65-F5344CB8AC3E}">
        <p14:creationId xmlns:p14="http://schemas.microsoft.com/office/powerpoint/2010/main" val="109409049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it-IT">
                <a:latin typeface="Arial" charset="0"/>
                <a:ea typeface="ＭＳ Ｐゴシック" charset="0"/>
                <a:cs typeface="ＭＳ Ｐゴシック" charset="0"/>
              </a:rPr>
              <a:t>Segno</a:t>
            </a:r>
          </a:p>
        </p:txBody>
      </p:sp>
      <p:sp>
        <p:nvSpPr>
          <p:cNvPr id="39939" name="Rectangle 3"/>
          <p:cNvSpPr>
            <a:spLocks noGrp="1" noChangeArrowheads="1"/>
          </p:cNvSpPr>
          <p:nvPr>
            <p:ph type="body" idx="1"/>
          </p:nvPr>
        </p:nvSpPr>
        <p:spPr/>
        <p:txBody>
          <a:bodyPr/>
          <a:lstStyle/>
          <a:p>
            <a:pPr eaLnBrk="1" hangingPunct="1">
              <a:buFontTx/>
              <a:buNone/>
            </a:pPr>
            <a:r>
              <a:rPr lang="it-IT">
                <a:latin typeface="Arial" charset="0"/>
                <a:ea typeface="ＭＳ Ｐゴシック" charset="0"/>
                <a:cs typeface="ＭＳ Ｐゴシック" charset="0"/>
              </a:rPr>
              <a:t>Quali aspetti ci interessano:</a:t>
            </a:r>
          </a:p>
          <a:p>
            <a:pPr eaLnBrk="1" hangingPunct="1"/>
            <a:r>
              <a:rPr lang="it-IT">
                <a:latin typeface="Arial" charset="0"/>
                <a:ea typeface="ＭＳ Ｐゴシック" charset="0"/>
                <a:cs typeface="ＭＳ Ｐゴシック" charset="0"/>
              </a:rPr>
              <a:t>Il punto di vista del soggetto e il punto di vista della cultura</a:t>
            </a:r>
          </a:p>
          <a:p>
            <a:pPr eaLnBrk="1" hangingPunct="1"/>
            <a:r>
              <a:rPr lang="it-IT">
                <a:latin typeface="Arial" charset="0"/>
                <a:ea typeface="ＭＳ Ｐゴシック" charset="0"/>
                <a:cs typeface="ＭＳ Ｐゴシック" charset="0"/>
              </a:rPr>
              <a:t>La relazione segno / l’artefatto</a:t>
            </a:r>
          </a:p>
          <a:p>
            <a:pPr eaLnBrk="1" hangingPunct="1"/>
            <a:r>
              <a:rPr lang="it-IT">
                <a:latin typeface="Arial" charset="0"/>
                <a:ea typeface="ＭＳ Ｐゴシック" charset="0"/>
                <a:cs typeface="ＭＳ Ｐゴシック" charset="0"/>
              </a:rPr>
              <a:t>La relazione segno / Matematica </a:t>
            </a:r>
          </a:p>
          <a:p>
            <a:pPr eaLnBrk="1" hangingPunct="1"/>
            <a:endParaRPr lang="it-IT">
              <a:latin typeface="Arial" charset="0"/>
              <a:ea typeface="ＭＳ Ｐゴシック" charset="0"/>
              <a:cs typeface="ＭＳ Ｐゴシック" charset="0"/>
            </a:endParaRPr>
          </a:p>
          <a:p>
            <a:pPr eaLnBrk="1" hangingPunct="1"/>
            <a:endParaRPr lang="it-IT">
              <a:latin typeface="Arial" charset="0"/>
              <a:ea typeface="ＭＳ Ｐゴシック" charset="0"/>
              <a:cs typeface="ＭＳ Ｐゴシック" charset="0"/>
            </a:endParaRPr>
          </a:p>
        </p:txBody>
      </p:sp>
      <p:sp>
        <p:nvSpPr>
          <p:cNvPr id="4" name="Esplosione 1 3"/>
          <p:cNvSpPr/>
          <p:nvPr/>
        </p:nvSpPr>
        <p:spPr>
          <a:xfrm>
            <a:off x="1827213" y="1924050"/>
            <a:ext cx="6407150" cy="3233738"/>
          </a:xfrm>
          <a:prstGeom prst="irregularSeal1">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it-IT" sz="5100" dirty="0"/>
              <a:t>Polisemia</a:t>
            </a:r>
          </a:p>
        </p:txBody>
      </p:sp>
    </p:spTree>
    <p:extLst>
      <p:ext uri="{BB962C8B-B14F-4D97-AF65-F5344CB8AC3E}">
        <p14:creationId xmlns:p14="http://schemas.microsoft.com/office/powerpoint/2010/main" val="1470571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it-IT">
                <a:latin typeface="Arial" charset="0"/>
                <a:ea typeface="ＭＳ Ｐゴシック" charset="0"/>
                <a:cs typeface="ＭＳ Ｐゴシック" charset="0"/>
              </a:rPr>
              <a:t>Classificazione dei segni</a:t>
            </a:r>
          </a:p>
        </p:txBody>
      </p:sp>
      <p:sp>
        <p:nvSpPr>
          <p:cNvPr id="41987" name="Segnaposto contenuto 2"/>
          <p:cNvSpPr>
            <a:spLocks noGrp="1"/>
          </p:cNvSpPr>
          <p:nvPr>
            <p:ph idx="1"/>
          </p:nvPr>
        </p:nvSpPr>
        <p:spPr/>
        <p:txBody>
          <a:bodyPr/>
          <a:lstStyle/>
          <a:p>
            <a:r>
              <a:rPr lang="it-IT">
                <a:latin typeface="Arial" charset="0"/>
                <a:ea typeface="ＭＳ Ｐゴシック" charset="0"/>
                <a:cs typeface="ＭＳ Ｐゴシック" charset="0"/>
              </a:rPr>
              <a:t>Segni Artefatto</a:t>
            </a:r>
          </a:p>
          <a:p>
            <a:pPr lvl="1"/>
            <a:r>
              <a:rPr lang="it-IT">
                <a:latin typeface="Arial" charset="0"/>
                <a:ea typeface="ＭＳ Ｐゴシック" charset="0"/>
              </a:rPr>
              <a:t>I segni artefatto si riferiscono al consto dell’artefatto e del suo uso.</a:t>
            </a:r>
          </a:p>
          <a:p>
            <a:r>
              <a:rPr lang="it-IT">
                <a:latin typeface="Arial" charset="0"/>
                <a:ea typeface="ＭＳ Ｐゴシック" charset="0"/>
                <a:cs typeface="ＭＳ Ｐゴシック" charset="0"/>
              </a:rPr>
              <a:t>Segni Matematici</a:t>
            </a:r>
          </a:p>
          <a:p>
            <a:pPr lvl="1"/>
            <a:r>
              <a:rPr lang="it-IT">
                <a:latin typeface="Arial" charset="0"/>
                <a:ea typeface="ＭＳ Ｐゴシック" charset="0"/>
              </a:rPr>
              <a:t>I segni matematici si riferiscono al contesto matematico e sono collegati ai significati matematici condivisi nell'istituzione a cui appartiene la classe </a:t>
            </a:r>
          </a:p>
          <a:p>
            <a:pPr lvl="1">
              <a:buFontTx/>
              <a:buNone/>
            </a:pPr>
            <a:endParaRPr lang="it-IT">
              <a:latin typeface="Arial" charset="0"/>
              <a:ea typeface="ＭＳ Ｐゴシック" charset="0"/>
            </a:endParaRPr>
          </a:p>
        </p:txBody>
      </p:sp>
    </p:spTree>
    <p:extLst>
      <p:ext uri="{BB962C8B-B14F-4D97-AF65-F5344CB8AC3E}">
        <p14:creationId xmlns:p14="http://schemas.microsoft.com/office/powerpoint/2010/main" val="113365484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olo 1"/>
          <p:cNvSpPr>
            <a:spLocks noGrp="1"/>
          </p:cNvSpPr>
          <p:nvPr>
            <p:ph type="title"/>
          </p:nvPr>
        </p:nvSpPr>
        <p:spPr/>
        <p:txBody>
          <a:bodyPr/>
          <a:lstStyle/>
          <a:p>
            <a:r>
              <a:rPr lang="it-IT">
                <a:latin typeface="Arial" charset="0"/>
                <a:ea typeface="ＭＳ Ｐゴシック" charset="0"/>
                <a:cs typeface="ＭＳ Ｐゴシック" charset="0"/>
              </a:rPr>
              <a:t>Classificazione dei segni</a:t>
            </a:r>
          </a:p>
        </p:txBody>
      </p:sp>
      <p:sp>
        <p:nvSpPr>
          <p:cNvPr id="43011" name="Segnaposto contenuto 2"/>
          <p:cNvSpPr>
            <a:spLocks noGrp="1"/>
          </p:cNvSpPr>
          <p:nvPr>
            <p:ph idx="1"/>
          </p:nvPr>
        </p:nvSpPr>
        <p:spPr/>
        <p:txBody>
          <a:bodyPr/>
          <a:lstStyle/>
          <a:p>
            <a:pPr>
              <a:lnSpc>
                <a:spcPct val="90000"/>
              </a:lnSpc>
            </a:pPr>
            <a:r>
              <a:rPr lang="it-IT" sz="3000">
                <a:latin typeface="Arial" charset="0"/>
                <a:ea typeface="ＭＳ Ｐゴシック" charset="0"/>
                <a:cs typeface="ＭＳ Ｐゴシック" charset="0"/>
              </a:rPr>
              <a:t>Segni Pivot </a:t>
            </a:r>
          </a:p>
          <a:p>
            <a:pPr lvl="1">
              <a:lnSpc>
                <a:spcPct val="90000"/>
              </a:lnSpc>
            </a:pPr>
            <a:r>
              <a:rPr lang="it-IT" sz="2600">
                <a:latin typeface="Arial" charset="0"/>
                <a:ea typeface="ＭＳ Ｐゴシック" charset="0"/>
              </a:rPr>
              <a:t>hanno  la  caratteristica  della  polisemia,  cioè  possono  riferirsi  nella  classe  sia  all’attività  con  l’artefatto,  richiamando  azioni  strumentali,  che  anche  al  linguaggio  naturale  e  al  dominio  matematico.</a:t>
            </a:r>
            <a:r>
              <a:rPr lang="en-GB" sz="2600">
                <a:latin typeface="Arial" charset="0"/>
                <a:ea typeface="ＭＳ Ｐゴシック" charset="0"/>
              </a:rPr>
              <a:t> </a:t>
            </a:r>
          </a:p>
          <a:p>
            <a:pPr lvl="1">
              <a:lnSpc>
                <a:spcPct val="90000"/>
              </a:lnSpc>
            </a:pPr>
            <a:r>
              <a:rPr lang="it-IT" sz="2600">
                <a:latin typeface="Arial" charset="0"/>
                <a:ea typeface="ＭＳ Ｐゴシック" charset="0"/>
              </a:rPr>
              <a:t>sono spesso termini ibridi (parole e gesti, ad    esempio)</a:t>
            </a:r>
          </a:p>
          <a:p>
            <a:pPr lvl="1">
              <a:lnSpc>
                <a:spcPct val="90000"/>
              </a:lnSpc>
            </a:pPr>
            <a:r>
              <a:rPr lang="it-IT" sz="2600">
                <a:latin typeface="Arial" charset="0"/>
                <a:ea typeface="ＭＳ Ｐゴシック" charset="0"/>
              </a:rPr>
              <a:t>La loro natura li rende funzionali ad favorire lo sviluppo di catene semiotiche</a:t>
            </a:r>
          </a:p>
          <a:p>
            <a:pPr>
              <a:lnSpc>
                <a:spcPct val="90000"/>
              </a:lnSpc>
            </a:pPr>
            <a:endParaRPr lang="it-IT" sz="3000">
              <a:latin typeface="Arial" charset="0"/>
              <a:ea typeface="ＭＳ Ｐゴシック" charset="0"/>
              <a:cs typeface="ＭＳ Ｐゴシック" charset="0"/>
            </a:endParaRPr>
          </a:p>
        </p:txBody>
      </p:sp>
    </p:spTree>
    <p:extLst>
      <p:ext uri="{BB962C8B-B14F-4D97-AF65-F5344CB8AC3E}">
        <p14:creationId xmlns:p14="http://schemas.microsoft.com/office/powerpoint/2010/main" val="5671003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GB" b="0" i="1" dirty="0" err="1" smtClean="0">
                <a:solidFill>
                  <a:srgbClr val="FF0000"/>
                </a:solidFill>
              </a:rPr>
              <a:t>Potenziale</a:t>
            </a:r>
            <a:r>
              <a:rPr lang="en-GB" b="0" i="1" dirty="0" smtClean="0">
                <a:solidFill>
                  <a:srgbClr val="FF0000"/>
                </a:solidFill>
              </a:rPr>
              <a:t> </a:t>
            </a:r>
            <a:r>
              <a:rPr lang="en-GB" b="0" i="1" dirty="0" err="1" smtClean="0">
                <a:solidFill>
                  <a:srgbClr val="FF0000"/>
                </a:solidFill>
              </a:rPr>
              <a:t>semiotico</a:t>
            </a:r>
            <a:endParaRPr lang="en-GB" dirty="0">
              <a:solidFill>
                <a:srgbClr val="FF0000"/>
              </a:solidFill>
            </a:endParaRPr>
          </a:p>
        </p:txBody>
      </p:sp>
      <p:sp>
        <p:nvSpPr>
          <p:cNvPr id="123907" name="Rectangle 3"/>
          <p:cNvSpPr>
            <a:spLocks noGrp="1" noChangeArrowheads="1"/>
          </p:cNvSpPr>
          <p:nvPr>
            <p:ph type="body" idx="1"/>
          </p:nvPr>
        </p:nvSpPr>
        <p:spPr>
          <a:xfrm>
            <a:off x="762000" y="1676400"/>
            <a:ext cx="7924800" cy="1486601"/>
          </a:xfrm>
        </p:spPr>
        <p:txBody>
          <a:bodyPr>
            <a:normAutofit/>
          </a:bodyPr>
          <a:lstStyle/>
          <a:p>
            <a:pPr>
              <a:lnSpc>
                <a:spcPct val="90000"/>
              </a:lnSpc>
              <a:buFont typeface="Times" pitchFamily="32" charset="0"/>
              <a:buNone/>
            </a:pPr>
            <a:r>
              <a:rPr lang="en-GB" sz="2800" dirty="0" smtClean="0"/>
              <a:t>”[la </a:t>
            </a:r>
            <a:r>
              <a:rPr lang="en-GB" sz="2800" dirty="0" err="1" smtClean="0"/>
              <a:t>definizione</a:t>
            </a:r>
            <a:r>
              <a:rPr lang="en-GB" sz="2800" dirty="0" smtClean="0"/>
              <a:t> </a:t>
            </a:r>
            <a:r>
              <a:rPr lang="en-GB" sz="2800" dirty="0" err="1" smtClean="0"/>
              <a:t>moderna</a:t>
            </a:r>
            <a:r>
              <a:rPr lang="en-GB" sz="2800" dirty="0" smtClean="0"/>
              <a:t> </a:t>
            </a:r>
            <a:r>
              <a:rPr lang="en-GB" sz="2800" dirty="0" err="1" smtClean="0"/>
              <a:t>di</a:t>
            </a:r>
            <a:r>
              <a:rPr lang="en-GB" sz="2800" dirty="0" smtClean="0"/>
              <a:t> </a:t>
            </a:r>
            <a:r>
              <a:rPr lang="en-GB" sz="2800" dirty="0" err="1" smtClean="0"/>
              <a:t>funzione</a:t>
            </a:r>
            <a:r>
              <a:rPr lang="en-GB" sz="2800" dirty="0" smtClean="0"/>
              <a:t> ] algebraic </a:t>
            </a:r>
            <a:r>
              <a:rPr lang="en-GB" sz="2800" dirty="0"/>
              <a:t>in spirit, appeals to discrete approach and lacks a feel for variable</a:t>
            </a:r>
            <a:r>
              <a:rPr lang="en-GB" sz="2800" dirty="0" smtClean="0"/>
              <a:t> ”</a:t>
            </a:r>
            <a:r>
              <a:rPr lang="en-GB" dirty="0" smtClean="0"/>
              <a:t> </a:t>
            </a:r>
          </a:p>
          <a:p>
            <a:pPr algn="r">
              <a:lnSpc>
                <a:spcPct val="90000"/>
              </a:lnSpc>
              <a:buFont typeface="Times" pitchFamily="32" charset="0"/>
              <a:buNone/>
            </a:pPr>
            <a:r>
              <a:rPr lang="en-GB" sz="2400" dirty="0" smtClean="0"/>
              <a:t>(</a:t>
            </a:r>
            <a:r>
              <a:rPr lang="en-GB" sz="2400" dirty="0" err="1"/>
              <a:t>Malik</a:t>
            </a:r>
            <a:r>
              <a:rPr lang="en-GB" sz="2400" dirty="0"/>
              <a:t>, 1980)</a:t>
            </a:r>
            <a:endParaRPr lang="fr-FR" dirty="0"/>
          </a:p>
        </p:txBody>
      </p:sp>
      <p:sp>
        <p:nvSpPr>
          <p:cNvPr id="4" name="Rectangle 3"/>
          <p:cNvSpPr txBox="1">
            <a:spLocks noChangeArrowheads="1"/>
          </p:cNvSpPr>
          <p:nvPr/>
        </p:nvSpPr>
        <p:spPr>
          <a:xfrm>
            <a:off x="685800" y="3163001"/>
            <a:ext cx="7627938" cy="3258481"/>
          </a:xfrm>
          <a:prstGeom prst="rect">
            <a:avLst/>
          </a:prstGeom>
        </p:spPr>
        <p:txBody>
          <a:bodyPr vert="horz" lIns="91440" tIns="45720" rIns="91440" bIns="45720" rtlCol="0">
            <a:no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Assumendo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il</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movimento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come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metafora</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primitiva</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della</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variazione</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nello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spazio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semantico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spazio/temop</a:t>
            </a:r>
            <a:r>
              <a:rPr lang="en-US" sz="2800" dirty="0" smtClean="0"/>
              <a:t>, emerge come </a:t>
            </a:r>
            <a:r>
              <a:rPr lang="en-US" sz="2800" dirty="0" err="1" smtClean="0"/>
              <a:t>elemento</a:t>
            </a:r>
            <a:r>
              <a:rPr lang="en-US" sz="2800" dirty="0" smtClean="0"/>
              <a:t> </a:t>
            </a:r>
            <a:r>
              <a:rPr lang="en-US" sz="2800" dirty="0" err="1" smtClean="0"/>
              <a:t>chiave</a:t>
            </a:r>
            <a:r>
              <a:rPr lang="en-US" sz="2800" dirty="0" smtClean="0"/>
              <a:t> :</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rgbClr val="D12C18"/>
                </a:solidFill>
                <a:effectLst/>
                <a:uLnTx/>
                <a:uFillTx/>
                <a:latin typeface="Comic Sans MS" pitchFamily="32" charset="0"/>
                <a:ea typeface="+mn-ea"/>
                <a:cs typeface="+mn-cs"/>
              </a:rPr>
              <a:t>La </a:t>
            </a:r>
            <a:r>
              <a:rPr kumimoji="0" lang="en-US" sz="2800" b="0" i="0" u="none" strike="noStrike" kern="1200" cap="none" spc="0" normalizeH="0" baseline="0" noProof="0" dirty="0" err="1" smtClean="0">
                <a:ln>
                  <a:noFill/>
                </a:ln>
                <a:solidFill>
                  <a:srgbClr val="D12C18"/>
                </a:solidFill>
                <a:effectLst/>
                <a:uLnTx/>
                <a:uFillTx/>
                <a:latin typeface="Comic Sans MS" pitchFamily="32" charset="0"/>
                <a:ea typeface="+mn-ea"/>
                <a:cs typeface="+mn-cs"/>
              </a:rPr>
              <a:t>traiettoria</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La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nozione</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di</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D12C18"/>
                </a:solidFill>
                <a:effectLst/>
                <a:uLnTx/>
                <a:uFillTx/>
                <a:latin typeface="Comic Sans MS" pitchFamily="32" charset="0"/>
                <a:ea typeface="+mn-ea"/>
                <a:cs typeface="+mn-cs"/>
              </a:rPr>
              <a:t>traiettoria</a:t>
            </a:r>
            <a:r>
              <a:rPr kumimoji="0" lang="en-US" sz="2800" b="0" i="0" u="none" strike="noStrike" kern="1200" cap="none" spc="0" normalizeH="0" baseline="0" noProof="0" dirty="0" smtClean="0">
                <a:ln>
                  <a:noFill/>
                </a:ln>
                <a:solidFill>
                  <a:srgbClr val="D12C18"/>
                </a:solidFill>
                <a:effectLst/>
                <a:uLnTx/>
                <a:uFillTx/>
                <a:latin typeface="Comic Sans MS" pitchFamily="32" charset="0"/>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possiede</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un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duplice</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riferimento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al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movimento</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 </a:t>
            </a:r>
          </a:p>
          <a:p>
            <a:pPr marL="342900" marR="0" lvl="0" indent="-342900" algn="ctr" defTabSz="457200" rtl="0" eaLnBrk="1" fontAlgn="auto" latinLnBrk="0" hangingPunct="1">
              <a:lnSpc>
                <a:spcPct val="100000"/>
              </a:lnSpc>
              <a:spcBef>
                <a:spcPct val="20000"/>
              </a:spcBef>
              <a:spcAft>
                <a:spcPts val="0"/>
              </a:spcAft>
              <a:buClrTx/>
              <a:buSzTx/>
              <a:tabLst/>
              <a:defRPr/>
            </a:pPr>
            <a:r>
              <a:rPr lang="en-US" sz="2800" dirty="0" err="1">
                <a:solidFill>
                  <a:srgbClr val="FF0000"/>
                </a:solidFill>
              </a:rPr>
              <a:t>p</a:t>
            </a:r>
            <a:r>
              <a:rPr lang="en-US" sz="2800" dirty="0" err="1" smtClean="0">
                <a:solidFill>
                  <a:srgbClr val="FF0000"/>
                </a:solidFill>
              </a:rPr>
              <a:t>untuale</a:t>
            </a:r>
            <a:r>
              <a:rPr lang="en-US" sz="2800" dirty="0" smtClean="0">
                <a:solidFill>
                  <a:srgbClr val="FF0000"/>
                </a:solidFill>
              </a:rPr>
              <a:t> </a:t>
            </a:r>
            <a:r>
              <a:rPr lang="en-US" sz="2800" dirty="0" err="1" smtClean="0">
                <a:solidFill>
                  <a:srgbClr val="FF0000"/>
                </a:solidFill>
              </a:rPr>
              <a:t>e</a:t>
            </a:r>
            <a:r>
              <a:rPr lang="en-US" sz="2800" dirty="0" smtClean="0">
                <a:solidFill>
                  <a:srgbClr val="FF0000"/>
                </a:solidFill>
              </a:rPr>
              <a:t> </a:t>
            </a:r>
            <a:r>
              <a:rPr kumimoji="0" lang="en-US" sz="2800" b="0" i="0" u="none" strike="noStrike" kern="1200" cap="none" spc="0" normalizeH="0" baseline="0" noProof="0" dirty="0" smtClean="0">
                <a:ln>
                  <a:noFill/>
                </a:ln>
                <a:solidFill>
                  <a:srgbClr val="FF0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0000"/>
                </a:solidFill>
                <a:effectLst/>
                <a:uLnTx/>
                <a:uFillTx/>
                <a:latin typeface="+mn-lt"/>
                <a:ea typeface="+mn-ea"/>
                <a:cs typeface="+mn-cs"/>
              </a:rPr>
              <a:t>globale</a:t>
            </a:r>
            <a:r>
              <a:rPr kumimoji="0" lang="en-US" sz="2800" b="0" i="0" u="none" strike="noStrike" kern="1200" cap="none" spc="0" normalizeH="0" baseline="0" noProof="0" dirty="0" smtClean="0">
                <a:ln>
                  <a:noFill/>
                </a:ln>
                <a:solidFill>
                  <a:srgbClr val="FF0000"/>
                </a:solidFill>
                <a:effectLst/>
                <a:uLnTx/>
                <a:uFillTx/>
                <a:latin typeface="+mn-lt"/>
                <a:ea typeface="+mn-ea"/>
                <a:cs typeface="+mn-cs"/>
              </a:rPr>
              <a:t> </a:t>
            </a:r>
          </a:p>
        </p:txBody>
      </p:sp>
      <p:sp>
        <p:nvSpPr>
          <p:cNvPr id="5" name="Rectangle 2"/>
          <p:cNvSpPr txBox="1">
            <a:spLocks noChangeArrowheads="1"/>
          </p:cNvSpPr>
          <p:nvPr/>
        </p:nvSpPr>
        <p:spPr>
          <a:xfrm>
            <a:off x="609600" y="533400"/>
            <a:ext cx="8229600" cy="1143000"/>
          </a:xfrm>
          <a:prstGeom prst="rect">
            <a:avLst/>
          </a:prstGeom>
          <a:solidFill>
            <a:srgbClr val="FFFFFF"/>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4400" b="0" i="1" u="none" strike="noStrike" kern="1200" cap="none" spc="0" normalizeH="0" baseline="0" noProof="0" dirty="0" err="1" smtClean="0">
                <a:ln>
                  <a:noFill/>
                </a:ln>
                <a:solidFill>
                  <a:srgbClr val="FF0000"/>
                </a:solidFill>
                <a:effectLst/>
                <a:uLnTx/>
                <a:uFillTx/>
                <a:latin typeface="+mj-lt"/>
                <a:ea typeface="+mj-ea"/>
                <a:cs typeface="+mj-cs"/>
              </a:rPr>
              <a:t>Analisi</a:t>
            </a:r>
            <a:r>
              <a:rPr kumimoji="0" lang="en-GB" sz="4400" b="0" i="1" u="none" strike="noStrike" kern="1200" cap="none" spc="0" normalizeH="0" baseline="0" noProof="0" dirty="0" smtClean="0">
                <a:ln>
                  <a:noFill/>
                </a:ln>
                <a:solidFill>
                  <a:srgbClr val="FF0000"/>
                </a:solidFill>
                <a:effectLst/>
                <a:uLnTx/>
                <a:uFillTx/>
                <a:latin typeface="+mj-lt"/>
                <a:ea typeface="+mj-ea"/>
                <a:cs typeface="+mj-cs"/>
              </a:rPr>
              <a:t> </a:t>
            </a:r>
            <a:r>
              <a:rPr kumimoji="0" lang="en-GB" sz="4400" b="0" i="1" u="none" strike="noStrike" kern="1200" cap="none" spc="0" normalizeH="0" baseline="0" noProof="0" dirty="0" err="1" smtClean="0">
                <a:ln>
                  <a:noFill/>
                </a:ln>
                <a:solidFill>
                  <a:srgbClr val="FF0000"/>
                </a:solidFill>
                <a:effectLst/>
                <a:uLnTx/>
                <a:uFillTx/>
                <a:latin typeface="+mj-lt"/>
                <a:ea typeface="+mj-ea"/>
                <a:cs typeface="+mj-cs"/>
              </a:rPr>
              <a:t>storico</a:t>
            </a:r>
            <a:r>
              <a:rPr kumimoji="0" lang="en-GB" sz="4400" b="0" i="1" u="none" strike="noStrike" kern="1200" cap="none" spc="0" normalizeH="0" baseline="0" noProof="0" dirty="0" smtClean="0">
                <a:ln>
                  <a:noFill/>
                </a:ln>
                <a:solidFill>
                  <a:srgbClr val="FF0000"/>
                </a:solidFill>
                <a:effectLst/>
                <a:uLnTx/>
                <a:uFillTx/>
                <a:latin typeface="+mj-lt"/>
                <a:ea typeface="+mj-ea"/>
                <a:cs typeface="+mj-cs"/>
              </a:rPr>
              <a:t> - </a:t>
            </a:r>
            <a:r>
              <a:rPr kumimoji="0" lang="en-GB" sz="4400" b="0" i="1" u="none" strike="noStrike" kern="1200" cap="none" spc="0" normalizeH="0" baseline="0" noProof="0" dirty="0" err="1" smtClean="0">
                <a:ln>
                  <a:noFill/>
                </a:ln>
                <a:solidFill>
                  <a:srgbClr val="FF0000"/>
                </a:solidFill>
                <a:effectLst/>
                <a:uLnTx/>
                <a:uFillTx/>
                <a:latin typeface="+mj-lt"/>
                <a:ea typeface="+mj-ea"/>
                <a:cs typeface="+mj-cs"/>
              </a:rPr>
              <a:t>epistemologica</a:t>
            </a:r>
            <a:endParaRPr kumimoji="0" lang="en-GB" sz="44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P spid="4" grpId="0"/>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eaLnBrk="1" hangingPunct="1">
              <a:defRPr/>
            </a:pPr>
            <a:r>
              <a:rPr lang="it-IT" sz="4000" b="1" dirty="0" smtClean="0">
                <a:solidFill>
                  <a:srgbClr val="C00000"/>
                </a:solidFill>
              </a:rPr>
              <a:t>Discussione Matematica</a:t>
            </a:r>
            <a:br>
              <a:rPr lang="it-IT" sz="4000" b="1" dirty="0" smtClean="0">
                <a:solidFill>
                  <a:srgbClr val="C00000"/>
                </a:solidFill>
              </a:rPr>
            </a:br>
            <a:r>
              <a:rPr lang="it-IT" sz="4000" b="1" dirty="0" smtClean="0">
                <a:solidFill>
                  <a:srgbClr val="C00000"/>
                </a:solidFill>
              </a:rPr>
              <a:t>tipologie</a:t>
            </a:r>
          </a:p>
        </p:txBody>
      </p:sp>
      <p:sp>
        <p:nvSpPr>
          <p:cNvPr id="60419" name="Segnaposto contenuto 2"/>
          <p:cNvSpPr>
            <a:spLocks noGrp="1"/>
          </p:cNvSpPr>
          <p:nvPr>
            <p:ph idx="1"/>
          </p:nvPr>
        </p:nvSpPr>
        <p:spPr>
          <a:xfrm>
            <a:off x="457200" y="1600200"/>
            <a:ext cx="8229600" cy="5257800"/>
          </a:xfrm>
        </p:spPr>
        <p:txBody>
          <a:bodyPr/>
          <a:lstStyle/>
          <a:p>
            <a:pPr marL="0" indent="0" eaLnBrk="1" hangingPunct="1">
              <a:spcBef>
                <a:spcPct val="0"/>
              </a:spcBef>
              <a:buFontTx/>
              <a:buNone/>
            </a:pPr>
            <a:r>
              <a:rPr lang="it-IT" sz="3000" b="1">
                <a:solidFill>
                  <a:srgbClr val="C00000"/>
                </a:solidFill>
                <a:latin typeface="Calibri" charset="0"/>
                <a:ea typeface="ＭＳ Ｐゴシック" charset="0"/>
                <a:cs typeface="ＭＳ Ｐゴシック" charset="0"/>
              </a:rPr>
              <a:t>Discussione di tessitura: OGGETTO:</a:t>
            </a:r>
          </a:p>
          <a:p>
            <a:pPr marL="0" indent="0" eaLnBrk="1" hangingPunct="1">
              <a:spcBef>
                <a:spcPct val="0"/>
              </a:spcBef>
              <a:buFontTx/>
              <a:buNone/>
            </a:pPr>
            <a:r>
              <a:rPr lang="it-IT" sz="3000">
                <a:latin typeface="Calibri" charset="0"/>
                <a:ea typeface="ＭＳ Ｐゴシック" charset="0"/>
                <a:cs typeface="ＭＳ Ｐゴシック" charset="0"/>
              </a:rPr>
              <a:t>Esplicitazione (attraverso segni) dei sensi personali dati dagli studenti alle loro esperienze, ai loro prodotti e ai loro processi (durante l</a:t>
            </a:r>
            <a:r>
              <a:rPr lang="ja-JP" altLang="it-IT" sz="3000">
                <a:latin typeface="Calibri" charset="0"/>
                <a:ea typeface="ＭＳ Ｐゴシック" charset="0"/>
                <a:cs typeface="ＭＳ Ｐゴシック" charset="0"/>
              </a:rPr>
              <a:t>’</a:t>
            </a:r>
            <a:r>
              <a:rPr lang="it-IT" altLang="ja-JP" sz="3000">
                <a:latin typeface="Calibri" charset="0"/>
                <a:ea typeface="ＭＳ Ｐゴシック" charset="0"/>
                <a:cs typeface="ＭＳ Ｐゴシック" charset="0"/>
              </a:rPr>
              <a:t>esplorazione di un artefatto e/o la soluzione di problemi con un artefatto) e </a:t>
            </a:r>
          </a:p>
          <a:p>
            <a:pPr marL="0" indent="0" eaLnBrk="1" hangingPunct="1">
              <a:spcBef>
                <a:spcPct val="0"/>
              </a:spcBef>
              <a:buFontTx/>
              <a:buNone/>
            </a:pPr>
            <a:r>
              <a:rPr lang="it-IT" sz="3000">
                <a:latin typeface="Calibri" charset="0"/>
                <a:ea typeface="ＭＳ Ｐゴシック" charset="0"/>
                <a:cs typeface="ＭＳ Ｐゴシック" charset="0"/>
              </a:rPr>
              <a:t>collegamento di questa rete semiotica con il segno-significato così come esso </a:t>
            </a:r>
          </a:p>
          <a:p>
            <a:pPr marL="0" indent="0" eaLnBrk="1" hangingPunct="1">
              <a:spcBef>
                <a:spcPct val="0"/>
              </a:spcBef>
              <a:buFontTx/>
              <a:buNone/>
            </a:pPr>
            <a:r>
              <a:rPr lang="it-IT" sz="3000">
                <a:latin typeface="Calibri" charset="0"/>
                <a:ea typeface="ＭＳ Ｐゴシック" charset="0"/>
                <a:cs typeface="ＭＳ Ｐゴシック" charset="0"/>
              </a:rPr>
              <a:t>è stato cristallizzato nel suo portatore sensibile </a:t>
            </a:r>
          </a:p>
          <a:p>
            <a:pPr marL="0" indent="0" eaLnBrk="1" hangingPunct="1">
              <a:spcBef>
                <a:spcPct val="0"/>
              </a:spcBef>
              <a:buFontTx/>
              <a:buNone/>
            </a:pPr>
            <a:r>
              <a:rPr lang="it-IT" sz="3000">
                <a:latin typeface="Calibri" charset="0"/>
                <a:ea typeface="ＭＳ Ｐゴシック" charset="0"/>
                <a:cs typeface="ＭＳ Ｐゴシック" charset="0"/>
              </a:rPr>
              <a:t>(una parola o un</a:t>
            </a:r>
            <a:r>
              <a:rPr lang="ja-JP" altLang="it-IT" sz="3000">
                <a:latin typeface="Calibri" charset="0"/>
                <a:ea typeface="ＭＳ Ｐゴシック" charset="0"/>
                <a:cs typeface="ＭＳ Ｐゴシック" charset="0"/>
              </a:rPr>
              <a:t>’</a:t>
            </a:r>
            <a:r>
              <a:rPr lang="it-IT" altLang="ja-JP" sz="3000">
                <a:latin typeface="Calibri" charset="0"/>
                <a:ea typeface="ＭＳ Ｐゴシック" charset="0"/>
                <a:cs typeface="ＭＳ Ｐゴシック" charset="0"/>
              </a:rPr>
              <a:t>associazione di parole) </a:t>
            </a:r>
          </a:p>
          <a:p>
            <a:pPr marL="0" indent="0" eaLnBrk="1" hangingPunct="1">
              <a:spcBef>
                <a:spcPct val="0"/>
              </a:spcBef>
              <a:buFontTx/>
              <a:buNone/>
            </a:pPr>
            <a:r>
              <a:rPr lang="it-IT" sz="3000">
                <a:latin typeface="Calibri" charset="0"/>
                <a:ea typeface="ＭＳ Ｐゴシック" charset="0"/>
                <a:cs typeface="ＭＳ Ｐゴシック" charset="0"/>
              </a:rPr>
              <a:t>attraverso l</a:t>
            </a:r>
            <a:r>
              <a:rPr lang="ja-JP" altLang="it-IT" sz="3000">
                <a:latin typeface="Calibri" charset="0"/>
                <a:ea typeface="ＭＳ Ｐゴシック" charset="0"/>
                <a:cs typeface="ＭＳ Ｐゴシック" charset="0"/>
              </a:rPr>
              <a:t>’</a:t>
            </a:r>
            <a:r>
              <a:rPr lang="it-IT" altLang="ja-JP" sz="3000">
                <a:latin typeface="Calibri" charset="0"/>
                <a:ea typeface="ＭＳ Ｐゴシック" charset="0"/>
                <a:cs typeface="ＭＳ Ｐゴシック" charset="0"/>
              </a:rPr>
              <a:t>esperienza sociale dell</a:t>
            </a:r>
            <a:r>
              <a:rPr lang="ja-JP" altLang="it-IT" sz="3000">
                <a:latin typeface="Calibri" charset="0"/>
                <a:ea typeface="ＭＳ Ｐゴシック" charset="0"/>
                <a:cs typeface="ＭＳ Ｐゴシック" charset="0"/>
              </a:rPr>
              <a:t>’</a:t>
            </a:r>
            <a:r>
              <a:rPr lang="it-IT" altLang="ja-JP" sz="3000">
                <a:latin typeface="Calibri" charset="0"/>
                <a:ea typeface="ＭＳ Ｐゴシック" charset="0"/>
                <a:cs typeface="ＭＳ Ｐゴシック" charset="0"/>
              </a:rPr>
              <a:t>umanità</a:t>
            </a:r>
            <a:endParaRPr lang="it-IT" sz="3000">
              <a:latin typeface="Calibri" charset="0"/>
              <a:ea typeface="ＭＳ Ｐゴシック" charset="0"/>
              <a:cs typeface="ＭＳ Ｐゴシック" charset="0"/>
            </a:endParaRPr>
          </a:p>
        </p:txBody>
      </p:sp>
      <p:sp>
        <p:nvSpPr>
          <p:cNvPr id="4" name="Esplosione 2 3"/>
          <p:cNvSpPr/>
          <p:nvPr/>
        </p:nvSpPr>
        <p:spPr>
          <a:xfrm>
            <a:off x="0" y="0"/>
            <a:ext cx="10072688" cy="6858000"/>
          </a:xfrm>
          <a:prstGeom prst="irregularSeal2">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it-IT" sz="3200">
                <a:solidFill>
                  <a:schemeClr val="tx1"/>
                </a:solidFill>
                <a:latin typeface="Calibri" charset="0"/>
                <a:ea typeface="ＭＳ Ｐゴシック" charset="0"/>
                <a:cs typeface="ＭＳ Ｐゴシック" charset="0"/>
              </a:rPr>
              <a:t>Come chiamarla?</a:t>
            </a:r>
          </a:p>
          <a:p>
            <a:pPr algn="ctr"/>
            <a:r>
              <a:rPr lang="it-IT" sz="3200">
                <a:solidFill>
                  <a:schemeClr val="tx1"/>
                </a:solidFill>
                <a:latin typeface="Calibri" charset="0"/>
                <a:ea typeface="ＭＳ Ｐゴシック" charset="0"/>
                <a:cs typeface="ＭＳ Ｐゴシック" charset="0"/>
              </a:rPr>
              <a:t>TESSITURA?</a:t>
            </a:r>
          </a:p>
          <a:p>
            <a:pPr algn="ctr"/>
            <a:r>
              <a:rPr lang="it-IT" sz="3200">
                <a:solidFill>
                  <a:schemeClr val="tx1"/>
                </a:solidFill>
                <a:latin typeface="Calibri" charset="0"/>
                <a:ea typeface="ＭＳ Ｐゴシック" charset="0"/>
                <a:cs typeface="ＭＳ Ｐゴシック" charset="0"/>
              </a:rPr>
              <a:t>CONCETTUALIZZAZIONE?</a:t>
            </a:r>
          </a:p>
          <a:p>
            <a:pPr algn="ctr"/>
            <a:r>
              <a:rPr lang="it-IT" sz="3200">
                <a:solidFill>
                  <a:schemeClr val="tx1"/>
                </a:solidFill>
                <a:latin typeface="Calibri" charset="0"/>
                <a:ea typeface="ＭＳ Ｐゴシック" charset="0"/>
                <a:cs typeface="ＭＳ Ｐゴシック" charset="0"/>
              </a:rPr>
              <a:t>SIGNIFICAZIONE?</a:t>
            </a:r>
          </a:p>
          <a:p>
            <a:pPr algn="ctr"/>
            <a:endParaRPr lang="it-IT" sz="3200">
              <a:solidFill>
                <a:schemeClr val="tx1"/>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145375362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olo 1"/>
          <p:cNvSpPr>
            <a:spLocks noGrp="1"/>
          </p:cNvSpPr>
          <p:nvPr>
            <p:ph type="title"/>
          </p:nvPr>
        </p:nvSpPr>
        <p:spPr/>
        <p:txBody>
          <a:bodyPr>
            <a:normAutofit fontScale="90000"/>
          </a:bodyPr>
          <a:lstStyle/>
          <a:p>
            <a:pPr eaLnBrk="1" hangingPunct="1">
              <a:defRPr/>
            </a:pPr>
            <a:r>
              <a:rPr lang="it-IT" b="1">
                <a:solidFill>
                  <a:srgbClr val="C00000"/>
                </a:solidFill>
                <a:latin typeface="Calibri" charset="0"/>
              </a:rPr>
              <a:t>Ciclo didattico: </a:t>
            </a:r>
            <a:br>
              <a:rPr lang="it-IT" b="1">
                <a:solidFill>
                  <a:srgbClr val="C00000"/>
                </a:solidFill>
                <a:latin typeface="Calibri" charset="0"/>
              </a:rPr>
            </a:br>
            <a:r>
              <a:rPr lang="it-IT" b="1">
                <a:solidFill>
                  <a:srgbClr val="C00000"/>
                </a:solidFill>
                <a:latin typeface="Calibri" charset="0"/>
              </a:rPr>
              <a:t>lo schema più comune</a:t>
            </a:r>
          </a:p>
        </p:txBody>
      </p:sp>
      <p:graphicFrame>
        <p:nvGraphicFramePr>
          <p:cNvPr id="4" name="Segnaposto contenuto 3"/>
          <p:cNvGraphicFramePr>
            <a:graphicFrameLocks noGrp="1"/>
          </p:cNvGraphicFramePr>
          <p:nvPr>
            <p:ph idx="1"/>
          </p:nvPr>
        </p:nvGraphicFramePr>
        <p:xfrm>
          <a:off x="457200" y="1428750"/>
          <a:ext cx="8229600" cy="5242560"/>
        </p:xfrm>
        <a:graphic>
          <a:graphicData uri="http://schemas.openxmlformats.org/drawingml/2006/table">
            <a:tbl>
              <a:tblPr/>
              <a:tblGrid>
                <a:gridCol w="2743200"/>
                <a:gridCol w="2743200"/>
                <a:gridCol w="27432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1" i="0" u="none" strike="noStrike" cap="none" normalizeH="0" baseline="0">
                        <a:ln>
                          <a:noFill/>
                        </a:ln>
                        <a:solidFill>
                          <a:srgbClr val="FFFFFF"/>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1" i="0" u="none" strike="noStrike" cap="none" normalizeH="0" baseline="0">
                        <a:ln>
                          <a:noFill/>
                        </a:ln>
                        <a:solidFill>
                          <a:srgbClr val="FFFFFF"/>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1" i="0" u="none" strike="noStrike" cap="none" normalizeH="0" baseline="0">
                        <a:ln>
                          <a:noFill/>
                        </a:ln>
                        <a:solidFill>
                          <a:srgbClr val="FFFFFF"/>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Task con artefatto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Esplorazione guidata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Soluzione di un problema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Produzione individuale di segni</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Produzione collettiva di segni</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Discussione di tessitura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200" b="0" i="0" u="none" strike="noStrike" cap="none" normalizeH="0" baseline="0">
                          <a:ln>
                            <a:noFill/>
                          </a:ln>
                          <a:solidFill>
                            <a:srgbClr val="000000"/>
                          </a:solidFill>
                          <a:effectLst/>
                          <a:latin typeface="Calibri" charset="0"/>
                          <a:ea typeface="ＭＳ Ｐゴシック" charset="0"/>
                          <a:cs typeface="ＭＳ Ｐゴシック" charset="0"/>
                        </a:rPr>
                        <a:t>Discussione di bilancio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cxnSp>
        <p:nvCxnSpPr>
          <p:cNvPr id="6" name="Connettore 2 5"/>
          <p:cNvCxnSpPr/>
          <p:nvPr/>
        </p:nvCxnSpPr>
        <p:spPr>
          <a:xfrm rot="5400000">
            <a:off x="2534444" y="4250531"/>
            <a:ext cx="1930400" cy="1588"/>
          </a:xfrm>
          <a:prstGeom prst="straightConnector1">
            <a:avLst/>
          </a:prstGeom>
          <a:ln w="2540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rot="5400000">
            <a:off x="7215187" y="4214813"/>
            <a:ext cx="1858963" cy="1588"/>
          </a:xfrm>
          <a:prstGeom prst="straightConnector1">
            <a:avLst/>
          </a:prstGeom>
          <a:ln w="2540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rot="10800000" flipV="1">
            <a:off x="4786313" y="3357563"/>
            <a:ext cx="2071687" cy="1857375"/>
          </a:xfrm>
          <a:prstGeom prst="straightConnector1">
            <a:avLst/>
          </a:prstGeom>
          <a:ln w="2540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003634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olo 1"/>
          <p:cNvSpPr>
            <a:spLocks noGrp="1"/>
          </p:cNvSpPr>
          <p:nvPr>
            <p:ph type="title"/>
          </p:nvPr>
        </p:nvSpPr>
        <p:spPr/>
        <p:txBody>
          <a:bodyPr/>
          <a:lstStyle/>
          <a:p>
            <a:pPr eaLnBrk="1" hangingPunct="1"/>
            <a:r>
              <a:rPr lang="it-IT" sz="3200" b="1">
                <a:solidFill>
                  <a:srgbClr val="C00000"/>
                </a:solidFill>
                <a:latin typeface="Calibri" charset="0"/>
                <a:ea typeface="ＭＳ Ｐゴシック" charset="0"/>
                <a:cs typeface="ＭＳ Ｐゴシック" charset="0"/>
              </a:rPr>
              <a:t>L</a:t>
            </a:r>
            <a:r>
              <a:rPr lang="ja-JP" altLang="it-IT" sz="3200" b="1">
                <a:solidFill>
                  <a:srgbClr val="C00000"/>
                </a:solidFill>
                <a:latin typeface="Calibri" charset="0"/>
                <a:ea typeface="ＭＳ Ｐゴシック" charset="0"/>
                <a:cs typeface="ＭＳ Ｐゴシック" charset="0"/>
              </a:rPr>
              <a:t>’</a:t>
            </a:r>
            <a:r>
              <a:rPr lang="it-IT" altLang="ja-JP" sz="3200" b="1">
                <a:solidFill>
                  <a:srgbClr val="C00000"/>
                </a:solidFill>
                <a:latin typeface="Calibri" charset="0"/>
                <a:ea typeface="ＭＳ Ｐゴシック" charset="0"/>
                <a:cs typeface="ＭＳ Ｐゴシック" charset="0"/>
              </a:rPr>
              <a:t>attività di Discussione Matematica.</a:t>
            </a:r>
            <a:br>
              <a:rPr lang="it-IT" altLang="ja-JP" sz="3200" b="1">
                <a:solidFill>
                  <a:srgbClr val="C00000"/>
                </a:solidFill>
                <a:latin typeface="Calibri" charset="0"/>
                <a:ea typeface="ＭＳ Ｐゴシック" charset="0"/>
                <a:cs typeface="ＭＳ Ｐゴシック" charset="0"/>
              </a:rPr>
            </a:br>
            <a:r>
              <a:rPr lang="it-IT" altLang="ja-JP" sz="3200" b="1">
                <a:solidFill>
                  <a:srgbClr val="C00000"/>
                </a:solidFill>
                <a:latin typeface="Calibri" charset="0"/>
                <a:ea typeface="ＭＳ Ｐゴシック" charset="0"/>
                <a:cs typeface="ＭＳ Ｐゴシック" charset="0"/>
              </a:rPr>
              <a:t>Le operazioni dell</a:t>
            </a:r>
            <a:r>
              <a:rPr lang="ja-JP" altLang="it-IT" sz="3200" b="1">
                <a:solidFill>
                  <a:srgbClr val="C00000"/>
                </a:solidFill>
                <a:latin typeface="Calibri" charset="0"/>
                <a:ea typeface="ＭＳ Ｐゴシック" charset="0"/>
                <a:cs typeface="ＭＳ Ｐゴシック" charset="0"/>
              </a:rPr>
              <a:t>’</a:t>
            </a:r>
            <a:r>
              <a:rPr lang="it-IT" altLang="ja-JP" sz="3200" b="1">
                <a:solidFill>
                  <a:srgbClr val="C00000"/>
                </a:solidFill>
                <a:latin typeface="Calibri" charset="0"/>
                <a:ea typeface="ＭＳ Ｐゴシック" charset="0"/>
                <a:cs typeface="ＭＳ Ｐゴシック" charset="0"/>
              </a:rPr>
              <a:t>insegnante</a:t>
            </a:r>
            <a:endParaRPr lang="it-IT" sz="3200" b="1">
              <a:solidFill>
                <a:srgbClr val="C00000"/>
              </a:solidFill>
              <a:latin typeface="Calibri" charset="0"/>
              <a:ea typeface="ＭＳ Ｐゴシック" charset="0"/>
              <a:cs typeface="ＭＳ Ｐゴシック" charset="0"/>
            </a:endParaRPr>
          </a:p>
        </p:txBody>
      </p:sp>
      <p:sp>
        <p:nvSpPr>
          <p:cNvPr id="87043" name="Segnaposto contenuto 4"/>
          <p:cNvSpPr>
            <a:spLocks noGrp="1"/>
          </p:cNvSpPr>
          <p:nvPr>
            <p:ph idx="1"/>
          </p:nvPr>
        </p:nvSpPr>
        <p:spPr/>
        <p:txBody>
          <a:bodyPr/>
          <a:lstStyle/>
          <a:p>
            <a:pPr>
              <a:buFontTx/>
              <a:buNone/>
            </a:pPr>
            <a:r>
              <a:rPr lang="it-IT">
                <a:latin typeface="Calibri" charset="0"/>
                <a:ea typeface="ＭＳ Ｐゴシック" charset="0"/>
                <a:cs typeface="ＭＳ Ｐゴシック" charset="0"/>
              </a:rPr>
              <a:t>Le operazioni che noi studiamo sono dipendenti dal contesto (età allievi, contenuti del sapere, artefatto, ecc.).</a:t>
            </a:r>
          </a:p>
          <a:p>
            <a:pPr>
              <a:buFontTx/>
              <a:buNone/>
            </a:pPr>
            <a:r>
              <a:rPr lang="it-IT">
                <a:latin typeface="Calibri" charset="0"/>
                <a:ea typeface="ＭＳ Ｐゴシック" charset="0"/>
                <a:cs typeface="ＭＳ Ｐゴシック" charset="0"/>
              </a:rPr>
              <a:t>Ci sono operazioni </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trasversali</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 che sono funzionali in tante situazioni.</a:t>
            </a:r>
          </a:p>
          <a:p>
            <a:pPr>
              <a:buFontTx/>
              <a:buNone/>
            </a:pPr>
            <a:r>
              <a:rPr lang="it-IT">
                <a:latin typeface="Calibri" charset="0"/>
                <a:ea typeface="ＭＳ Ｐゴシック" charset="0"/>
                <a:cs typeface="ＭＳ Ｐゴシック" charset="0"/>
              </a:rPr>
              <a:t>C</a:t>
            </a:r>
            <a:r>
              <a:rPr lang="ja-JP" altLang="it-IT">
                <a:latin typeface="Calibri" charset="0"/>
                <a:ea typeface="ＭＳ Ｐゴシック" charset="0"/>
                <a:cs typeface="ＭＳ Ｐゴシック" charset="0"/>
              </a:rPr>
              <a:t>’</a:t>
            </a:r>
            <a:r>
              <a:rPr lang="it-IT" altLang="ja-JP">
                <a:latin typeface="Calibri" charset="0"/>
                <a:ea typeface="ＭＳ Ｐゴシック" charset="0"/>
                <a:cs typeface="ＭＳ Ｐゴシック" charset="0"/>
              </a:rPr>
              <a:t>è letteratura in ambito psicopedagogico.</a:t>
            </a:r>
            <a:endParaRPr lang="it-IT">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6767113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olo 1"/>
          <p:cNvSpPr>
            <a:spLocks noGrp="1"/>
          </p:cNvSpPr>
          <p:nvPr>
            <p:ph type="title"/>
          </p:nvPr>
        </p:nvSpPr>
        <p:spPr/>
        <p:txBody>
          <a:bodyPr/>
          <a:lstStyle/>
          <a:p>
            <a:pPr eaLnBrk="1" hangingPunct="1"/>
            <a:r>
              <a:rPr lang="it-IT" sz="3200" b="1">
                <a:solidFill>
                  <a:srgbClr val="C00000"/>
                </a:solidFill>
                <a:latin typeface="Calibri" charset="0"/>
                <a:ea typeface="ＭＳ Ｐゴシック" charset="0"/>
                <a:cs typeface="ＭＳ Ｐゴシック" charset="0"/>
              </a:rPr>
              <a:t>L</a:t>
            </a:r>
            <a:r>
              <a:rPr lang="ja-JP" altLang="it-IT" sz="3200" b="1">
                <a:solidFill>
                  <a:srgbClr val="C00000"/>
                </a:solidFill>
                <a:latin typeface="Calibri" charset="0"/>
                <a:ea typeface="ＭＳ Ｐゴシック" charset="0"/>
                <a:cs typeface="ＭＳ Ｐゴシック" charset="0"/>
              </a:rPr>
              <a:t>’</a:t>
            </a:r>
            <a:r>
              <a:rPr lang="it-IT" altLang="ja-JP" sz="3200" b="1">
                <a:solidFill>
                  <a:srgbClr val="C00000"/>
                </a:solidFill>
                <a:latin typeface="Calibri" charset="0"/>
                <a:ea typeface="ＭＳ Ｐゴシック" charset="0"/>
                <a:cs typeface="ＭＳ Ｐゴシック" charset="0"/>
              </a:rPr>
              <a:t>attività di Discussione Matematica.</a:t>
            </a:r>
            <a:br>
              <a:rPr lang="it-IT" altLang="ja-JP" sz="3200" b="1">
                <a:solidFill>
                  <a:srgbClr val="C00000"/>
                </a:solidFill>
                <a:latin typeface="Calibri" charset="0"/>
                <a:ea typeface="ＭＳ Ｐゴシック" charset="0"/>
                <a:cs typeface="ＭＳ Ｐゴシック" charset="0"/>
              </a:rPr>
            </a:br>
            <a:r>
              <a:rPr lang="it-IT" altLang="ja-JP" sz="3200" b="1">
                <a:solidFill>
                  <a:srgbClr val="C00000"/>
                </a:solidFill>
                <a:latin typeface="Calibri" charset="0"/>
                <a:ea typeface="ＭＳ Ｐゴシック" charset="0"/>
                <a:cs typeface="ＭＳ Ｐゴシック" charset="0"/>
              </a:rPr>
              <a:t>Le operazioni dell</a:t>
            </a:r>
            <a:r>
              <a:rPr lang="ja-JP" altLang="it-IT" sz="3200" b="1">
                <a:solidFill>
                  <a:srgbClr val="C00000"/>
                </a:solidFill>
                <a:latin typeface="Calibri" charset="0"/>
                <a:ea typeface="ＭＳ Ｐゴシック" charset="0"/>
                <a:cs typeface="ＭＳ Ｐゴシック" charset="0"/>
              </a:rPr>
              <a:t>’</a:t>
            </a:r>
            <a:r>
              <a:rPr lang="it-IT" altLang="ja-JP" sz="3200" b="1">
                <a:solidFill>
                  <a:srgbClr val="C00000"/>
                </a:solidFill>
                <a:latin typeface="Calibri" charset="0"/>
                <a:ea typeface="ＭＳ Ｐゴシック" charset="0"/>
                <a:cs typeface="ＭＳ Ｐゴシック" charset="0"/>
              </a:rPr>
              <a:t>insegnante</a:t>
            </a:r>
            <a:endParaRPr lang="it-IT" sz="3200" b="1">
              <a:solidFill>
                <a:srgbClr val="C00000"/>
              </a:solidFill>
              <a:latin typeface="Calibri" charset="0"/>
              <a:ea typeface="ＭＳ Ｐゴシック" charset="0"/>
              <a:cs typeface="ＭＳ Ｐゴシック" charset="0"/>
            </a:endParaRPr>
          </a:p>
        </p:txBody>
      </p:sp>
      <p:sp>
        <p:nvSpPr>
          <p:cNvPr id="89091" name="Segnaposto contenuto 4"/>
          <p:cNvSpPr>
            <a:spLocks noGrp="1"/>
          </p:cNvSpPr>
          <p:nvPr>
            <p:ph idx="1"/>
          </p:nvPr>
        </p:nvSpPr>
        <p:spPr/>
        <p:txBody>
          <a:bodyPr/>
          <a:lstStyle/>
          <a:p>
            <a:pPr>
              <a:lnSpc>
                <a:spcPct val="90000"/>
              </a:lnSpc>
              <a:buFontTx/>
              <a:buNone/>
            </a:pPr>
            <a:r>
              <a:rPr lang="it-IT" sz="3000">
                <a:latin typeface="Calibri" charset="0"/>
                <a:ea typeface="ＭＳ Ｐゴシック" charset="0"/>
                <a:cs typeface="ＭＳ Ｐゴシック" charset="0"/>
              </a:rPr>
              <a:t>Esempi:</a:t>
            </a:r>
          </a:p>
          <a:p>
            <a:pPr>
              <a:lnSpc>
                <a:spcPct val="90000"/>
              </a:lnSpc>
              <a:buFontTx/>
              <a:buNone/>
            </a:pPr>
            <a:r>
              <a:rPr lang="it-IT" sz="3000">
                <a:latin typeface="Calibri" charset="0"/>
                <a:ea typeface="ＭＳ Ｐゴシック" charset="0"/>
                <a:cs typeface="ＭＳ Ｐゴシック" charset="0"/>
              </a:rPr>
              <a:t>Gli interventi di </a:t>
            </a:r>
            <a:r>
              <a:rPr lang="it-IT" sz="3000" b="1">
                <a:solidFill>
                  <a:srgbClr val="C00000"/>
                </a:solidFill>
                <a:latin typeface="Calibri" charset="0"/>
                <a:ea typeface="ＭＳ Ｐゴシック" charset="0"/>
                <a:cs typeface="ＭＳ Ｐゴシック" charset="0"/>
              </a:rPr>
              <a:t>MODERAZIONE</a:t>
            </a:r>
          </a:p>
          <a:p>
            <a:pPr>
              <a:lnSpc>
                <a:spcPct val="90000"/>
              </a:lnSpc>
              <a:buFontTx/>
              <a:buNone/>
            </a:pPr>
            <a:endParaRPr lang="it-IT" sz="3000">
              <a:solidFill>
                <a:srgbClr val="FF0000"/>
              </a:solidFill>
              <a:latin typeface="Calibri" charset="0"/>
              <a:ea typeface="ＭＳ Ｐゴシック" charset="0"/>
              <a:cs typeface="ＭＳ Ｐゴシック" charset="0"/>
            </a:endParaRPr>
          </a:p>
          <a:p>
            <a:pPr>
              <a:lnSpc>
                <a:spcPct val="90000"/>
              </a:lnSpc>
              <a:buFontTx/>
              <a:buNone/>
            </a:pPr>
            <a:r>
              <a:rPr lang="it-IT" sz="3000">
                <a:latin typeface="Calibri" charset="0"/>
                <a:ea typeface="ＭＳ Ｐゴシック" charset="0"/>
                <a:cs typeface="ＭＳ Ｐゴシック" charset="0"/>
              </a:rPr>
              <a:t>Ma anche</a:t>
            </a:r>
          </a:p>
          <a:p>
            <a:pPr>
              <a:lnSpc>
                <a:spcPct val="90000"/>
              </a:lnSpc>
              <a:buFontTx/>
              <a:buNone/>
            </a:pPr>
            <a:r>
              <a:rPr lang="it-IT" sz="3000" b="1">
                <a:solidFill>
                  <a:srgbClr val="C00000"/>
                </a:solidFill>
                <a:latin typeface="Calibri" charset="0"/>
                <a:ea typeface="ＭＳ Ｐゴシック" charset="0"/>
                <a:cs typeface="ＭＳ Ｐゴシック" charset="0"/>
              </a:rPr>
              <a:t>Rispecchiamento</a:t>
            </a:r>
          </a:p>
          <a:p>
            <a:pPr>
              <a:lnSpc>
                <a:spcPct val="90000"/>
              </a:lnSpc>
              <a:buFontTx/>
              <a:buNone/>
            </a:pPr>
            <a:r>
              <a:rPr lang="it-IT" sz="3000" b="1">
                <a:solidFill>
                  <a:srgbClr val="C00000"/>
                </a:solidFill>
                <a:latin typeface="Calibri" charset="0"/>
                <a:ea typeface="ＭＳ Ｐゴシック" charset="0"/>
                <a:cs typeface="ＭＳ Ｐゴシック" charset="0"/>
              </a:rPr>
              <a:t>Parafrasi</a:t>
            </a:r>
          </a:p>
          <a:p>
            <a:pPr>
              <a:lnSpc>
                <a:spcPct val="90000"/>
              </a:lnSpc>
              <a:buFontTx/>
              <a:buNone/>
            </a:pPr>
            <a:r>
              <a:rPr lang="it-IT" sz="3000">
                <a:latin typeface="Calibri" charset="0"/>
                <a:ea typeface="ＭＳ Ｐゴシック" charset="0"/>
                <a:cs typeface="ＭＳ Ｐゴシック" charset="0"/>
              </a:rPr>
              <a:t>Ecc.</a:t>
            </a:r>
          </a:p>
          <a:p>
            <a:pPr>
              <a:lnSpc>
                <a:spcPct val="90000"/>
              </a:lnSpc>
              <a:buFontTx/>
              <a:buNone/>
            </a:pPr>
            <a:r>
              <a:rPr lang="it-IT" sz="3000">
                <a:latin typeface="Calibri" charset="0"/>
                <a:ea typeface="ＭＳ Ｐゴシック" charset="0"/>
                <a:cs typeface="ＭＳ Ｐゴシック" charset="0"/>
              </a:rPr>
              <a:t>(rif. Lumbelli, Pontecorvo, Nigris).</a:t>
            </a:r>
          </a:p>
          <a:p>
            <a:pPr>
              <a:lnSpc>
                <a:spcPct val="90000"/>
              </a:lnSpc>
              <a:buFontTx/>
              <a:buNone/>
            </a:pPr>
            <a:endParaRPr lang="it-IT" sz="3000">
              <a:latin typeface="Calibri" charset="0"/>
              <a:ea typeface="ＭＳ Ｐゴシック" charset="0"/>
              <a:cs typeface="ＭＳ Ｐゴシック" charset="0"/>
            </a:endParaRPr>
          </a:p>
          <a:p>
            <a:pPr>
              <a:lnSpc>
                <a:spcPct val="90000"/>
              </a:lnSpc>
              <a:buFontTx/>
              <a:buNone/>
            </a:pPr>
            <a:endParaRPr lang="it-IT" sz="300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937927787"/>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533400" y="457200"/>
            <a:ext cx="8382000" cy="1143000"/>
          </a:xfrm>
        </p:spPr>
        <p:txBody>
          <a:bodyPr>
            <a:normAutofit fontScale="90000"/>
          </a:bodyPr>
          <a:lstStyle/>
          <a:p>
            <a:pPr eaLnBrk="1" hangingPunct="1"/>
            <a:r>
              <a:rPr lang="en-GB" sz="4000">
                <a:latin typeface="Arial" charset="0"/>
                <a:ea typeface="ＭＳ Ｐゴシック" charset="0"/>
                <a:cs typeface="ＭＳ Ｐゴシック" charset="0"/>
              </a:rPr>
              <a:t>Patterns nell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azione dell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insegnante</a:t>
            </a:r>
            <a:endParaRPr lang="en-GB">
              <a:latin typeface="Arial" charset="0"/>
              <a:ea typeface="ＭＳ Ｐゴシック" charset="0"/>
              <a:cs typeface="ＭＳ Ｐゴシック" charset="0"/>
            </a:endParaRPr>
          </a:p>
        </p:txBody>
      </p:sp>
      <p:sp>
        <p:nvSpPr>
          <p:cNvPr id="91139" name="Rectangle 3"/>
          <p:cNvSpPr>
            <a:spLocks noGrp="1" noChangeArrowheads="1"/>
          </p:cNvSpPr>
          <p:nvPr>
            <p:ph type="body" idx="1"/>
          </p:nvPr>
        </p:nvSpPr>
        <p:spPr>
          <a:xfrm>
            <a:off x="685800" y="1752600"/>
            <a:ext cx="8077200" cy="4495800"/>
          </a:xfrm>
        </p:spPr>
        <p:txBody>
          <a:bodyPr/>
          <a:lstStyle/>
          <a:p>
            <a:pPr marL="957263" indent="-957263" eaLnBrk="1" hangingPunct="1">
              <a:lnSpc>
                <a:spcPct val="140000"/>
              </a:lnSpc>
            </a:pPr>
            <a:r>
              <a:rPr lang="en-GB" sz="3600">
                <a:latin typeface="Arial" charset="0"/>
                <a:ea typeface="ＭＳ Ｐゴシック" charset="0"/>
                <a:cs typeface="ＭＳ Ｐゴシック" charset="0"/>
              </a:rPr>
              <a:t>Ritorno al compito </a:t>
            </a:r>
          </a:p>
          <a:p>
            <a:pPr marL="957263" indent="-957263" eaLnBrk="1" hangingPunct="1">
              <a:lnSpc>
                <a:spcPct val="140000"/>
              </a:lnSpc>
            </a:pPr>
            <a:r>
              <a:rPr lang="en-GB" sz="3600">
                <a:latin typeface="Arial" charset="0"/>
                <a:ea typeface="ＭＳ Ｐゴシック" charset="0"/>
                <a:cs typeface="ＭＳ Ｐゴシック" charset="0"/>
              </a:rPr>
              <a:t>Focalizzazione su aspetti dell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azione con 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artefatto</a:t>
            </a:r>
          </a:p>
          <a:p>
            <a:pPr marL="957263" indent="-957263" eaLnBrk="1" hangingPunct="1">
              <a:lnSpc>
                <a:spcPct val="140000"/>
              </a:lnSpc>
            </a:pPr>
            <a:r>
              <a:rPr lang="en-GB" sz="3600">
                <a:latin typeface="Arial" charset="0"/>
                <a:ea typeface="ＭＳ Ｐゴシック" charset="0"/>
                <a:cs typeface="ＭＳ Ｐゴシック" charset="0"/>
              </a:rPr>
              <a:t>Richiesta di sintesi</a:t>
            </a:r>
          </a:p>
          <a:p>
            <a:pPr marL="957263" indent="-957263" eaLnBrk="1" hangingPunct="1">
              <a:lnSpc>
                <a:spcPct val="140000"/>
              </a:lnSpc>
            </a:pPr>
            <a:r>
              <a:rPr lang="en-GB" sz="3600">
                <a:latin typeface="Arial" charset="0"/>
                <a:ea typeface="ＭＳ Ｐゴシック" charset="0"/>
                <a:cs typeface="ＭＳ Ｐゴシック" charset="0"/>
              </a:rPr>
              <a:t>Offerta di Sintesi</a:t>
            </a:r>
            <a:endParaRPr lang="en-GB" sz="360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13218776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33400" y="457200"/>
            <a:ext cx="8382000" cy="1143000"/>
          </a:xfrm>
        </p:spPr>
        <p:txBody>
          <a:bodyPr>
            <a:normAutofit fontScale="90000"/>
          </a:bodyPr>
          <a:lstStyle/>
          <a:p>
            <a:pPr eaLnBrk="1" hangingPunct="1"/>
            <a:r>
              <a:rPr lang="en-GB" sz="4000">
                <a:latin typeface="Arial" charset="0"/>
                <a:ea typeface="ＭＳ Ｐゴシック" charset="0"/>
                <a:cs typeface="ＭＳ Ｐゴシック" charset="0"/>
              </a:rPr>
              <a:t>Patterns nell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azione dell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insegnante</a:t>
            </a:r>
            <a:endParaRPr lang="en-GB">
              <a:latin typeface="Arial" charset="0"/>
              <a:ea typeface="ＭＳ Ｐゴシック" charset="0"/>
              <a:cs typeface="ＭＳ Ｐゴシック" charset="0"/>
            </a:endParaRPr>
          </a:p>
        </p:txBody>
      </p:sp>
      <p:sp>
        <p:nvSpPr>
          <p:cNvPr id="93187" name="Rectangle 3"/>
          <p:cNvSpPr>
            <a:spLocks noGrp="1" noChangeArrowheads="1"/>
          </p:cNvSpPr>
          <p:nvPr>
            <p:ph type="body" idx="1"/>
          </p:nvPr>
        </p:nvSpPr>
        <p:spPr>
          <a:xfrm>
            <a:off x="685800" y="1752600"/>
            <a:ext cx="8077200" cy="4495800"/>
          </a:xfrm>
        </p:spPr>
        <p:txBody>
          <a:bodyPr/>
          <a:lstStyle/>
          <a:p>
            <a:pPr marL="957263" indent="-957263" eaLnBrk="1" hangingPunct="1">
              <a:lnSpc>
                <a:spcPct val="140000"/>
              </a:lnSpc>
            </a:pPr>
            <a:r>
              <a:rPr lang="en-GB" sz="3600" b="1">
                <a:solidFill>
                  <a:srgbClr val="C31515"/>
                </a:solidFill>
                <a:latin typeface="Arial" charset="0"/>
                <a:ea typeface="ＭＳ Ｐゴシック" charset="0"/>
                <a:cs typeface="ＭＳ Ｐゴシック" charset="0"/>
              </a:rPr>
              <a:t>Ritorno al compito </a:t>
            </a:r>
          </a:p>
          <a:p>
            <a:pPr marL="957263" indent="-957263" eaLnBrk="1" hangingPunct="1">
              <a:lnSpc>
                <a:spcPct val="140000"/>
              </a:lnSpc>
            </a:pPr>
            <a:r>
              <a:rPr lang="en-GB" sz="3600">
                <a:latin typeface="Arial" charset="0"/>
                <a:ea typeface="ＭＳ Ｐゴシック" charset="0"/>
                <a:cs typeface="ＭＳ Ｐゴシック" charset="0"/>
              </a:rPr>
              <a:t>Focalizzazione su aspetti dell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azione con 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artefatto</a:t>
            </a:r>
          </a:p>
          <a:p>
            <a:pPr marL="957263" indent="-957263" eaLnBrk="1" hangingPunct="1">
              <a:lnSpc>
                <a:spcPct val="140000"/>
              </a:lnSpc>
            </a:pPr>
            <a:r>
              <a:rPr lang="en-GB" sz="3600">
                <a:latin typeface="Arial" charset="0"/>
                <a:ea typeface="ＭＳ Ｐゴシック" charset="0"/>
                <a:cs typeface="ＭＳ Ｐゴシック" charset="0"/>
              </a:rPr>
              <a:t>Richiesta di sintesi</a:t>
            </a:r>
          </a:p>
          <a:p>
            <a:pPr marL="957263" indent="-957263" eaLnBrk="1" hangingPunct="1">
              <a:lnSpc>
                <a:spcPct val="140000"/>
              </a:lnSpc>
            </a:pPr>
            <a:r>
              <a:rPr lang="en-GB" sz="3600">
                <a:latin typeface="Arial" charset="0"/>
                <a:ea typeface="ＭＳ Ｐゴシック" charset="0"/>
                <a:cs typeface="ＭＳ Ｐゴシック" charset="0"/>
              </a:rPr>
              <a:t>Offerta di sintesi</a:t>
            </a:r>
            <a:endParaRPr lang="en-GB" sz="3600">
              <a:latin typeface="Times New Roman" charset="0"/>
              <a:ea typeface="ＭＳ Ｐゴシック" charset="0"/>
              <a:cs typeface="ＭＳ Ｐゴシック" charset="0"/>
            </a:endParaRPr>
          </a:p>
        </p:txBody>
      </p:sp>
      <p:sp>
        <p:nvSpPr>
          <p:cNvPr id="5" name="AutoShape 4"/>
          <p:cNvSpPr>
            <a:spLocks noChangeArrowheads="1"/>
          </p:cNvSpPr>
          <p:nvPr/>
        </p:nvSpPr>
        <p:spPr bwMode="auto">
          <a:xfrm>
            <a:off x="3581400" y="3465513"/>
            <a:ext cx="5257800" cy="2486025"/>
          </a:xfrm>
          <a:prstGeom prst="wedgeRoundRectCallout">
            <a:avLst>
              <a:gd name="adj1" fmla="val -71591"/>
              <a:gd name="adj2" fmla="val -88020"/>
              <a:gd name="adj3" fmla="val 16667"/>
            </a:avLst>
          </a:prstGeom>
          <a:ln>
            <a:headEnd/>
            <a:tailEnd/>
          </a:ln>
        </p:spPr>
        <p:style>
          <a:lnRef idx="1">
            <a:schemeClr val="accent1"/>
          </a:lnRef>
          <a:fillRef idx="2">
            <a:schemeClr val="accent1"/>
          </a:fillRef>
          <a:effectRef idx="1">
            <a:schemeClr val="accent1"/>
          </a:effectRef>
          <a:fontRef idx="minor">
            <a:schemeClr val="dk1"/>
          </a:fontRef>
        </p:style>
        <p:txBody>
          <a:bodyPr lIns="18000" anchor="ctr">
            <a:spAutoFit/>
          </a:bodyPr>
          <a:lstStyle/>
          <a:p>
            <a:pPr>
              <a:defRPr/>
            </a:pPr>
            <a:r>
              <a:rPr lang="it-IT" sz="2000" dirty="0"/>
              <a:t>Obiettivo:</a:t>
            </a:r>
          </a:p>
          <a:p>
            <a:pPr>
              <a:buFontTx/>
              <a:buChar char="-"/>
              <a:defRPr/>
            </a:pPr>
            <a:r>
              <a:rPr lang="it-IT" sz="2000" dirty="0"/>
              <a:t>Stimolare la produzione da parte degli studenti di segni personali connessi all'uso effettivo dell’artefatto;</a:t>
            </a:r>
          </a:p>
          <a:p>
            <a:pPr>
              <a:buFontTx/>
              <a:buChar char="-"/>
              <a:defRPr/>
            </a:pPr>
            <a:r>
              <a:rPr lang="it-IT" sz="2000" dirty="0"/>
              <a:t> ricostruire un contesto condiviso (Milieu) per questi segni, evocando il contesto di utilizzo effettivo dell’artefatto;</a:t>
            </a:r>
          </a:p>
        </p:txBody>
      </p:sp>
    </p:spTree>
    <p:extLst>
      <p:ext uri="{BB962C8B-B14F-4D97-AF65-F5344CB8AC3E}">
        <p14:creationId xmlns:p14="http://schemas.microsoft.com/office/powerpoint/2010/main" val="2149537975"/>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533400" y="457200"/>
            <a:ext cx="8382000" cy="1143000"/>
          </a:xfrm>
        </p:spPr>
        <p:txBody>
          <a:bodyPr>
            <a:normAutofit fontScale="90000"/>
          </a:bodyPr>
          <a:lstStyle/>
          <a:p>
            <a:pPr eaLnBrk="1" hangingPunct="1"/>
            <a:r>
              <a:rPr lang="en-GB" sz="4000">
                <a:latin typeface="Arial" charset="0"/>
                <a:ea typeface="ＭＳ Ｐゴシック" charset="0"/>
                <a:cs typeface="ＭＳ Ｐゴシック" charset="0"/>
              </a:rPr>
              <a:t>Patterns nell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azione dell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insegnante</a:t>
            </a:r>
            <a:endParaRPr lang="en-GB">
              <a:latin typeface="Arial" charset="0"/>
              <a:ea typeface="ＭＳ Ｐゴシック" charset="0"/>
              <a:cs typeface="ＭＳ Ｐゴシック" charset="0"/>
            </a:endParaRPr>
          </a:p>
        </p:txBody>
      </p:sp>
      <p:sp>
        <p:nvSpPr>
          <p:cNvPr id="95235" name="Rectangle 3"/>
          <p:cNvSpPr>
            <a:spLocks noGrp="1" noChangeArrowheads="1"/>
          </p:cNvSpPr>
          <p:nvPr>
            <p:ph type="body" idx="1"/>
          </p:nvPr>
        </p:nvSpPr>
        <p:spPr>
          <a:xfrm>
            <a:off x="685800" y="1752600"/>
            <a:ext cx="8077200" cy="4495800"/>
          </a:xfrm>
        </p:spPr>
        <p:txBody>
          <a:bodyPr/>
          <a:lstStyle/>
          <a:p>
            <a:pPr marL="957263" indent="-957263" eaLnBrk="1" hangingPunct="1">
              <a:lnSpc>
                <a:spcPct val="140000"/>
              </a:lnSpc>
            </a:pPr>
            <a:r>
              <a:rPr lang="en-GB" sz="3600">
                <a:latin typeface="Arial" charset="0"/>
                <a:ea typeface="ＭＳ Ｐゴシック" charset="0"/>
                <a:cs typeface="ＭＳ Ｐゴシック" charset="0"/>
              </a:rPr>
              <a:t>Ritorno al compito </a:t>
            </a:r>
          </a:p>
          <a:p>
            <a:pPr marL="957263" indent="-957263" eaLnBrk="1" hangingPunct="1">
              <a:lnSpc>
                <a:spcPct val="140000"/>
              </a:lnSpc>
            </a:pPr>
            <a:r>
              <a:rPr lang="en-GB" sz="3600" b="1">
                <a:solidFill>
                  <a:srgbClr val="C31515"/>
                </a:solidFill>
                <a:latin typeface="Arial" charset="0"/>
                <a:ea typeface="ＭＳ Ｐゴシック" charset="0"/>
                <a:cs typeface="ＭＳ Ｐゴシック" charset="0"/>
              </a:rPr>
              <a:t>Focalizzazione su aspetti</a:t>
            </a:r>
            <a:r>
              <a:rPr lang="en-GB" sz="3600">
                <a:latin typeface="Arial" charset="0"/>
                <a:ea typeface="ＭＳ Ｐゴシック" charset="0"/>
                <a:cs typeface="ＭＳ Ｐゴシック" charset="0"/>
              </a:rPr>
              <a:t> dell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azione con 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artefatto</a:t>
            </a:r>
          </a:p>
          <a:p>
            <a:pPr marL="957263" indent="-957263" eaLnBrk="1" hangingPunct="1">
              <a:lnSpc>
                <a:spcPct val="140000"/>
              </a:lnSpc>
            </a:pPr>
            <a:r>
              <a:rPr lang="en-GB" sz="3600">
                <a:latin typeface="Arial" charset="0"/>
                <a:ea typeface="ＭＳ Ｐゴシック" charset="0"/>
                <a:cs typeface="ＭＳ Ｐゴシック" charset="0"/>
              </a:rPr>
              <a:t>Richiesta di sintesi</a:t>
            </a:r>
          </a:p>
          <a:p>
            <a:pPr marL="957263" indent="-957263" eaLnBrk="1" hangingPunct="1">
              <a:lnSpc>
                <a:spcPct val="140000"/>
              </a:lnSpc>
            </a:pPr>
            <a:r>
              <a:rPr lang="en-GB" sz="3600">
                <a:latin typeface="Arial" charset="0"/>
                <a:ea typeface="ＭＳ Ｐゴシック" charset="0"/>
                <a:cs typeface="ＭＳ Ｐゴシック" charset="0"/>
              </a:rPr>
              <a:t>Offerta di sintesi</a:t>
            </a:r>
            <a:endParaRPr lang="en-GB" sz="3600">
              <a:latin typeface="Times New Roman" charset="0"/>
              <a:ea typeface="ＭＳ Ｐゴシック" charset="0"/>
              <a:cs typeface="ＭＳ Ｐゴシック" charset="0"/>
            </a:endParaRPr>
          </a:p>
        </p:txBody>
      </p:sp>
      <p:sp>
        <p:nvSpPr>
          <p:cNvPr id="5" name="AutoShape 5"/>
          <p:cNvSpPr>
            <a:spLocks noChangeArrowheads="1"/>
          </p:cNvSpPr>
          <p:nvPr/>
        </p:nvSpPr>
        <p:spPr bwMode="auto">
          <a:xfrm>
            <a:off x="4032250" y="1392238"/>
            <a:ext cx="5111750" cy="4800600"/>
          </a:xfrm>
          <a:prstGeom prst="wedgeRoundRectCallout">
            <a:avLst>
              <a:gd name="adj1" fmla="val -101669"/>
              <a:gd name="adj2" fmla="val -12915"/>
              <a:gd name="adj3" fmla="val 16667"/>
            </a:avLst>
          </a:prstGeom>
          <a:ln>
            <a:headEnd/>
            <a:tailEnd/>
          </a:ln>
        </p:spPr>
        <p:style>
          <a:lnRef idx="1">
            <a:schemeClr val="accent1"/>
          </a:lnRef>
          <a:fillRef idx="2">
            <a:schemeClr val="accent1"/>
          </a:fillRef>
          <a:effectRef idx="1">
            <a:schemeClr val="accent1"/>
          </a:effectRef>
          <a:fontRef idx="minor">
            <a:schemeClr val="dk1"/>
          </a:fontRef>
        </p:style>
        <p:txBody>
          <a:bodyPr anchor="ctr">
            <a:spAutoFit/>
          </a:bodyPr>
          <a:lstStyle/>
          <a:p>
            <a:pPr algn="ctr">
              <a:defRPr/>
            </a:pPr>
            <a:r>
              <a:rPr lang="it-IT" sz="2300" dirty="0">
                <a:solidFill>
                  <a:schemeClr val="tx1"/>
                </a:solidFill>
              </a:rPr>
              <a:t>Obiettivi</a:t>
            </a:r>
          </a:p>
          <a:p>
            <a:pPr>
              <a:buFontTx/>
              <a:buChar char="-"/>
              <a:defRPr/>
            </a:pPr>
            <a:r>
              <a:rPr lang="it-IT" sz="2300" dirty="0">
                <a:solidFill>
                  <a:schemeClr val="tx1"/>
                </a:solidFill>
              </a:rPr>
              <a:t> evidenziare segni specifici (condivisi) prodotti fino a quel momento;</a:t>
            </a:r>
          </a:p>
          <a:p>
            <a:pPr>
              <a:buFontTx/>
              <a:buChar char="-"/>
              <a:defRPr/>
            </a:pPr>
            <a:r>
              <a:rPr lang="it-IT" sz="2300" dirty="0">
                <a:solidFill>
                  <a:schemeClr val="tx1"/>
                </a:solidFill>
              </a:rPr>
              <a:t>selezionare aspetti specifici dei significati di questi segni (condivisi);</a:t>
            </a:r>
          </a:p>
          <a:p>
            <a:pPr>
              <a:buFontTx/>
              <a:buChar char="-"/>
              <a:defRPr/>
            </a:pPr>
            <a:r>
              <a:rPr lang="it-IT" sz="2300" dirty="0">
                <a:solidFill>
                  <a:schemeClr val="tx1"/>
                </a:solidFill>
              </a:rPr>
              <a:t> focalizzare su aspetti chiave in riferimento all'uso dell’artefatto;</a:t>
            </a:r>
          </a:p>
          <a:p>
            <a:pPr>
              <a:buFontTx/>
              <a:buChar char="-"/>
              <a:defRPr/>
            </a:pPr>
            <a:r>
              <a:rPr lang="it-IT" sz="2300" dirty="0">
                <a:solidFill>
                  <a:schemeClr val="tx1"/>
                </a:solidFill>
              </a:rPr>
              <a:t> guidare la presa di coscienza da parte degli studenti di questi aspetti chiave</a:t>
            </a:r>
          </a:p>
        </p:txBody>
      </p:sp>
    </p:spTree>
    <p:extLst>
      <p:ext uri="{BB962C8B-B14F-4D97-AF65-F5344CB8AC3E}">
        <p14:creationId xmlns:p14="http://schemas.microsoft.com/office/powerpoint/2010/main" val="3580472203"/>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33400" y="457200"/>
            <a:ext cx="8382000" cy="1143000"/>
          </a:xfrm>
        </p:spPr>
        <p:txBody>
          <a:bodyPr>
            <a:normAutofit fontScale="90000"/>
          </a:bodyPr>
          <a:lstStyle/>
          <a:p>
            <a:pPr eaLnBrk="1" hangingPunct="1"/>
            <a:r>
              <a:rPr lang="en-GB" sz="4000">
                <a:latin typeface="Arial" charset="0"/>
                <a:ea typeface="ＭＳ Ｐゴシック" charset="0"/>
                <a:cs typeface="ＭＳ Ｐゴシック" charset="0"/>
              </a:rPr>
              <a:t>Patterns nell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azione dell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insegnante</a:t>
            </a:r>
            <a:endParaRPr lang="en-GB">
              <a:latin typeface="Arial" charset="0"/>
              <a:ea typeface="ＭＳ Ｐゴシック" charset="0"/>
              <a:cs typeface="ＭＳ Ｐゴシック" charset="0"/>
            </a:endParaRPr>
          </a:p>
        </p:txBody>
      </p:sp>
      <p:sp>
        <p:nvSpPr>
          <p:cNvPr id="97283" name="Rectangle 3"/>
          <p:cNvSpPr>
            <a:spLocks noGrp="1" noChangeArrowheads="1"/>
          </p:cNvSpPr>
          <p:nvPr>
            <p:ph type="body" idx="1"/>
          </p:nvPr>
        </p:nvSpPr>
        <p:spPr>
          <a:xfrm>
            <a:off x="685800" y="1752600"/>
            <a:ext cx="8077200" cy="4495800"/>
          </a:xfrm>
        </p:spPr>
        <p:txBody>
          <a:bodyPr/>
          <a:lstStyle/>
          <a:p>
            <a:pPr marL="957263" indent="-957263" eaLnBrk="1" hangingPunct="1">
              <a:lnSpc>
                <a:spcPct val="140000"/>
              </a:lnSpc>
            </a:pPr>
            <a:r>
              <a:rPr lang="en-GB" sz="3600">
                <a:latin typeface="Arial" charset="0"/>
                <a:ea typeface="ＭＳ Ｐゴシック" charset="0"/>
                <a:cs typeface="ＭＳ Ｐゴシック" charset="0"/>
              </a:rPr>
              <a:t>Ritorno al compito </a:t>
            </a:r>
          </a:p>
          <a:p>
            <a:pPr marL="957263" indent="-957263" eaLnBrk="1" hangingPunct="1">
              <a:lnSpc>
                <a:spcPct val="140000"/>
              </a:lnSpc>
            </a:pPr>
            <a:r>
              <a:rPr lang="en-GB" sz="3600">
                <a:latin typeface="Arial" charset="0"/>
                <a:ea typeface="ＭＳ Ｐゴシック" charset="0"/>
                <a:cs typeface="ＭＳ Ｐゴシック" charset="0"/>
              </a:rPr>
              <a:t>Focalizzazione su aspetti dell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azione con 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artefatto</a:t>
            </a:r>
          </a:p>
          <a:p>
            <a:pPr marL="957263" indent="-957263" eaLnBrk="1" hangingPunct="1">
              <a:lnSpc>
                <a:spcPct val="140000"/>
              </a:lnSpc>
            </a:pPr>
            <a:r>
              <a:rPr lang="en-GB" sz="3600">
                <a:solidFill>
                  <a:srgbClr val="C31515"/>
                </a:solidFill>
                <a:latin typeface="Arial" charset="0"/>
                <a:ea typeface="ＭＳ Ｐゴシック" charset="0"/>
                <a:cs typeface="ＭＳ Ｐゴシック" charset="0"/>
              </a:rPr>
              <a:t>Richiesta di sintesi</a:t>
            </a:r>
          </a:p>
          <a:p>
            <a:pPr marL="957263" indent="-957263" eaLnBrk="1" hangingPunct="1">
              <a:lnSpc>
                <a:spcPct val="140000"/>
              </a:lnSpc>
            </a:pPr>
            <a:r>
              <a:rPr lang="en-GB" sz="3600">
                <a:latin typeface="Arial" charset="0"/>
                <a:ea typeface="ＭＳ Ｐゴシック" charset="0"/>
                <a:cs typeface="ＭＳ Ｐゴシック" charset="0"/>
              </a:rPr>
              <a:t>Offerta di sintesi</a:t>
            </a:r>
            <a:endParaRPr lang="en-GB" sz="3600">
              <a:latin typeface="Times New Roman" charset="0"/>
              <a:ea typeface="ＭＳ Ｐゴシック" charset="0"/>
              <a:cs typeface="ＭＳ Ｐゴシック" charset="0"/>
            </a:endParaRPr>
          </a:p>
        </p:txBody>
      </p:sp>
      <p:sp>
        <p:nvSpPr>
          <p:cNvPr id="4" name="Fumetto 1 3"/>
          <p:cNvSpPr/>
          <p:nvPr/>
        </p:nvSpPr>
        <p:spPr>
          <a:xfrm>
            <a:off x="3708400" y="1506538"/>
            <a:ext cx="5207000" cy="2246312"/>
          </a:xfrm>
          <a:prstGeom prst="wedgeRectCallout">
            <a:avLst>
              <a:gd name="adj1" fmla="val -91624"/>
              <a:gd name="adj2" fmla="val 89654"/>
            </a:avLst>
          </a:prstGeom>
        </p:spPr>
        <p:style>
          <a:lnRef idx="1">
            <a:schemeClr val="accent1"/>
          </a:lnRef>
          <a:fillRef idx="2">
            <a:schemeClr val="accent1"/>
          </a:fillRef>
          <a:effectRef idx="1">
            <a:schemeClr val="accent1"/>
          </a:effectRef>
          <a:fontRef idx="minor">
            <a:schemeClr val="dk1"/>
          </a:fontRef>
        </p:style>
        <p:txBody>
          <a:bodyPr anchor="ctr">
            <a:spAutoFit/>
          </a:bodyPr>
          <a:lstStyle/>
          <a:p>
            <a:r>
              <a:rPr lang="it-IT" sz="2000">
                <a:solidFill>
                  <a:srgbClr val="000000"/>
                </a:solidFill>
                <a:latin typeface="Arial" charset="0"/>
                <a:ea typeface="ＭＳ Ｐゴシック" charset="0"/>
                <a:cs typeface="ＭＳ Ｐゴシック" charset="0"/>
              </a:rPr>
              <a:t>Obiettivi:</a:t>
            </a:r>
          </a:p>
          <a:p>
            <a:r>
              <a:rPr lang="it-IT" sz="2000">
                <a:solidFill>
                  <a:srgbClr val="000000"/>
                </a:solidFill>
                <a:latin typeface="Arial" charset="0"/>
                <a:ea typeface="ＭＳ Ｐゴシック" charset="0"/>
                <a:cs typeface="ＭＳ Ｐゴシック" charset="0"/>
              </a:rPr>
              <a:t>- sostenere gli studenti nel processo di de-contestualizzazione e generalizzare (rispetto ai compiti specifici)</a:t>
            </a:r>
          </a:p>
          <a:p>
            <a:r>
              <a:rPr lang="it-IT" sz="2000">
                <a:solidFill>
                  <a:srgbClr val="000000"/>
                </a:solidFill>
                <a:latin typeface="Arial" charset="0"/>
                <a:ea typeface="ＭＳ Ｐゴシック" charset="0"/>
                <a:cs typeface="ＭＳ Ｐゴシック" charset="0"/>
              </a:rPr>
              <a:t>- mantenere gli aspetti dei significati personali che sono riconoscibili come pertinenti rispetto ai significati matematici.</a:t>
            </a:r>
            <a:endParaRPr lang="en-GB" sz="20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59322702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457200"/>
            <a:ext cx="8382000" cy="1143000"/>
          </a:xfrm>
        </p:spPr>
        <p:txBody>
          <a:bodyPr>
            <a:normAutofit fontScale="90000"/>
          </a:bodyPr>
          <a:lstStyle/>
          <a:p>
            <a:pPr eaLnBrk="1" hangingPunct="1"/>
            <a:r>
              <a:rPr lang="en-GB" sz="4000">
                <a:latin typeface="Arial" charset="0"/>
                <a:ea typeface="ＭＳ Ｐゴシック" charset="0"/>
                <a:cs typeface="ＭＳ Ｐゴシック" charset="0"/>
              </a:rPr>
              <a:t>Patterns nell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azione dell</a:t>
            </a:r>
            <a:r>
              <a:rPr lang="ja-JP" altLang="en-GB" sz="4000">
                <a:latin typeface="Arial" charset="0"/>
                <a:ea typeface="ＭＳ Ｐゴシック" charset="0"/>
                <a:cs typeface="ＭＳ Ｐゴシック" charset="0"/>
              </a:rPr>
              <a:t>’</a:t>
            </a:r>
            <a:r>
              <a:rPr lang="en-GB" altLang="ja-JP" sz="4000">
                <a:latin typeface="Arial" charset="0"/>
                <a:ea typeface="ＭＳ Ｐゴシック" charset="0"/>
                <a:cs typeface="ＭＳ Ｐゴシック" charset="0"/>
              </a:rPr>
              <a:t>insegnante</a:t>
            </a:r>
            <a:endParaRPr lang="en-GB">
              <a:latin typeface="Arial" charset="0"/>
              <a:ea typeface="ＭＳ Ｐゴシック" charset="0"/>
              <a:cs typeface="ＭＳ Ｐゴシック" charset="0"/>
            </a:endParaRPr>
          </a:p>
        </p:txBody>
      </p:sp>
      <p:sp>
        <p:nvSpPr>
          <p:cNvPr id="99331" name="Rectangle 3"/>
          <p:cNvSpPr>
            <a:spLocks noGrp="1" noChangeArrowheads="1"/>
          </p:cNvSpPr>
          <p:nvPr>
            <p:ph type="body" idx="1"/>
          </p:nvPr>
        </p:nvSpPr>
        <p:spPr>
          <a:xfrm>
            <a:off x="685800" y="1752600"/>
            <a:ext cx="8077200" cy="4495800"/>
          </a:xfrm>
        </p:spPr>
        <p:txBody>
          <a:bodyPr/>
          <a:lstStyle/>
          <a:p>
            <a:pPr marL="957263" indent="-957263" eaLnBrk="1" hangingPunct="1">
              <a:lnSpc>
                <a:spcPct val="140000"/>
              </a:lnSpc>
            </a:pPr>
            <a:r>
              <a:rPr lang="en-GB" sz="3600">
                <a:latin typeface="Arial" charset="0"/>
                <a:ea typeface="ＭＳ Ｐゴシック" charset="0"/>
                <a:cs typeface="ＭＳ Ｐゴシック" charset="0"/>
              </a:rPr>
              <a:t>Ritorno al compito </a:t>
            </a:r>
          </a:p>
          <a:p>
            <a:pPr marL="957263" indent="-957263" eaLnBrk="1" hangingPunct="1">
              <a:lnSpc>
                <a:spcPct val="140000"/>
              </a:lnSpc>
            </a:pPr>
            <a:r>
              <a:rPr lang="en-GB" sz="3600">
                <a:latin typeface="Arial" charset="0"/>
                <a:ea typeface="ＭＳ Ｐゴシック" charset="0"/>
                <a:cs typeface="ＭＳ Ｐゴシック" charset="0"/>
              </a:rPr>
              <a:t>Focalizzazione su aspetti dell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azione con l</a:t>
            </a:r>
            <a:r>
              <a:rPr lang="ja-JP" altLang="en-GB" sz="3600">
                <a:latin typeface="Arial" charset="0"/>
                <a:ea typeface="ＭＳ Ｐゴシック" charset="0"/>
                <a:cs typeface="ＭＳ Ｐゴシック" charset="0"/>
              </a:rPr>
              <a:t>’</a:t>
            </a:r>
            <a:r>
              <a:rPr lang="en-GB" altLang="ja-JP" sz="3600">
                <a:latin typeface="Arial" charset="0"/>
                <a:ea typeface="ＭＳ Ｐゴシック" charset="0"/>
                <a:cs typeface="ＭＳ Ｐゴシック" charset="0"/>
              </a:rPr>
              <a:t>artefatto</a:t>
            </a:r>
          </a:p>
          <a:p>
            <a:pPr marL="957263" indent="-957263" eaLnBrk="1" hangingPunct="1">
              <a:lnSpc>
                <a:spcPct val="140000"/>
              </a:lnSpc>
            </a:pPr>
            <a:r>
              <a:rPr lang="en-GB" sz="3600">
                <a:latin typeface="Arial" charset="0"/>
                <a:ea typeface="ＭＳ Ｐゴシック" charset="0"/>
                <a:cs typeface="ＭＳ Ｐゴシック" charset="0"/>
              </a:rPr>
              <a:t>Richiesta di sintesi</a:t>
            </a:r>
          </a:p>
          <a:p>
            <a:pPr marL="957263" indent="-957263" eaLnBrk="1" hangingPunct="1">
              <a:lnSpc>
                <a:spcPct val="140000"/>
              </a:lnSpc>
            </a:pPr>
            <a:r>
              <a:rPr lang="en-GB" sz="3600">
                <a:solidFill>
                  <a:srgbClr val="C31515"/>
                </a:solidFill>
                <a:latin typeface="Arial" charset="0"/>
                <a:ea typeface="ＭＳ Ｐゴシック" charset="0"/>
                <a:cs typeface="ＭＳ Ｐゴシック" charset="0"/>
              </a:rPr>
              <a:t>Offerta di sintesi</a:t>
            </a:r>
            <a:endParaRPr lang="en-GB" sz="3600">
              <a:latin typeface="Times New Roman" charset="0"/>
              <a:ea typeface="ＭＳ Ｐゴシック" charset="0"/>
              <a:cs typeface="ＭＳ Ｐゴシック" charset="0"/>
            </a:endParaRPr>
          </a:p>
        </p:txBody>
      </p:sp>
      <p:sp>
        <p:nvSpPr>
          <p:cNvPr id="4" name="Fumetto 1 3"/>
          <p:cNvSpPr/>
          <p:nvPr/>
        </p:nvSpPr>
        <p:spPr>
          <a:xfrm>
            <a:off x="3517900" y="2017713"/>
            <a:ext cx="5626100" cy="2555875"/>
          </a:xfrm>
          <a:prstGeom prst="wedgeRectCallout">
            <a:avLst>
              <a:gd name="adj1" fmla="val -89881"/>
              <a:gd name="adj2" fmla="val 42706"/>
            </a:avLst>
          </a:prstGeom>
        </p:spPr>
        <p:style>
          <a:lnRef idx="1">
            <a:schemeClr val="accent1"/>
          </a:lnRef>
          <a:fillRef idx="2">
            <a:schemeClr val="accent1"/>
          </a:fillRef>
          <a:effectRef idx="1">
            <a:schemeClr val="accent1"/>
          </a:effectRef>
          <a:fontRef idx="minor">
            <a:schemeClr val="dk1"/>
          </a:fontRef>
        </p:style>
        <p:txBody>
          <a:bodyPr anchor="ctr">
            <a:spAutoFit/>
          </a:bodyPr>
          <a:lstStyle/>
          <a:p>
            <a:pPr>
              <a:defRPr/>
            </a:pPr>
            <a:r>
              <a:rPr lang="it-IT" sz="2000" dirty="0">
                <a:solidFill>
                  <a:srgbClr val="000000"/>
                </a:solidFill>
              </a:rPr>
              <a:t>Obiettivi</a:t>
            </a:r>
          </a:p>
          <a:p>
            <a:pPr>
              <a:buFontTx/>
              <a:buChar char="-"/>
              <a:defRPr/>
            </a:pPr>
            <a:r>
              <a:rPr lang="it-IT" sz="2000" dirty="0">
                <a:solidFill>
                  <a:srgbClr val="000000"/>
                </a:solidFill>
              </a:rPr>
              <a:t>fornire una formulazione che introduca i segni matematici desiderati;</a:t>
            </a:r>
          </a:p>
          <a:p>
            <a:pPr>
              <a:buFontTx/>
              <a:buChar char="-"/>
              <a:defRPr/>
            </a:pPr>
            <a:r>
              <a:rPr lang="it-IT" sz="2000" dirty="0">
                <a:solidFill>
                  <a:srgbClr val="000000"/>
                </a:solidFill>
              </a:rPr>
              <a:t> ratificare l'accettabilità e lo status matematico di un segno specifico;</a:t>
            </a:r>
          </a:p>
          <a:p>
            <a:pPr>
              <a:defRPr/>
            </a:pPr>
            <a:r>
              <a:rPr lang="it-IT" sz="2000" dirty="0">
                <a:solidFill>
                  <a:srgbClr val="000000"/>
                </a:solidFill>
              </a:rPr>
              <a:t>- evidenziare il sistema di relazioni tra significati matematici, e significati personali costruito attraverso la discussione in </a:t>
            </a:r>
            <a:r>
              <a:rPr lang="it-IT" sz="2000" dirty="0" err="1">
                <a:solidFill>
                  <a:srgbClr val="000000"/>
                </a:solidFill>
              </a:rPr>
              <a:t>calsse</a:t>
            </a:r>
            <a:r>
              <a:rPr lang="it-IT" sz="2000" dirty="0">
                <a:solidFill>
                  <a:srgbClr val="000000"/>
                </a:solidFill>
              </a:rPr>
              <a:t>.</a:t>
            </a:r>
          </a:p>
        </p:txBody>
      </p:sp>
    </p:spTree>
    <p:extLst>
      <p:ext uri="{BB962C8B-B14F-4D97-AF65-F5344CB8AC3E}">
        <p14:creationId xmlns:p14="http://schemas.microsoft.com/office/powerpoint/2010/main" val="162953317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4"/>
          <p:cNvSpPr>
            <a:spLocks noGrp="1"/>
          </p:cNvSpPr>
          <p:nvPr>
            <p:ph type="ctrTitle"/>
          </p:nvPr>
        </p:nvSpPr>
        <p:spPr/>
        <p:txBody>
          <a:bodyPr/>
          <a:lstStyle/>
          <a:p>
            <a:r>
              <a:rPr lang="it-IT">
                <a:latin typeface="Arial" charset="0"/>
                <a:ea typeface="ＭＳ Ｐゴシック" charset="0"/>
                <a:cs typeface="ＭＳ Ｐゴシック" charset="0"/>
              </a:rPr>
              <a:t>Evoluzione dei segni</a:t>
            </a:r>
          </a:p>
        </p:txBody>
      </p:sp>
      <p:sp>
        <p:nvSpPr>
          <p:cNvPr id="28675" name="Sottotitolo 5"/>
          <p:cNvSpPr>
            <a:spLocks noGrp="1"/>
          </p:cNvSpPr>
          <p:nvPr>
            <p:ph type="subTitle" idx="1"/>
          </p:nvPr>
        </p:nvSpPr>
        <p:spPr/>
        <p:txBody>
          <a:bodyPr/>
          <a:lstStyle/>
          <a:p>
            <a:r>
              <a:rPr lang="it-IT">
                <a:latin typeface="Arial" charset="0"/>
                <a:ea typeface="ＭＳ Ｐゴシック" charset="0"/>
                <a:cs typeface="ＭＳ Ｐゴシック" charset="0"/>
              </a:rPr>
              <a:t>Dasi sensi personali ai significati matematici:</a:t>
            </a:r>
          </a:p>
          <a:p>
            <a:r>
              <a:rPr lang="it-IT">
                <a:latin typeface="Arial" charset="0"/>
                <a:ea typeface="ＭＳ Ｐゴシック" charset="0"/>
                <a:cs typeface="ＭＳ Ｐゴシック" charset="0"/>
              </a:rPr>
              <a:t>Le catene semiotiche</a:t>
            </a:r>
          </a:p>
        </p:txBody>
      </p:sp>
    </p:spTree>
    <p:extLst>
      <p:ext uri="{BB962C8B-B14F-4D97-AF65-F5344CB8AC3E}">
        <p14:creationId xmlns:p14="http://schemas.microsoft.com/office/powerpoint/2010/main" val="29927514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a:defRPr/>
            </a:pPr>
            <a:r>
              <a:rPr lang="it-IT">
                <a:ea typeface="+mj-ea"/>
                <a:cs typeface="+mj-cs"/>
              </a:rPr>
              <a:t>Il dominio semantico </a:t>
            </a:r>
            <a:br>
              <a:rPr lang="it-IT">
                <a:ea typeface="+mj-ea"/>
                <a:cs typeface="+mj-cs"/>
              </a:rPr>
            </a:br>
            <a:r>
              <a:rPr lang="it-IT">
                <a:ea typeface="+mj-ea"/>
                <a:cs typeface="+mj-cs"/>
              </a:rPr>
              <a:t>Spazio / Tempo</a:t>
            </a:r>
          </a:p>
        </p:txBody>
      </p:sp>
      <p:sp>
        <p:nvSpPr>
          <p:cNvPr id="19459" name="Rectangle 3"/>
          <p:cNvSpPr>
            <a:spLocks noGrp="1" noChangeArrowheads="1"/>
          </p:cNvSpPr>
          <p:nvPr>
            <p:ph type="body" idx="1"/>
          </p:nvPr>
        </p:nvSpPr>
        <p:spPr/>
        <p:txBody>
          <a:bodyPr>
            <a:normAutofit/>
          </a:bodyPr>
          <a:lstStyle/>
          <a:p>
            <a:pPr>
              <a:defRPr/>
            </a:pPr>
            <a:endParaRPr lang="it-IT" sz="3200" dirty="0">
              <a:ea typeface="+mn-ea"/>
              <a:cs typeface="+mn-cs"/>
            </a:endParaRPr>
          </a:p>
          <a:p>
            <a:pPr>
              <a:defRPr/>
            </a:pPr>
            <a:r>
              <a:rPr lang="it-IT" sz="3200" dirty="0">
                <a:ea typeface="+mn-ea"/>
                <a:cs typeface="+mn-cs"/>
              </a:rPr>
              <a:t>La</a:t>
            </a:r>
            <a:r>
              <a:rPr lang="it-IT" sz="3200" dirty="0" smtClean="0">
                <a:ea typeface="+mn-ea"/>
                <a:cs typeface="+mn-cs"/>
              </a:rPr>
              <a:t> traiettoria </a:t>
            </a:r>
            <a:r>
              <a:rPr lang="it-IT" sz="3200" dirty="0" smtClean="0">
                <a:ea typeface="Times" charset="0"/>
                <a:cs typeface="Times" charset="0"/>
              </a:rPr>
              <a:t>è </a:t>
            </a:r>
            <a:r>
              <a:rPr lang="it-IT" sz="3200" dirty="0">
                <a:ea typeface="Times" charset="0"/>
                <a:cs typeface="Times" charset="0"/>
              </a:rPr>
              <a:t>un </a:t>
            </a:r>
            <a:r>
              <a:rPr lang="it-IT" sz="3200" b="0" dirty="0">
                <a:solidFill>
                  <a:srgbClr val="FF0000"/>
                </a:solidFill>
                <a:effectLst>
                  <a:outerShdw blurRad="38100" dist="38100" dir="2700000" algn="tl">
                    <a:srgbClr val="000000"/>
                  </a:outerShdw>
                </a:effectLst>
                <a:ea typeface="Times" charset="0"/>
                <a:cs typeface="Times" charset="0"/>
              </a:rPr>
              <a:t>insieme di punti</a:t>
            </a:r>
            <a:r>
              <a:rPr lang="it-IT" sz="3200" b="0" dirty="0">
                <a:solidFill>
                  <a:srgbClr val="FF0000"/>
                </a:solidFill>
                <a:ea typeface="Times" charset="0"/>
                <a:cs typeface="Times" charset="0"/>
              </a:rPr>
              <a:t> </a:t>
            </a:r>
            <a:r>
              <a:rPr lang="it-IT" sz="3200" dirty="0">
                <a:ea typeface="Times" charset="0"/>
                <a:cs typeface="Times" charset="0"/>
              </a:rPr>
              <a:t>e allo stesso tempo una </a:t>
            </a:r>
            <a:r>
              <a:rPr lang="it-IT" sz="3200" b="0" dirty="0">
                <a:solidFill>
                  <a:srgbClr val="FF0000"/>
                </a:solidFill>
                <a:effectLst>
                  <a:outerShdw blurRad="38100" dist="38100" dir="2700000" algn="tl">
                    <a:srgbClr val="000000"/>
                  </a:outerShdw>
                </a:effectLst>
                <a:ea typeface="Times" charset="0"/>
                <a:cs typeface="Times" charset="0"/>
              </a:rPr>
              <a:t>sequenza di posizioni</a:t>
            </a:r>
            <a:r>
              <a:rPr lang="it-IT" sz="3200" dirty="0">
                <a:solidFill>
                  <a:srgbClr val="FF0000"/>
                </a:solidFill>
                <a:ea typeface="Times" charset="0"/>
                <a:cs typeface="Times" charset="0"/>
              </a:rPr>
              <a:t> </a:t>
            </a:r>
            <a:r>
              <a:rPr lang="it-IT" sz="3200" dirty="0">
                <a:ea typeface="Times" charset="0"/>
                <a:cs typeface="Times" charset="0"/>
              </a:rPr>
              <a:t>di un punto in moto rispetto al tempo. </a:t>
            </a:r>
            <a:endParaRPr lang="it-IT" sz="3200" dirty="0"/>
          </a:p>
        </p:txBody>
      </p:sp>
      <p:grpSp>
        <p:nvGrpSpPr>
          <p:cNvPr id="2" name="Group 9"/>
          <p:cNvGrpSpPr>
            <a:grpSpLocks/>
          </p:cNvGrpSpPr>
          <p:nvPr/>
        </p:nvGrpSpPr>
        <p:grpSpPr bwMode="auto">
          <a:xfrm>
            <a:off x="6934200" y="4800600"/>
            <a:ext cx="354013" cy="457200"/>
            <a:chOff x="4368" y="3024"/>
            <a:chExt cx="223" cy="288"/>
          </a:xfrm>
        </p:grpSpPr>
        <p:sp>
          <p:nvSpPr>
            <p:cNvPr id="26630" name="Text Box 5"/>
            <p:cNvSpPr txBox="1">
              <a:spLocks noChangeArrowheads="1"/>
            </p:cNvSpPr>
            <p:nvPr/>
          </p:nvSpPr>
          <p:spPr bwMode="auto">
            <a:xfrm>
              <a:off x="4368" y="3024"/>
              <a:ext cx="223" cy="233"/>
            </a:xfrm>
            <a:prstGeom prst="rect">
              <a:avLst/>
            </a:prstGeom>
            <a:noFill/>
            <a:ln w="9525">
              <a:noFill/>
              <a:miter lim="800000"/>
              <a:headEnd/>
              <a:tailEnd/>
            </a:ln>
          </p:spPr>
          <p:txBody>
            <a:bodyPr>
              <a:prstTxWarp prst="textNoShape">
                <a:avLst/>
              </a:prstTxWarp>
              <a:spAutoFit/>
            </a:bodyPr>
            <a:lstStyle/>
            <a:p>
              <a:r>
                <a:rPr lang="en-GB" dirty="0">
                  <a:solidFill>
                    <a:srgbClr val="0000FF"/>
                  </a:solidFill>
                </a:rPr>
                <a:t>P</a:t>
              </a:r>
            </a:p>
          </p:txBody>
        </p:sp>
        <p:sp>
          <p:nvSpPr>
            <p:cNvPr id="26631" name="Oval 6"/>
            <p:cNvSpPr>
              <a:spLocks noChangeArrowheads="1"/>
            </p:cNvSpPr>
            <p:nvPr/>
          </p:nvSpPr>
          <p:spPr bwMode="auto">
            <a:xfrm>
              <a:off x="4464" y="3264"/>
              <a:ext cx="48" cy="48"/>
            </a:xfrm>
            <a:prstGeom prst="ellipse">
              <a:avLst/>
            </a:prstGeom>
            <a:solidFill>
              <a:schemeClr val="hlink"/>
            </a:solidFill>
            <a:ln w="9525">
              <a:noFill/>
              <a:round/>
              <a:headEnd/>
              <a:tailEnd/>
            </a:ln>
          </p:spPr>
          <p:txBody>
            <a:bodyPr wrap="none" anchor="ctr">
              <a:prstTxWarp prst="textNoShape">
                <a:avLst/>
              </a:prstTxWarp>
            </a:bodyPr>
            <a:lstStyle/>
            <a:p>
              <a:endParaRPr lang="it-IT"/>
            </a:p>
          </p:txBody>
        </p:sp>
      </p:grpSp>
      <p:sp>
        <p:nvSpPr>
          <p:cNvPr id="19463" name="Line 7"/>
          <p:cNvSpPr>
            <a:spLocks noChangeShapeType="1"/>
          </p:cNvSpPr>
          <p:nvPr/>
        </p:nvSpPr>
        <p:spPr bwMode="auto">
          <a:xfrm>
            <a:off x="1219200" y="5257800"/>
            <a:ext cx="6781800" cy="0"/>
          </a:xfrm>
          <a:prstGeom prst="line">
            <a:avLst/>
          </a:prstGeom>
          <a:noFill/>
          <a:ln w="38100" cap="flat" cmpd="sng" algn="ctr">
            <a:solidFill>
              <a:srgbClr val="0000FF"/>
            </a:solidFill>
            <a:prstDash val="solid"/>
            <a:round/>
            <a:headEnd type="none" w="med" len="med"/>
            <a:tailEnd type="none" w="med" len="med"/>
          </a:ln>
        </p:spPr>
        <p:txBody>
          <a:bodyPr wrap="none" anchor="ctr">
            <a:prstTxWarp prst="textNoShape">
              <a:avLst/>
            </a:prstTxWarp>
          </a:bodyPr>
          <a:lstStyle/>
          <a:p>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4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7" presetClass="entr" presetSubtype="8"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0" fill="hold"/>
                                        <p:tgtEl>
                                          <p:spTgt spid="2"/>
                                        </p:tgtEl>
                                        <p:attrNameLst>
                                          <p:attrName>ppt_x</p:attrName>
                                        </p:attrNameLst>
                                      </p:cBhvr>
                                      <p:tavLst>
                                        <p:tav tm="0">
                                          <p:val>
                                            <p:strVal val="0-#ppt_w/2"/>
                                          </p:val>
                                        </p:tav>
                                        <p:tav tm="100000">
                                          <p:val>
                                            <p:strVal val="#ppt_x"/>
                                          </p:val>
                                        </p:tav>
                                      </p:tavLst>
                                    </p:anim>
                                    <p:anim calcmode="lin" valueType="num">
                                      <p:cBhvr additive="base">
                                        <p:cTn id="24" dur="5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P spid="1946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utoShape 3"/>
          <p:cNvSpPr>
            <a:spLocks noChangeAspect="1" noChangeArrowheads="1" noTextEdit="1"/>
          </p:cNvSpPr>
          <p:nvPr/>
        </p:nvSpPr>
        <p:spPr bwMode="auto">
          <a:xfrm>
            <a:off x="2286000" y="1447800"/>
            <a:ext cx="4572000" cy="4572000"/>
          </a:xfrm>
          <a:prstGeom prst="rect">
            <a:avLst/>
          </a:prstGeom>
          <a:noFill/>
          <a:ln w="9525">
            <a:noFill/>
            <a:miter lim="800000"/>
            <a:headEnd/>
            <a:tailEnd/>
          </a:ln>
        </p:spPr>
        <p:txBody>
          <a:bodyPr>
            <a:prstTxWarp prst="textNoShape">
              <a:avLst/>
            </a:prstTxWarp>
          </a:bodyPr>
          <a:lstStyle/>
          <a:p>
            <a:endParaRPr lang="it-IT"/>
          </a:p>
        </p:txBody>
      </p:sp>
      <p:sp>
        <p:nvSpPr>
          <p:cNvPr id="49156" name="_s114692"/>
          <p:cNvSpPr>
            <a:spLocks noChangeArrowheads="1" noTextEdit="1"/>
          </p:cNvSpPr>
          <p:nvPr/>
        </p:nvSpPr>
        <p:spPr bwMode="auto">
          <a:xfrm>
            <a:off x="3095625" y="1665484"/>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7" name="_s114693"/>
          <p:cNvSpPr>
            <a:spLocks noChangeArrowheads="1" noTextEdit="1"/>
          </p:cNvSpPr>
          <p:nvPr/>
        </p:nvSpPr>
        <p:spPr bwMode="auto">
          <a:xfrm rot="7200000">
            <a:off x="3500438" y="2489200"/>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58" name="_s114694"/>
          <p:cNvSpPr>
            <a:spLocks noChangeArrowheads="1" noTextEdit="1"/>
          </p:cNvSpPr>
          <p:nvPr/>
        </p:nvSpPr>
        <p:spPr bwMode="auto">
          <a:xfrm rot="14400000">
            <a:off x="2692400" y="2492375"/>
            <a:ext cx="2954338" cy="2954338"/>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rgbClr val="3333FF"/>
          </a:solidFill>
          <a:ln w="9525">
            <a:solidFill>
              <a:schemeClr val="tx1"/>
            </a:solidFill>
            <a:miter lim="800000"/>
            <a:headEnd/>
            <a:tailEnd/>
          </a:ln>
        </p:spPr>
        <p:txBody>
          <a:bodyPr lIns="0" tIns="0" rIns="0" bIns="0" anchor="ctr">
            <a:prstTxWarp prst="textNoShape">
              <a:avLst/>
            </a:prstTxWarp>
          </a:bodyPr>
          <a:lstStyle/>
          <a:p>
            <a:endParaRPr lang="it-IT"/>
          </a:p>
        </p:txBody>
      </p:sp>
      <p:sp>
        <p:nvSpPr>
          <p:cNvPr id="49160" name="_s114696"/>
          <p:cNvSpPr>
            <a:spLocks noChangeArrowheads="1"/>
          </p:cNvSpPr>
          <p:nvPr/>
        </p:nvSpPr>
        <p:spPr bwMode="auto">
          <a:xfrm>
            <a:off x="3979863" y="4759325"/>
            <a:ext cx="1401762" cy="1781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Collettiva </a:t>
            </a:r>
          </a:p>
          <a:p>
            <a:pPr algn="ctr" eaLnBrk="1" hangingPunct="1"/>
            <a:r>
              <a:rPr lang="it-IT" sz="2400" dirty="0" smtClean="0">
                <a:effectLst>
                  <a:outerShdw blurRad="38100" dist="38100" dir="2700000" algn="tl">
                    <a:srgbClr val="DDDDDD"/>
                  </a:outerShdw>
                </a:effectLst>
              </a:rPr>
              <a:t>di segni</a:t>
            </a:r>
          </a:p>
        </p:txBody>
      </p:sp>
      <p:sp>
        <p:nvSpPr>
          <p:cNvPr id="49161" name="_s114697"/>
          <p:cNvSpPr>
            <a:spLocks noChangeArrowheads="1"/>
          </p:cNvSpPr>
          <p:nvPr/>
        </p:nvSpPr>
        <p:spPr bwMode="auto">
          <a:xfrm>
            <a:off x="1930530" y="2332038"/>
            <a:ext cx="1612245" cy="11858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Attività con </a:t>
            </a:r>
          </a:p>
          <a:p>
            <a:pPr algn="ctr" eaLnBrk="1" hangingPunct="1"/>
            <a:r>
              <a:rPr lang="it-IT" sz="2400" dirty="0" smtClean="0">
                <a:effectLst>
                  <a:outerShdw blurRad="38100" dist="38100" dir="2700000" algn="tl">
                    <a:srgbClr val="DDDDDD"/>
                  </a:outerShdw>
                </a:effectLst>
              </a:rPr>
              <a:t>l’artefatto</a:t>
            </a:r>
            <a:endParaRPr lang="it-IT" sz="2400" dirty="0">
              <a:effectLst>
                <a:outerShdw blurRad="38100" dist="38100" dir="2700000" algn="tl">
                  <a:srgbClr val="DDDDDD"/>
                </a:outerShdw>
              </a:effectLst>
            </a:endParaRPr>
          </a:p>
        </p:txBody>
      </p:sp>
      <p:sp>
        <p:nvSpPr>
          <p:cNvPr id="49162" name="Rectangle 10"/>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prstTxWarp prst="textNoShape">
              <a:avLst/>
            </a:prstTxWarp>
          </a:bodyPr>
          <a:lstStyle/>
          <a:p>
            <a:pPr algn="ctr" eaLnBrk="1" hangingPunct="1"/>
            <a:r>
              <a:rPr lang="it-IT" sz="4400" dirty="0" smtClean="0">
                <a:solidFill>
                  <a:srgbClr val="333399"/>
                </a:solidFill>
              </a:rPr>
              <a:t>Ciclo didattico</a:t>
            </a:r>
            <a:endParaRPr lang="it-IT" sz="4400" dirty="0">
              <a:solidFill>
                <a:srgbClr val="333399"/>
              </a:solidFill>
            </a:endParaRPr>
          </a:p>
        </p:txBody>
      </p:sp>
      <p:sp>
        <p:nvSpPr>
          <p:cNvPr id="16" name="_s114695"/>
          <p:cNvSpPr>
            <a:spLocks noChangeArrowheads="1"/>
          </p:cNvSpPr>
          <p:nvPr/>
        </p:nvSpPr>
        <p:spPr bwMode="auto">
          <a:xfrm>
            <a:off x="5381625" y="23320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Produzione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di segni</a:t>
            </a:r>
            <a:endParaRPr lang="it-IT" sz="2400" dirty="0">
              <a:effectLst>
                <a:outerShdw blurRad="38100" dist="38100" dir="2700000" algn="tl">
                  <a:srgbClr val="DDDDDD"/>
                </a:outerShdw>
              </a:effectLst>
            </a:endParaRPr>
          </a:p>
        </p:txBody>
      </p:sp>
      <p:sp>
        <p:nvSpPr>
          <p:cNvPr id="11" name="_s114695"/>
          <p:cNvSpPr>
            <a:spLocks noChangeArrowheads="1"/>
          </p:cNvSpPr>
          <p:nvPr/>
        </p:nvSpPr>
        <p:spPr bwMode="auto">
          <a:xfrm>
            <a:off x="5534025" y="2484438"/>
            <a:ext cx="1969346" cy="11858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eaLnBrk="1" hangingPunct="1"/>
            <a:r>
              <a:rPr lang="it-IT" sz="2400" dirty="0" smtClean="0">
                <a:effectLst>
                  <a:outerShdw blurRad="38100" dist="38100" dir="2700000" algn="tl">
                    <a:srgbClr val="DDDDDD"/>
                  </a:outerShdw>
                </a:effectLst>
              </a:rPr>
              <a:t>Report </a:t>
            </a:r>
          </a:p>
          <a:p>
            <a:pPr algn="ctr" eaLnBrk="1" hangingPunct="1"/>
            <a:r>
              <a:rPr lang="it-IT" sz="2400" dirty="0" smtClean="0">
                <a:effectLst>
                  <a:outerShdw blurRad="38100" dist="38100" dir="2700000" algn="tl">
                    <a:srgbClr val="DDDDDD"/>
                  </a:outerShdw>
                </a:effectLst>
              </a:rPr>
              <a:t>individuale </a:t>
            </a:r>
          </a:p>
          <a:p>
            <a:pPr algn="ctr" eaLnBrk="1" hangingPunct="1"/>
            <a:r>
              <a:rPr lang="it-IT" sz="2400" dirty="0" smtClean="0">
                <a:effectLst>
                  <a:outerShdw blurRad="38100" dist="38100" dir="2700000" algn="tl">
                    <a:srgbClr val="DDDDDD"/>
                  </a:outerShdw>
                </a:effectLst>
              </a:rPr>
              <a:t>scritto</a:t>
            </a:r>
            <a:endParaRPr lang="it-IT" sz="2400" dirty="0">
              <a:effectLst>
                <a:outerShdw blurRad="38100" dist="38100" dir="2700000" algn="tl">
                  <a:srgbClr val="DDDDDD"/>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a:bodyPr>
          <a:lstStyle/>
          <a:p>
            <a:r>
              <a:rPr lang="en-GB" dirty="0" smtClean="0"/>
              <a:t>Verso </a:t>
            </a:r>
            <a:r>
              <a:rPr lang="en-GB" dirty="0" err="1" smtClean="0"/>
              <a:t>i</a:t>
            </a:r>
            <a:r>
              <a:rPr lang="en-GB" dirty="0" smtClean="0"/>
              <a:t> </a:t>
            </a:r>
            <a:r>
              <a:rPr lang="en-GB" dirty="0" err="1" smtClean="0"/>
              <a:t>significati</a:t>
            </a:r>
            <a:r>
              <a:rPr lang="en-GB" dirty="0" smtClean="0"/>
              <a:t> </a:t>
            </a:r>
            <a:r>
              <a:rPr lang="en-GB" dirty="0" err="1" smtClean="0"/>
              <a:t>matematici</a:t>
            </a:r>
            <a:endParaRPr lang="en-GB" dirty="0"/>
          </a:p>
        </p:txBody>
      </p:sp>
      <p:sp>
        <p:nvSpPr>
          <p:cNvPr id="100355" name="Rectangle 3"/>
          <p:cNvSpPr>
            <a:spLocks noGrp="1" noChangeArrowheads="1"/>
          </p:cNvSpPr>
          <p:nvPr>
            <p:ph type="body" idx="1"/>
          </p:nvPr>
        </p:nvSpPr>
        <p:spPr/>
        <p:txBody>
          <a:bodyPr>
            <a:normAutofit/>
          </a:bodyPr>
          <a:lstStyle/>
          <a:p>
            <a:pPr>
              <a:buFont typeface="Times" pitchFamily="32" charset="0"/>
              <a:buNone/>
            </a:pPr>
            <a:r>
              <a:rPr lang="en-GB" sz="3600" dirty="0" err="1" smtClean="0"/>
              <a:t>Dopo</a:t>
            </a:r>
            <a:r>
              <a:rPr lang="en-GB" sz="3600" dirty="0" smtClean="0"/>
              <a:t>  la prima </a:t>
            </a:r>
            <a:r>
              <a:rPr lang="en-GB" sz="3600" dirty="0" err="1" smtClean="0"/>
              <a:t>Discussione</a:t>
            </a:r>
            <a:r>
              <a:rPr lang="en-GB" sz="3600" dirty="0" smtClean="0"/>
              <a:t> </a:t>
            </a:r>
            <a:r>
              <a:rPr lang="en-GB" sz="3600" dirty="0" err="1" smtClean="0"/>
              <a:t>Collettiva</a:t>
            </a:r>
            <a:endParaRPr lang="en-GB" sz="3600" dirty="0" smtClean="0"/>
          </a:p>
          <a:p>
            <a:pPr algn="ctr">
              <a:buFont typeface="Times" pitchFamily="32" charset="0"/>
              <a:buNone/>
            </a:pPr>
            <a:r>
              <a:rPr lang="en-GB" sz="3600" dirty="0" smtClean="0"/>
              <a:t>Report </a:t>
            </a:r>
            <a:r>
              <a:rPr lang="en-GB" sz="3600" dirty="0" err="1" smtClean="0"/>
              <a:t>scritti</a:t>
            </a:r>
            <a:r>
              <a:rPr lang="en-GB" sz="3600" dirty="0" smtClean="0"/>
              <a:t> </a:t>
            </a:r>
            <a:r>
              <a:rPr lang="en-GB" sz="3600" dirty="0" err="1" smtClean="0"/>
              <a:t>su</a:t>
            </a:r>
            <a:r>
              <a:rPr lang="en-GB" sz="3600" dirty="0" smtClean="0"/>
              <a:t>:</a:t>
            </a:r>
          </a:p>
          <a:p>
            <a:pPr algn="ctr">
              <a:buFont typeface="Times" pitchFamily="32" charset="0"/>
              <a:buNone/>
            </a:pPr>
            <a:endParaRPr lang="en-GB" sz="3600" dirty="0" smtClean="0"/>
          </a:p>
          <a:p>
            <a:pPr algn="ctr">
              <a:buFont typeface="Times" pitchFamily="32" charset="0"/>
              <a:buNone/>
            </a:pPr>
            <a:r>
              <a:rPr lang="en-GB" sz="3200" dirty="0" err="1" smtClean="0">
                <a:solidFill>
                  <a:srgbClr val="B91412"/>
                </a:solidFill>
                <a:latin typeface="Lucida Calligraphy" pitchFamily="32" charset="0"/>
              </a:rPr>
              <a:t>Che</a:t>
            </a:r>
            <a:r>
              <a:rPr lang="en-GB" sz="3200" dirty="0" smtClean="0">
                <a:solidFill>
                  <a:srgbClr val="B91412"/>
                </a:solidFill>
                <a:latin typeface="Lucida Calligraphy" pitchFamily="32" charset="0"/>
              </a:rPr>
              <a:t> </a:t>
            </a:r>
            <a:r>
              <a:rPr lang="en-GB" sz="3200" dirty="0" err="1" smtClean="0">
                <a:solidFill>
                  <a:srgbClr val="B91412"/>
                </a:solidFill>
                <a:latin typeface="Lucida Calligraphy" pitchFamily="32" charset="0"/>
              </a:rPr>
              <a:t>cosa</a:t>
            </a:r>
            <a:r>
              <a:rPr lang="en-GB" sz="3200" dirty="0" smtClean="0">
                <a:solidFill>
                  <a:srgbClr val="B91412"/>
                </a:solidFill>
                <a:latin typeface="Lucida Calligraphy" pitchFamily="32" charset="0"/>
              </a:rPr>
              <a:t> ho </a:t>
            </a:r>
            <a:r>
              <a:rPr lang="en-GB" sz="3200" dirty="0" err="1" smtClean="0">
                <a:solidFill>
                  <a:srgbClr val="B91412"/>
                </a:solidFill>
                <a:latin typeface="Lucida Calligraphy" pitchFamily="32" charset="0"/>
              </a:rPr>
              <a:t>capito</a:t>
            </a:r>
            <a:r>
              <a:rPr lang="en-GB" sz="3200" dirty="0" smtClean="0">
                <a:solidFill>
                  <a:srgbClr val="B91412"/>
                </a:solidFill>
                <a:latin typeface="Lucida Calligraphy" pitchFamily="32" charset="0"/>
              </a:rPr>
              <a:t> </a:t>
            </a:r>
            <a:r>
              <a:rPr lang="en-GB" sz="3200" dirty="0" err="1" smtClean="0">
                <a:solidFill>
                  <a:srgbClr val="B91412"/>
                </a:solidFill>
                <a:latin typeface="Lucida Calligraphy" pitchFamily="32" charset="0"/>
              </a:rPr>
              <a:t>sulle</a:t>
            </a:r>
            <a:r>
              <a:rPr lang="en-GB" sz="3200" dirty="0" smtClean="0">
                <a:solidFill>
                  <a:srgbClr val="B91412"/>
                </a:solidFill>
                <a:latin typeface="Lucida Calligraphy" pitchFamily="32" charset="0"/>
              </a:rPr>
              <a:t> </a:t>
            </a:r>
            <a:r>
              <a:rPr lang="en-GB" sz="3200" dirty="0" err="1" smtClean="0">
                <a:solidFill>
                  <a:srgbClr val="B91412"/>
                </a:solidFill>
                <a:latin typeface="Lucida Calligraphy" pitchFamily="32" charset="0"/>
              </a:rPr>
              <a:t>funzioni</a:t>
            </a:r>
            <a:r>
              <a:rPr lang="en-GB" sz="3200" dirty="0" smtClean="0">
                <a:solidFill>
                  <a:srgbClr val="B91412"/>
                </a:solidFill>
                <a:latin typeface="Lucida Calligraphy" pitchFamily="32" charset="0"/>
              </a:rPr>
              <a:t>? </a:t>
            </a:r>
            <a:endParaRPr lang="en-GB"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p:cTn id="7" dur="1000" fill="hold"/>
                                        <p:tgtEl>
                                          <p:spTgt spid="10035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0035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00355">
                                            <p:txEl>
                                              <p:pRg st="1" end="1"/>
                                            </p:txEl>
                                          </p:spTgt>
                                        </p:tgtEl>
                                        <p:attrNameLst>
                                          <p:attrName>style.visibility</p:attrName>
                                        </p:attrNameLst>
                                      </p:cBhvr>
                                      <p:to>
                                        <p:strVal val="visible"/>
                                      </p:to>
                                    </p:set>
                                    <p:anim calcmode="lin" valueType="num">
                                      <p:cBhvr>
                                        <p:cTn id="14" dur="1000" fill="hold"/>
                                        <p:tgtEl>
                                          <p:spTgt spid="10035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10035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035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0355">
                                            <p:txEl>
                                              <p:pRg st="3" end="3"/>
                                            </p:txEl>
                                          </p:spTgt>
                                        </p:tgtEl>
                                        <p:attrNameLst>
                                          <p:attrName>style.visibility</p:attrName>
                                        </p:attrNameLst>
                                      </p:cBhvr>
                                      <p:to>
                                        <p:strVal val="visible"/>
                                      </p:to>
                                    </p:set>
                                    <p:anim calcmode="lin" valueType="num">
                                      <p:cBhvr>
                                        <p:cTn id="21" dur="1000" fill="hold"/>
                                        <p:tgtEl>
                                          <p:spTgt spid="100355">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10035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03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a:bodyPr>
          <a:lstStyle/>
          <a:p>
            <a:r>
              <a:rPr lang="en-GB" dirty="0" smtClean="0"/>
              <a:t>Verso </a:t>
            </a:r>
            <a:r>
              <a:rPr lang="en-GB" dirty="0" err="1" smtClean="0"/>
              <a:t>significati</a:t>
            </a:r>
            <a:r>
              <a:rPr lang="en-GB" dirty="0" smtClean="0"/>
              <a:t> </a:t>
            </a:r>
            <a:r>
              <a:rPr lang="en-GB" dirty="0" err="1" smtClean="0"/>
              <a:t>matematici</a:t>
            </a:r>
            <a:endParaRPr lang="en-GB" dirty="0"/>
          </a:p>
        </p:txBody>
      </p:sp>
      <p:sp>
        <p:nvSpPr>
          <p:cNvPr id="96259" name="Rectangle 3"/>
          <p:cNvSpPr>
            <a:spLocks noGrp="1" noChangeArrowheads="1"/>
          </p:cNvSpPr>
          <p:nvPr>
            <p:ph type="body" idx="1"/>
          </p:nvPr>
        </p:nvSpPr>
        <p:spPr/>
        <p:txBody>
          <a:bodyPr/>
          <a:lstStyle/>
          <a:p>
            <a:pPr>
              <a:buFont typeface="Times" pitchFamily="32" charset="0"/>
              <a:buNone/>
            </a:pPr>
            <a:r>
              <a:rPr lang="en-GB" dirty="0" err="1" smtClean="0"/>
              <a:t>Estratti</a:t>
            </a:r>
            <a:r>
              <a:rPr lang="en-GB" dirty="0" smtClean="0"/>
              <a:t> </a:t>
            </a:r>
            <a:r>
              <a:rPr lang="en-GB" dirty="0" err="1" smtClean="0"/>
              <a:t>dai</a:t>
            </a:r>
            <a:r>
              <a:rPr lang="en-GB" dirty="0" smtClean="0"/>
              <a:t> report </a:t>
            </a:r>
            <a:r>
              <a:rPr lang="en-GB" dirty="0" err="1" smtClean="0"/>
              <a:t>scritti</a:t>
            </a:r>
            <a:endParaRPr lang="en-GB" dirty="0" smtClean="0"/>
          </a:p>
          <a:p>
            <a:pPr>
              <a:buFont typeface="Times" pitchFamily="32" charset="0"/>
              <a:buNone/>
            </a:pPr>
            <a:r>
              <a:rPr lang="en-GB" dirty="0"/>
              <a:t>BE</a:t>
            </a:r>
            <a:r>
              <a:rPr lang="en-GB" dirty="0" smtClean="0"/>
              <a:t> </a:t>
            </a:r>
            <a:r>
              <a:rPr lang="en-GB" dirty="0" err="1" smtClean="0"/>
              <a:t>scrive</a:t>
            </a:r>
            <a:r>
              <a:rPr lang="en-GB" dirty="0" smtClean="0"/>
              <a:t>:</a:t>
            </a:r>
            <a:endParaRPr lang="en-GB" dirty="0"/>
          </a:p>
        </p:txBody>
      </p:sp>
      <p:sp>
        <p:nvSpPr>
          <p:cNvPr id="96262" name="Text Box 6"/>
          <p:cNvSpPr txBox="1">
            <a:spLocks noChangeArrowheads="1"/>
          </p:cNvSpPr>
          <p:nvPr/>
        </p:nvSpPr>
        <p:spPr bwMode="auto">
          <a:xfrm>
            <a:off x="609600" y="3155979"/>
            <a:ext cx="8016875" cy="3293209"/>
          </a:xfrm>
          <a:prstGeom prst="rect">
            <a:avLst/>
          </a:prstGeom>
          <a:noFill/>
          <a:ln w="9525">
            <a:noFill/>
            <a:miter lim="800000"/>
            <a:headEnd/>
            <a:tailEnd/>
          </a:ln>
        </p:spPr>
        <p:txBody>
          <a:bodyPr>
            <a:prstTxWarp prst="textNoShape">
              <a:avLst/>
            </a:prstTxWarp>
            <a:spAutoFit/>
          </a:bodyPr>
          <a:lstStyle/>
          <a:p>
            <a:pPr>
              <a:spcAft>
                <a:spcPts val="600"/>
              </a:spcAft>
            </a:pPr>
            <a:r>
              <a:rPr lang="en-GB" sz="2900" i="1" dirty="0">
                <a:latin typeface="Times" pitchFamily="32" charset="0"/>
              </a:rPr>
              <a:t>I </a:t>
            </a:r>
            <a:r>
              <a:rPr lang="en-GB" sz="2900" i="1" dirty="0" err="1">
                <a:latin typeface="Times" pitchFamily="32" charset="0"/>
              </a:rPr>
              <a:t>punti</a:t>
            </a:r>
            <a:r>
              <a:rPr lang="en-GB" sz="2900" i="1" dirty="0">
                <a:latin typeface="Times" pitchFamily="32" charset="0"/>
              </a:rPr>
              <a:t> </a:t>
            </a:r>
            <a:r>
              <a:rPr lang="en-GB" sz="2900" i="1" dirty="0" err="1">
                <a:latin typeface="Times" pitchFamily="32" charset="0"/>
              </a:rPr>
              <a:t>iniziali</a:t>
            </a:r>
            <a:r>
              <a:rPr lang="en-GB" sz="2900" i="1" dirty="0">
                <a:latin typeface="Times" pitchFamily="32" charset="0"/>
              </a:rPr>
              <a:t> </a:t>
            </a:r>
            <a:r>
              <a:rPr lang="en-GB" sz="2900" i="1" dirty="0" err="1">
                <a:latin typeface="Times" pitchFamily="32" charset="0"/>
              </a:rPr>
              <a:t>si</a:t>
            </a:r>
            <a:r>
              <a:rPr lang="en-GB" sz="2900" i="1" dirty="0">
                <a:latin typeface="Times" pitchFamily="32" charset="0"/>
              </a:rPr>
              <a:t> </a:t>
            </a:r>
            <a:r>
              <a:rPr lang="en-GB" sz="2900" i="1" dirty="0" err="1">
                <a:latin typeface="Times" pitchFamily="32" charset="0"/>
              </a:rPr>
              <a:t>chiamano</a:t>
            </a:r>
            <a:r>
              <a:rPr lang="en-GB" sz="2900" i="1" dirty="0">
                <a:latin typeface="Times" pitchFamily="32" charset="0"/>
              </a:rPr>
              <a:t> </a:t>
            </a:r>
            <a:r>
              <a:rPr lang="en-GB" sz="2900" i="1" dirty="0" err="1">
                <a:latin typeface="Times" pitchFamily="32" charset="0"/>
              </a:rPr>
              <a:t>variabili</a:t>
            </a:r>
            <a:r>
              <a:rPr lang="en-GB" sz="2900" i="1" dirty="0">
                <a:latin typeface="Times" pitchFamily="32" charset="0"/>
              </a:rPr>
              <a:t> </a:t>
            </a:r>
            <a:r>
              <a:rPr lang="en-GB" sz="2900" i="1" dirty="0" err="1">
                <a:latin typeface="Times" pitchFamily="32" charset="0"/>
              </a:rPr>
              <a:t>indipendenti</a:t>
            </a:r>
            <a:r>
              <a:rPr lang="en-GB" sz="2900" i="1" dirty="0">
                <a:latin typeface="Times" pitchFamily="32" charset="0"/>
              </a:rPr>
              <a:t>, </a:t>
            </a:r>
            <a:r>
              <a:rPr lang="en-GB" sz="2900" i="1" dirty="0" err="1">
                <a:latin typeface="Times" pitchFamily="32" charset="0"/>
              </a:rPr>
              <a:t>esse</a:t>
            </a:r>
            <a:r>
              <a:rPr lang="en-GB" sz="2900" i="1" dirty="0">
                <a:latin typeface="Times" pitchFamily="32" charset="0"/>
              </a:rPr>
              <a:t> </a:t>
            </a:r>
            <a:r>
              <a:rPr lang="en-GB" sz="2900" i="1" dirty="0" err="1">
                <a:latin typeface="Times" pitchFamily="32" charset="0"/>
              </a:rPr>
              <a:t>infatti</a:t>
            </a:r>
            <a:r>
              <a:rPr lang="en-GB" sz="2900" i="1" dirty="0">
                <a:latin typeface="Times" pitchFamily="32" charset="0"/>
              </a:rPr>
              <a:t> </a:t>
            </a:r>
            <a:r>
              <a:rPr lang="en-GB" sz="2900" i="1" dirty="0" err="1">
                <a:latin typeface="Times" pitchFamily="32" charset="0"/>
              </a:rPr>
              <a:t>si</a:t>
            </a:r>
            <a:r>
              <a:rPr lang="en-GB" sz="2900" i="1" dirty="0">
                <a:latin typeface="Times" pitchFamily="32" charset="0"/>
              </a:rPr>
              <a:t> </a:t>
            </a:r>
            <a:r>
              <a:rPr lang="en-GB" sz="2900" i="1" dirty="0" err="1">
                <a:latin typeface="Times" pitchFamily="32" charset="0"/>
              </a:rPr>
              <a:t>possono</a:t>
            </a:r>
            <a:r>
              <a:rPr lang="en-GB" sz="2900" i="1" dirty="0">
                <a:latin typeface="Times" pitchFamily="32" charset="0"/>
              </a:rPr>
              <a:t> </a:t>
            </a:r>
            <a:r>
              <a:rPr lang="en-GB" sz="2900" i="1" dirty="0" err="1">
                <a:latin typeface="Times" pitchFamily="32" charset="0"/>
              </a:rPr>
              <a:t>muovere</a:t>
            </a:r>
            <a:r>
              <a:rPr lang="en-GB" sz="2900" i="1" dirty="0">
                <a:latin typeface="Times" pitchFamily="32" charset="0"/>
              </a:rPr>
              <a:t> </a:t>
            </a:r>
            <a:r>
              <a:rPr lang="en-GB" sz="2900" i="1" dirty="0" err="1">
                <a:latin typeface="Times" pitchFamily="32" charset="0"/>
              </a:rPr>
              <a:t>singolarmente</a:t>
            </a:r>
            <a:r>
              <a:rPr lang="en-GB" sz="2900" i="1" dirty="0">
                <a:latin typeface="Times" pitchFamily="32" charset="0"/>
              </a:rPr>
              <a:t> </a:t>
            </a:r>
            <a:r>
              <a:rPr lang="en-GB" sz="2900" i="1" dirty="0" err="1">
                <a:latin typeface="Times" pitchFamily="32" charset="0"/>
              </a:rPr>
              <a:t>e</a:t>
            </a:r>
            <a:r>
              <a:rPr lang="en-GB" sz="2900" i="1" dirty="0">
                <a:latin typeface="Times" pitchFamily="32" charset="0"/>
              </a:rPr>
              <a:t> </a:t>
            </a:r>
            <a:r>
              <a:rPr lang="en-GB" sz="2900" i="1" dirty="0" err="1">
                <a:latin typeface="Times" pitchFamily="32" charset="0"/>
              </a:rPr>
              <a:t>nel</a:t>
            </a:r>
            <a:r>
              <a:rPr lang="en-GB" sz="2900" i="1" dirty="0">
                <a:latin typeface="Times" pitchFamily="32" charset="0"/>
              </a:rPr>
              <a:t> </a:t>
            </a:r>
            <a:r>
              <a:rPr lang="en-GB" sz="2900" i="1" dirty="0" err="1">
                <a:latin typeface="Times" pitchFamily="32" charset="0"/>
              </a:rPr>
              <a:t>nostro</a:t>
            </a:r>
            <a:r>
              <a:rPr lang="en-GB" sz="2900" i="1" dirty="0">
                <a:latin typeface="Times" pitchFamily="32" charset="0"/>
              </a:rPr>
              <a:t> </a:t>
            </a:r>
            <a:r>
              <a:rPr lang="en-GB" sz="2900" i="1" dirty="0" err="1">
                <a:latin typeface="Times" pitchFamily="32" charset="0"/>
              </a:rPr>
              <a:t>caso</a:t>
            </a:r>
            <a:r>
              <a:rPr lang="en-GB" sz="2900" i="1" dirty="0">
                <a:latin typeface="Times" pitchFamily="32" charset="0"/>
              </a:rPr>
              <a:t> in </a:t>
            </a:r>
            <a:r>
              <a:rPr lang="en-GB" sz="2900" i="1" dirty="0" err="1">
                <a:latin typeface="Times" pitchFamily="32" charset="0"/>
              </a:rPr>
              <a:t>tutto</a:t>
            </a:r>
            <a:r>
              <a:rPr lang="en-GB" sz="2900" i="1" dirty="0">
                <a:latin typeface="Times" pitchFamily="32" charset="0"/>
              </a:rPr>
              <a:t> </a:t>
            </a:r>
            <a:r>
              <a:rPr lang="en-GB" sz="2900" i="1" dirty="0" err="1">
                <a:latin typeface="Times" pitchFamily="32" charset="0"/>
              </a:rPr>
              <a:t>il</a:t>
            </a:r>
            <a:r>
              <a:rPr lang="en-GB" sz="2900" i="1" dirty="0">
                <a:latin typeface="Times" pitchFamily="32" charset="0"/>
              </a:rPr>
              <a:t> piano …  H </a:t>
            </a:r>
            <a:r>
              <a:rPr lang="en-GB" sz="2900" i="1" dirty="0" err="1">
                <a:latin typeface="Times" pitchFamily="32" charset="0"/>
              </a:rPr>
              <a:t>è</a:t>
            </a:r>
            <a:r>
              <a:rPr lang="en-GB" sz="2900" i="1" dirty="0">
                <a:latin typeface="Times" pitchFamily="32" charset="0"/>
              </a:rPr>
              <a:t> </a:t>
            </a:r>
            <a:r>
              <a:rPr lang="en-GB" sz="2900" i="1" dirty="0" err="1">
                <a:latin typeface="Times" pitchFamily="32" charset="0"/>
              </a:rPr>
              <a:t>chiamata</a:t>
            </a:r>
            <a:r>
              <a:rPr lang="en-GB" sz="2900" i="1" dirty="0">
                <a:latin typeface="Times" pitchFamily="32" charset="0"/>
              </a:rPr>
              <a:t> </a:t>
            </a:r>
            <a:r>
              <a:rPr lang="en-GB" sz="2900" i="1" dirty="0" err="1">
                <a:latin typeface="Times" pitchFamily="32" charset="0"/>
              </a:rPr>
              <a:t>variabile</a:t>
            </a:r>
            <a:r>
              <a:rPr lang="en-GB" sz="2900" i="1" dirty="0">
                <a:latin typeface="Times" pitchFamily="32" charset="0"/>
              </a:rPr>
              <a:t> </a:t>
            </a:r>
            <a:r>
              <a:rPr lang="en-GB" sz="2900" i="1" dirty="0" err="1">
                <a:latin typeface="Times" pitchFamily="32" charset="0"/>
              </a:rPr>
              <a:t>dipendente</a:t>
            </a:r>
            <a:r>
              <a:rPr lang="en-GB" sz="2900" i="1" dirty="0">
                <a:latin typeface="Times" pitchFamily="32" charset="0"/>
              </a:rPr>
              <a:t> </a:t>
            </a:r>
            <a:r>
              <a:rPr lang="en-GB" sz="2900" i="1" dirty="0" err="1">
                <a:latin typeface="Times" pitchFamily="32" charset="0"/>
              </a:rPr>
              <a:t>e</a:t>
            </a:r>
            <a:r>
              <a:rPr lang="en-GB" sz="2900" i="1" dirty="0">
                <a:latin typeface="Times" pitchFamily="32" charset="0"/>
              </a:rPr>
              <a:t> </a:t>
            </a:r>
            <a:r>
              <a:rPr lang="en-GB" sz="2900" i="1" dirty="0" err="1">
                <a:latin typeface="Times" pitchFamily="32" charset="0"/>
              </a:rPr>
              <a:t>capiamo</a:t>
            </a:r>
            <a:r>
              <a:rPr lang="en-GB" sz="2900" i="1" dirty="0">
                <a:latin typeface="Times" pitchFamily="32" charset="0"/>
              </a:rPr>
              <a:t> </a:t>
            </a:r>
            <a:r>
              <a:rPr lang="en-GB" sz="2900" i="1" dirty="0" err="1">
                <a:latin typeface="Times" pitchFamily="32" charset="0"/>
              </a:rPr>
              <a:t>bene</a:t>
            </a:r>
            <a:r>
              <a:rPr lang="en-GB" sz="2900" i="1" dirty="0">
                <a:latin typeface="Times" pitchFamily="32" charset="0"/>
              </a:rPr>
              <a:t> </a:t>
            </a:r>
            <a:r>
              <a:rPr lang="en-GB" sz="2900" i="1" dirty="0" err="1">
                <a:latin typeface="Times" pitchFamily="32" charset="0"/>
              </a:rPr>
              <a:t>il</a:t>
            </a:r>
            <a:r>
              <a:rPr lang="en-GB" sz="2900" i="1" dirty="0">
                <a:latin typeface="Times" pitchFamily="32" charset="0"/>
              </a:rPr>
              <a:t> </a:t>
            </a:r>
            <a:r>
              <a:rPr lang="en-GB" sz="2900" i="1" dirty="0" err="1">
                <a:latin typeface="Times" pitchFamily="32" charset="0"/>
              </a:rPr>
              <a:t>perché</a:t>
            </a:r>
            <a:r>
              <a:rPr lang="en-GB" sz="2900" i="1" dirty="0">
                <a:latin typeface="Times" pitchFamily="32" charset="0"/>
              </a:rPr>
              <a:t>, </a:t>
            </a:r>
            <a:r>
              <a:rPr lang="en-GB" sz="2900" i="1" dirty="0" err="1">
                <a:latin typeface="Times" pitchFamily="32" charset="0"/>
              </a:rPr>
              <a:t>essa</a:t>
            </a:r>
            <a:r>
              <a:rPr lang="en-GB" sz="2900" i="1" dirty="0">
                <a:latin typeface="Times" pitchFamily="32" charset="0"/>
              </a:rPr>
              <a:t> non </a:t>
            </a:r>
            <a:r>
              <a:rPr lang="en-GB" sz="2900" i="1" dirty="0" err="1">
                <a:latin typeface="Times" pitchFamily="32" charset="0"/>
              </a:rPr>
              <a:t>si</a:t>
            </a:r>
            <a:r>
              <a:rPr lang="en-GB" sz="2900" i="1" dirty="0">
                <a:latin typeface="Times" pitchFamily="32" charset="0"/>
              </a:rPr>
              <a:t> </a:t>
            </a:r>
            <a:r>
              <a:rPr lang="en-GB" sz="2900" i="1" dirty="0" err="1">
                <a:latin typeface="Times" pitchFamily="32" charset="0"/>
              </a:rPr>
              <a:t>può</a:t>
            </a:r>
            <a:r>
              <a:rPr lang="en-GB" sz="2900" i="1" dirty="0">
                <a:latin typeface="Times" pitchFamily="32" charset="0"/>
              </a:rPr>
              <a:t> </a:t>
            </a:r>
            <a:r>
              <a:rPr lang="en-GB" sz="2900" i="1" dirty="0" err="1">
                <a:latin typeface="Times" pitchFamily="32" charset="0"/>
              </a:rPr>
              <a:t>muovere</a:t>
            </a:r>
            <a:r>
              <a:rPr lang="en-GB" sz="2900" i="1" dirty="0">
                <a:latin typeface="Times" pitchFamily="32" charset="0"/>
              </a:rPr>
              <a:t> </a:t>
            </a:r>
            <a:r>
              <a:rPr lang="en-GB" sz="2900" i="1" dirty="0" err="1">
                <a:latin typeface="Times" pitchFamily="32" charset="0"/>
              </a:rPr>
              <a:t>da</a:t>
            </a:r>
            <a:r>
              <a:rPr lang="en-GB" sz="2900" i="1" dirty="0">
                <a:latin typeface="Times" pitchFamily="32" charset="0"/>
              </a:rPr>
              <a:t> sola , ma </a:t>
            </a:r>
            <a:r>
              <a:rPr lang="en-GB" sz="2900" i="1" dirty="0" err="1">
                <a:latin typeface="Times" pitchFamily="32" charset="0"/>
              </a:rPr>
              <a:t>sempre</a:t>
            </a:r>
            <a:r>
              <a:rPr lang="en-GB" sz="2900" i="1" dirty="0">
                <a:latin typeface="Times" pitchFamily="32" charset="0"/>
              </a:rPr>
              <a:t> in </a:t>
            </a:r>
            <a:r>
              <a:rPr lang="en-GB" sz="2900" i="1" dirty="0" err="1">
                <a:latin typeface="Times" pitchFamily="32" charset="0"/>
              </a:rPr>
              <a:t>funzione</a:t>
            </a:r>
            <a:r>
              <a:rPr lang="en-GB" sz="2900" i="1" dirty="0">
                <a:latin typeface="Times" pitchFamily="32" charset="0"/>
              </a:rPr>
              <a:t> </a:t>
            </a:r>
            <a:r>
              <a:rPr lang="en-GB" sz="2900" i="1" dirty="0" err="1">
                <a:latin typeface="Times" pitchFamily="32" charset="0"/>
              </a:rPr>
              <a:t>di</a:t>
            </a:r>
            <a:r>
              <a:rPr lang="en-GB" sz="2900" i="1" dirty="0">
                <a:latin typeface="Times" pitchFamily="32" charset="0"/>
              </a:rPr>
              <a:t> </a:t>
            </a:r>
            <a:r>
              <a:rPr lang="en-GB" sz="2900" i="1" dirty="0" err="1">
                <a:latin typeface="Times" pitchFamily="32" charset="0"/>
              </a:rPr>
              <a:t>qualche</a:t>
            </a:r>
            <a:r>
              <a:rPr lang="en-GB" sz="2900" i="1" dirty="0">
                <a:latin typeface="Times" pitchFamily="32" charset="0"/>
              </a:rPr>
              <a:t> </a:t>
            </a:r>
            <a:r>
              <a:rPr lang="en-GB" sz="2900" i="1" dirty="0" err="1">
                <a:latin typeface="Times" pitchFamily="32" charset="0"/>
              </a:rPr>
              <a:t>altro</a:t>
            </a:r>
            <a:r>
              <a:rPr lang="en-GB" sz="2900" i="1" dirty="0">
                <a:latin typeface="Times" pitchFamily="32" charset="0"/>
              </a:rPr>
              <a:t> </a:t>
            </a:r>
            <a:r>
              <a:rPr lang="en-GB" sz="2900" i="1" dirty="0" err="1">
                <a:latin typeface="Times" pitchFamily="32" charset="0"/>
              </a:rPr>
              <a:t>movimento</a:t>
            </a:r>
            <a:r>
              <a:rPr lang="en-GB" sz="2900" i="1" dirty="0">
                <a:latin typeface="Times" pitchFamily="32" charset="0"/>
              </a:rPr>
              <a:t> ( </a:t>
            </a:r>
            <a:r>
              <a:rPr lang="en-GB" sz="2900" i="1" dirty="0" err="1">
                <a:latin typeface="Times" pitchFamily="32" charset="0"/>
              </a:rPr>
              <a:t>cioè</a:t>
            </a:r>
            <a:r>
              <a:rPr lang="en-GB" sz="2900" i="1" dirty="0">
                <a:latin typeface="Times" pitchFamily="32" charset="0"/>
              </a:rPr>
              <a:t> </a:t>
            </a:r>
            <a:r>
              <a:rPr lang="en-GB" sz="2900" i="1" dirty="0" err="1">
                <a:latin typeface="Times" pitchFamily="32" charset="0"/>
              </a:rPr>
              <a:t>dipende</a:t>
            </a:r>
            <a:r>
              <a:rPr lang="en-GB" sz="2900" i="1" dirty="0">
                <a:latin typeface="Times" pitchFamily="32" charset="0"/>
              </a:rPr>
              <a:t> </a:t>
            </a:r>
            <a:r>
              <a:rPr lang="en-GB" sz="2900" i="1" dirty="0" err="1">
                <a:latin typeface="Times" pitchFamily="32" charset="0"/>
              </a:rPr>
              <a:t>da</a:t>
            </a:r>
            <a:r>
              <a:rPr lang="en-GB" sz="2900" i="1" dirty="0">
                <a:latin typeface="Times" pitchFamily="32" charset="0"/>
              </a:rPr>
              <a:t> </a:t>
            </a:r>
            <a:r>
              <a:rPr lang="en-GB" sz="2900" i="1" dirty="0" err="1">
                <a:latin typeface="Times" pitchFamily="32" charset="0"/>
              </a:rPr>
              <a:t>esso</a:t>
            </a:r>
            <a:r>
              <a:rPr lang="en-GB" sz="2900" i="1" dirty="0">
                <a:latin typeface="Times" pitchFamily="32" charset="0"/>
              </a:rPr>
              <a:t>)”.</a:t>
            </a:r>
          </a:p>
          <a:p>
            <a:endParaRPr lang="en-GB" sz="29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 calcmode="lin" valueType="num">
                                      <p:cBhvr>
                                        <p:cTn id="7" dur="1000" fill="hold"/>
                                        <p:tgtEl>
                                          <p:spTgt spid="9625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9625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9625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96259">
                                            <p:txEl>
                                              <p:pRg st="1" end="1"/>
                                            </p:txEl>
                                          </p:spTgt>
                                        </p:tgtEl>
                                        <p:attrNameLst>
                                          <p:attrName>style.visibility</p:attrName>
                                        </p:attrNameLst>
                                      </p:cBhvr>
                                      <p:to>
                                        <p:strVal val="visible"/>
                                      </p:to>
                                    </p:set>
                                    <p:anim calcmode="lin" valueType="num">
                                      <p:cBhvr>
                                        <p:cTn id="14" dur="1000" fill="hold"/>
                                        <p:tgtEl>
                                          <p:spTgt spid="96259">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9625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6259">
                                            <p:txEl>
                                              <p:pRg st="1" end="1"/>
                                            </p:txEl>
                                          </p:spTgt>
                                        </p:tgtEl>
                                      </p:cBhvr>
                                    </p:animEffect>
                                  </p:childTnLst>
                                </p:cTn>
                              </p:par>
                              <p:par>
                                <p:cTn id="17" presetID="23" presetClass="entr" presetSubtype="16" fill="hold" grpId="0" nodeType="withEffect">
                                  <p:stCondLst>
                                    <p:cond delay="0"/>
                                  </p:stCondLst>
                                  <p:childTnLst>
                                    <p:set>
                                      <p:cBhvr>
                                        <p:cTn id="18" dur="1" fill="hold">
                                          <p:stCondLst>
                                            <p:cond delay="0"/>
                                          </p:stCondLst>
                                        </p:cTn>
                                        <p:tgtEl>
                                          <p:spTgt spid="96262"/>
                                        </p:tgtEl>
                                        <p:attrNameLst>
                                          <p:attrName>style.visibility</p:attrName>
                                        </p:attrNameLst>
                                      </p:cBhvr>
                                      <p:to>
                                        <p:strVal val="visible"/>
                                      </p:to>
                                    </p:set>
                                    <p:anim calcmode="lin" valueType="num">
                                      <p:cBhvr>
                                        <p:cTn id="19" dur="500" fill="hold"/>
                                        <p:tgtEl>
                                          <p:spTgt spid="96262"/>
                                        </p:tgtEl>
                                        <p:attrNameLst>
                                          <p:attrName>ppt_w</p:attrName>
                                        </p:attrNameLst>
                                      </p:cBhvr>
                                      <p:tavLst>
                                        <p:tav tm="0">
                                          <p:val>
                                            <p:fltVal val="0"/>
                                          </p:val>
                                        </p:tav>
                                        <p:tav tm="100000">
                                          <p:val>
                                            <p:strVal val="#ppt_w"/>
                                          </p:val>
                                        </p:tav>
                                      </p:tavLst>
                                    </p:anim>
                                    <p:anim calcmode="lin" valueType="num">
                                      <p:cBhvr>
                                        <p:cTn id="20" dur="500" fill="hold"/>
                                        <p:tgtEl>
                                          <p:spTgt spid="962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P spid="9626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normAutofit/>
          </a:bodyPr>
          <a:lstStyle/>
          <a:p>
            <a:r>
              <a:rPr lang="en-GB" dirty="0" smtClean="0"/>
              <a:t>Verso </a:t>
            </a:r>
            <a:r>
              <a:rPr lang="en-GB" dirty="0" err="1" smtClean="0"/>
              <a:t>significati</a:t>
            </a:r>
            <a:r>
              <a:rPr lang="en-GB" dirty="0" smtClean="0"/>
              <a:t> </a:t>
            </a:r>
            <a:r>
              <a:rPr lang="en-GB" dirty="0" err="1" smtClean="0"/>
              <a:t>matematici</a:t>
            </a:r>
            <a:endParaRPr lang="en-GB" dirty="0"/>
          </a:p>
        </p:txBody>
      </p:sp>
      <p:sp>
        <p:nvSpPr>
          <p:cNvPr id="97283" name="Rectangle 3"/>
          <p:cNvSpPr>
            <a:spLocks noGrp="1" noChangeArrowheads="1"/>
          </p:cNvSpPr>
          <p:nvPr>
            <p:ph type="body" idx="1"/>
          </p:nvPr>
        </p:nvSpPr>
        <p:spPr/>
        <p:txBody>
          <a:bodyPr/>
          <a:lstStyle/>
          <a:p>
            <a:pPr>
              <a:buNone/>
            </a:pPr>
            <a:r>
              <a:rPr lang="en-GB" dirty="0" err="1" smtClean="0"/>
              <a:t>Estratti</a:t>
            </a:r>
            <a:r>
              <a:rPr lang="en-GB" dirty="0" smtClean="0"/>
              <a:t> </a:t>
            </a:r>
            <a:r>
              <a:rPr lang="en-GB" dirty="0" err="1" smtClean="0"/>
              <a:t>dai</a:t>
            </a:r>
            <a:r>
              <a:rPr lang="en-GB" dirty="0" smtClean="0"/>
              <a:t> report </a:t>
            </a:r>
            <a:r>
              <a:rPr lang="en-GB" dirty="0" err="1" smtClean="0"/>
              <a:t>scritti</a:t>
            </a:r>
            <a:endParaRPr lang="en-GB" dirty="0" smtClean="0"/>
          </a:p>
          <a:p>
            <a:pPr>
              <a:buFont typeface="Times" pitchFamily="32" charset="0"/>
              <a:buNone/>
            </a:pPr>
            <a:r>
              <a:rPr lang="en-GB" dirty="0" smtClean="0"/>
              <a:t>STE </a:t>
            </a:r>
            <a:r>
              <a:rPr lang="en-GB" dirty="0" err="1" smtClean="0"/>
              <a:t>scrive</a:t>
            </a:r>
            <a:r>
              <a:rPr lang="en-GB" dirty="0" smtClean="0"/>
              <a:t>:</a:t>
            </a:r>
            <a:endParaRPr lang="en-GB" dirty="0"/>
          </a:p>
        </p:txBody>
      </p:sp>
      <p:sp>
        <p:nvSpPr>
          <p:cNvPr id="97285" name="Text Box 5"/>
          <p:cNvSpPr txBox="1">
            <a:spLocks noChangeArrowheads="1"/>
          </p:cNvSpPr>
          <p:nvPr/>
        </p:nvSpPr>
        <p:spPr bwMode="auto">
          <a:xfrm>
            <a:off x="711204" y="2752218"/>
            <a:ext cx="8016875" cy="3970318"/>
          </a:xfrm>
          <a:prstGeom prst="rect">
            <a:avLst/>
          </a:prstGeom>
          <a:noFill/>
          <a:ln w="9525">
            <a:noFill/>
            <a:miter lim="800000"/>
            <a:headEnd/>
            <a:tailEnd/>
          </a:ln>
        </p:spPr>
        <p:txBody>
          <a:bodyPr>
            <a:prstTxWarp prst="textNoShape">
              <a:avLst/>
            </a:prstTxWarp>
            <a:spAutoFit/>
          </a:bodyPr>
          <a:lstStyle/>
          <a:p>
            <a:r>
              <a:rPr lang="it-IT" sz="2800" i="1" dirty="0" smtClean="0">
                <a:latin typeface="Times" pitchFamily="32" charset="0"/>
              </a:rPr>
              <a:t>Abbiamo preso tre punti A, </a:t>
            </a:r>
            <a:r>
              <a:rPr lang="it-IT" sz="2800" i="1" dirty="0" err="1" smtClean="0">
                <a:latin typeface="Times" pitchFamily="32" charset="0"/>
              </a:rPr>
              <a:t>B</a:t>
            </a:r>
            <a:r>
              <a:rPr lang="it-IT" sz="2800" i="1" dirty="0" smtClean="0">
                <a:latin typeface="Times" pitchFamily="32" charset="0"/>
              </a:rPr>
              <a:t>, </a:t>
            </a:r>
            <a:r>
              <a:rPr lang="it-IT" sz="2800" i="1" dirty="0" err="1" smtClean="0">
                <a:latin typeface="Times" pitchFamily="32" charset="0"/>
              </a:rPr>
              <a:t>P</a:t>
            </a:r>
            <a:r>
              <a:rPr lang="it-IT" sz="2800" i="1" dirty="0" smtClean="0">
                <a:latin typeface="Times" pitchFamily="32" charset="0"/>
              </a:rPr>
              <a:t> detti variabili indipendenti perché essi si possono spostare ovunque si vuole ed anche nello stesso momento con il bottone “Animazione multipla”</a:t>
            </a:r>
            <a:r>
              <a:rPr lang="it-IT" sz="2800" i="1" dirty="0" err="1" smtClean="0">
                <a:latin typeface="Times" pitchFamily="32" charset="0"/>
              </a:rPr>
              <a:t>…</a:t>
            </a:r>
            <a:r>
              <a:rPr lang="it-IT" sz="2800" i="1" dirty="0" smtClean="0">
                <a:latin typeface="Times" pitchFamily="32" charset="0"/>
              </a:rPr>
              <a:t>  dopo aver applicato il comando “Effetto </a:t>
            </a:r>
            <a:r>
              <a:rPr lang="it-IT" sz="2800" i="1" dirty="0" err="1" smtClean="0">
                <a:latin typeface="Times" pitchFamily="32" charset="0"/>
              </a:rPr>
              <a:t>1</a:t>
            </a:r>
            <a:r>
              <a:rPr lang="it-IT" sz="2800" i="1" dirty="0" smtClean="0">
                <a:latin typeface="Times" pitchFamily="32" charset="0"/>
              </a:rPr>
              <a:t>” abbiamo ottenuto il punto </a:t>
            </a:r>
            <a:r>
              <a:rPr lang="it-IT" sz="2800" i="1" dirty="0" err="1" smtClean="0">
                <a:latin typeface="Times" pitchFamily="32" charset="0"/>
              </a:rPr>
              <a:t>H</a:t>
            </a:r>
            <a:r>
              <a:rPr lang="it-IT" sz="2800" i="1" dirty="0" smtClean="0">
                <a:latin typeface="Times" pitchFamily="32" charset="0"/>
              </a:rPr>
              <a:t>  detto variabile dipendente perché essa si sposta solo in funzione dello spostamento delle variabili indipendenti sia singolarmente che contemporaneamente”.</a:t>
            </a:r>
            <a:endParaRPr lang="en-GB" sz="2800" i="1" dirty="0">
              <a:latin typeface="Times" pitchFamily="32"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fade">
                                      <p:cBhvr>
                                        <p:cTn id="7" dur="500"/>
                                        <p:tgtEl>
                                          <p:spTgt spid="9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7283">
                                            <p:txEl>
                                              <p:pRg st="1" end="1"/>
                                            </p:txEl>
                                          </p:spTgt>
                                        </p:tgtEl>
                                        <p:attrNameLst>
                                          <p:attrName>style.visibility</p:attrName>
                                        </p:attrNameLst>
                                      </p:cBhvr>
                                      <p:to>
                                        <p:strVal val="visible"/>
                                      </p:to>
                                    </p:set>
                                    <p:animEffect transition="in" filter="fade">
                                      <p:cBhvr>
                                        <p:cTn id="12" dur="500"/>
                                        <p:tgtEl>
                                          <p:spTgt spid="97283">
                                            <p:txEl>
                                              <p:pRg st="1" end="1"/>
                                            </p:txEl>
                                          </p:spTgt>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97285"/>
                                        </p:tgtEl>
                                        <p:attrNameLst>
                                          <p:attrName>style.visibility</p:attrName>
                                        </p:attrNameLst>
                                      </p:cBhvr>
                                      <p:to>
                                        <p:strVal val="visible"/>
                                      </p:to>
                                    </p:set>
                                    <p:anim calcmode="lin" valueType="num">
                                      <p:cBhvr>
                                        <p:cTn id="15" dur="500" fill="hold"/>
                                        <p:tgtEl>
                                          <p:spTgt spid="97285"/>
                                        </p:tgtEl>
                                        <p:attrNameLst>
                                          <p:attrName>ppt_w</p:attrName>
                                        </p:attrNameLst>
                                      </p:cBhvr>
                                      <p:tavLst>
                                        <p:tav tm="0">
                                          <p:val>
                                            <p:fltVal val="0"/>
                                          </p:val>
                                        </p:tav>
                                        <p:tav tm="100000">
                                          <p:val>
                                            <p:strVal val="#ppt_w"/>
                                          </p:val>
                                        </p:tav>
                                      </p:tavLst>
                                    </p:anim>
                                    <p:anim calcmode="lin" valueType="num">
                                      <p:cBhvr>
                                        <p:cTn id="16" dur="500" fill="hold"/>
                                        <p:tgtEl>
                                          <p:spTgt spid="97285"/>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97282"/>
                                        </p:tgtEl>
                                        <p:attrNameLst>
                                          <p:attrName>style.visibility</p:attrName>
                                        </p:attrNameLst>
                                      </p:cBhvr>
                                      <p:to>
                                        <p:strVal val="visible"/>
                                      </p:to>
                                    </p:set>
                                    <p:animEffect transition="in" filter="fade">
                                      <p:cBhvr>
                                        <p:cTn id="20" dur="500"/>
                                        <p:tgtEl>
                                          <p:spTgt spid="97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utoUpdateAnimBg="0"/>
      <p:bldP spid="97283" grpId="0" build="p" autoUpdateAnimBg="0"/>
      <p:bldP spid="9728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152400" y="76200"/>
            <a:ext cx="8915400" cy="782638"/>
          </a:xfrm>
        </p:spPr>
        <p:txBody>
          <a:bodyPr/>
          <a:lstStyle/>
          <a:p>
            <a:pPr eaLnBrk="1" hangingPunct="1"/>
            <a:r>
              <a:rPr lang="en-GB"/>
              <a:t>Igor’s report</a:t>
            </a:r>
            <a:endParaRPr lang="en-GB" b="0"/>
          </a:p>
        </p:txBody>
      </p:sp>
      <p:pic>
        <p:nvPicPr>
          <p:cNvPr id="150531" name="Picture 3" descr="Igor"/>
          <p:cNvPicPr>
            <a:picLocks noChangeAspect="1" noChangeArrowheads="1"/>
          </p:cNvPicPr>
          <p:nvPr/>
        </p:nvPicPr>
        <p:blipFill>
          <a:blip r:embed="rId3"/>
          <a:srcRect r="2028" b="18256"/>
          <a:stretch>
            <a:fillRect/>
          </a:stretch>
        </p:blipFill>
        <p:spPr bwMode="auto">
          <a:xfrm>
            <a:off x="152400" y="1062033"/>
            <a:ext cx="6010956" cy="5575837"/>
          </a:xfrm>
          <a:prstGeom prst="rect">
            <a:avLst/>
          </a:prstGeom>
          <a:noFill/>
          <a:ln w="9525">
            <a:solidFill>
              <a:schemeClr val="bg1"/>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50530"/>
                                        </p:tgtEl>
                                        <p:attrNameLst>
                                          <p:attrName>style.visibility</p:attrName>
                                        </p:attrNameLst>
                                      </p:cBhvr>
                                      <p:to>
                                        <p:strVal val="visible"/>
                                      </p:to>
                                    </p:set>
                                    <p:animEffect transition="in" filter="barn(outHorizontal)">
                                      <p:cBhvr>
                                        <p:cTn id="7" dur="500"/>
                                        <p:tgtEl>
                                          <p:spTgt spid="15053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50531"/>
                                        </p:tgtEl>
                                        <p:attrNameLst>
                                          <p:attrName>style.visibility</p:attrName>
                                        </p:attrNameLst>
                                      </p:cBhvr>
                                      <p:to>
                                        <p:strVal val="visible"/>
                                      </p:to>
                                    </p:set>
                                    <p:animEffect transition="in" filter="strips(downRight)">
                                      <p:cBhvr>
                                        <p:cTn id="12" dur="500"/>
                                        <p:tgtEl>
                                          <p:spTgt spid="150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152400" y="76200"/>
            <a:ext cx="8915400" cy="782638"/>
          </a:xfrm>
        </p:spPr>
        <p:txBody>
          <a:bodyPr/>
          <a:lstStyle/>
          <a:p>
            <a:pPr eaLnBrk="1" hangingPunct="1"/>
            <a:r>
              <a:rPr lang="en-GB"/>
              <a:t>Igor’s report</a:t>
            </a:r>
            <a:endParaRPr lang="en-GB" b="0"/>
          </a:p>
        </p:txBody>
      </p:sp>
      <p:pic>
        <p:nvPicPr>
          <p:cNvPr id="150531" name="Picture 3" descr="Igor"/>
          <p:cNvPicPr>
            <a:picLocks noChangeAspect="1" noChangeArrowheads="1"/>
          </p:cNvPicPr>
          <p:nvPr/>
        </p:nvPicPr>
        <p:blipFill>
          <a:blip r:embed="rId3"/>
          <a:srcRect r="2028" b="18256"/>
          <a:stretch>
            <a:fillRect/>
          </a:stretch>
        </p:blipFill>
        <p:spPr bwMode="auto">
          <a:xfrm>
            <a:off x="152400" y="1062033"/>
            <a:ext cx="6010956" cy="5575837"/>
          </a:xfrm>
          <a:prstGeom prst="rect">
            <a:avLst/>
          </a:prstGeom>
          <a:noFill/>
          <a:ln w="9525">
            <a:solidFill>
              <a:schemeClr val="bg1"/>
            </a:solidFill>
            <a:miter lim="800000"/>
            <a:headEnd/>
            <a:tailEnd/>
          </a:ln>
        </p:spPr>
      </p:pic>
      <p:sp>
        <p:nvSpPr>
          <p:cNvPr id="150532" name="Text Box 4"/>
          <p:cNvSpPr txBox="1">
            <a:spLocks noChangeArrowheads="1"/>
          </p:cNvSpPr>
          <p:nvPr/>
        </p:nvSpPr>
        <p:spPr bwMode="auto">
          <a:xfrm>
            <a:off x="6172200" y="2468563"/>
            <a:ext cx="2743200" cy="2000548"/>
          </a:xfrm>
          <a:prstGeom prst="rect">
            <a:avLst/>
          </a:prstGeom>
          <a:solidFill>
            <a:srgbClr val="FF9999"/>
          </a:solidFill>
          <a:ln w="9525">
            <a:noFill/>
            <a:miter lim="800000"/>
            <a:headEnd/>
            <a:tailEnd/>
          </a:ln>
        </p:spPr>
        <p:txBody>
          <a:bodyPr>
            <a:prstTxWarp prst="textNoShape">
              <a:avLst/>
            </a:prstTxWarp>
            <a:spAutoFit/>
          </a:bodyPr>
          <a:lstStyle/>
          <a:p>
            <a:pPr eaLnBrk="1" hangingPunct="1">
              <a:spcBef>
                <a:spcPct val="20000"/>
              </a:spcBef>
            </a:pPr>
            <a:r>
              <a:rPr lang="en-GB" sz="2000" dirty="0" err="1" smtClean="0">
                <a:solidFill>
                  <a:srgbClr val="800080"/>
                </a:solidFill>
              </a:rPr>
              <a:t>Osservazione</a:t>
            </a:r>
            <a:r>
              <a:rPr lang="en-GB" sz="2000" dirty="0" smtClean="0">
                <a:solidFill>
                  <a:srgbClr val="800080"/>
                </a:solidFill>
              </a:rPr>
              <a:t> </a:t>
            </a:r>
            <a:r>
              <a:rPr lang="en-GB" sz="2000" dirty="0" err="1" smtClean="0">
                <a:solidFill>
                  <a:srgbClr val="800080"/>
                </a:solidFill>
              </a:rPr>
              <a:t>generl</a:t>
            </a:r>
            <a:r>
              <a:rPr lang="en-GB" sz="2000" dirty="0" smtClean="0">
                <a:solidFill>
                  <a:srgbClr val="800080"/>
                </a:solidFill>
              </a:rPr>
              <a:t> </a:t>
            </a:r>
          </a:p>
          <a:p>
            <a:pPr eaLnBrk="1" hangingPunct="1">
              <a:spcBef>
                <a:spcPct val="20000"/>
              </a:spcBef>
            </a:pPr>
            <a:r>
              <a:rPr lang="en-GB" sz="2000" dirty="0">
                <a:solidFill>
                  <a:srgbClr val="800080"/>
                </a:solidFill>
              </a:rPr>
              <a:t>Igor</a:t>
            </a:r>
            <a:r>
              <a:rPr lang="en-GB" sz="2000" dirty="0" smtClean="0">
                <a:solidFill>
                  <a:srgbClr val="800080"/>
                </a:solidFill>
              </a:rPr>
              <a:t> </a:t>
            </a:r>
            <a:r>
              <a:rPr lang="en-GB" sz="2000" dirty="0" err="1" smtClean="0">
                <a:solidFill>
                  <a:srgbClr val="800080"/>
                </a:solidFill>
              </a:rPr>
              <a:t>stabilisce</a:t>
            </a:r>
            <a:r>
              <a:rPr lang="en-GB" sz="2000" dirty="0" smtClean="0">
                <a:solidFill>
                  <a:srgbClr val="800080"/>
                </a:solidFill>
              </a:rPr>
              <a:t> </a:t>
            </a:r>
            <a:r>
              <a:rPr lang="en-GB" sz="2000" dirty="0" err="1" smtClean="0">
                <a:solidFill>
                  <a:srgbClr val="800080"/>
                </a:solidFill>
              </a:rPr>
              <a:t>una</a:t>
            </a:r>
            <a:r>
              <a:rPr lang="en-GB" sz="2000" dirty="0" smtClean="0">
                <a:solidFill>
                  <a:srgbClr val="800080"/>
                </a:solidFill>
              </a:rPr>
              <a:t> </a:t>
            </a:r>
            <a:r>
              <a:rPr lang="en-GB" sz="2000" dirty="0" err="1" smtClean="0">
                <a:solidFill>
                  <a:srgbClr val="800080"/>
                </a:solidFill>
              </a:rPr>
              <a:t>corrispondenza</a:t>
            </a:r>
            <a:r>
              <a:rPr lang="en-GB" sz="2000" dirty="0" smtClean="0">
                <a:solidFill>
                  <a:srgbClr val="800080"/>
                </a:solidFill>
              </a:rPr>
              <a:t> </a:t>
            </a:r>
            <a:r>
              <a:rPr lang="en-GB" sz="2000" dirty="0" err="1" smtClean="0">
                <a:solidFill>
                  <a:srgbClr val="800080"/>
                </a:solidFill>
              </a:rPr>
              <a:t>tra</a:t>
            </a:r>
            <a:r>
              <a:rPr lang="en-GB" sz="2000" dirty="0" smtClean="0">
                <a:solidFill>
                  <a:srgbClr val="800080"/>
                </a:solidFill>
              </a:rPr>
              <a:t> </a:t>
            </a:r>
            <a:r>
              <a:rPr lang="en-GB" sz="2000" dirty="0" err="1" smtClean="0">
                <a:solidFill>
                  <a:srgbClr val="800080"/>
                </a:solidFill>
              </a:rPr>
              <a:t>ciò</a:t>
            </a:r>
            <a:r>
              <a:rPr lang="en-GB" sz="2000" dirty="0" smtClean="0">
                <a:solidFill>
                  <a:srgbClr val="800080"/>
                </a:solidFill>
              </a:rPr>
              <a:t> </a:t>
            </a:r>
            <a:r>
              <a:rPr lang="en-GB" sz="2000" dirty="0" err="1" smtClean="0">
                <a:solidFill>
                  <a:srgbClr val="800080"/>
                </a:solidFill>
              </a:rPr>
              <a:t>che</a:t>
            </a:r>
            <a:r>
              <a:rPr lang="en-GB" sz="2000" dirty="0" smtClean="0">
                <a:solidFill>
                  <a:srgbClr val="800080"/>
                </a:solidFill>
              </a:rPr>
              <a:t> </a:t>
            </a:r>
            <a:r>
              <a:rPr lang="en-GB" sz="2000" dirty="0" err="1" smtClean="0">
                <a:solidFill>
                  <a:srgbClr val="800080"/>
                </a:solidFill>
              </a:rPr>
              <a:t>è</a:t>
            </a:r>
            <a:r>
              <a:rPr lang="en-GB" sz="2000" dirty="0" smtClean="0">
                <a:solidFill>
                  <a:srgbClr val="800080"/>
                </a:solidFill>
              </a:rPr>
              <a:t> </a:t>
            </a:r>
            <a:r>
              <a:rPr lang="en-GB" sz="2000" dirty="0" err="1" smtClean="0">
                <a:solidFill>
                  <a:srgbClr val="800080"/>
                </a:solidFill>
              </a:rPr>
              <a:t>stato</a:t>
            </a:r>
            <a:r>
              <a:rPr lang="en-GB" sz="2000" dirty="0" smtClean="0">
                <a:solidFill>
                  <a:srgbClr val="800080"/>
                </a:solidFill>
              </a:rPr>
              <a:t> </a:t>
            </a:r>
            <a:r>
              <a:rPr lang="en-GB" sz="2000" dirty="0" err="1" smtClean="0">
                <a:solidFill>
                  <a:srgbClr val="800080"/>
                </a:solidFill>
              </a:rPr>
              <a:t>fatto</a:t>
            </a:r>
            <a:r>
              <a:rPr lang="en-GB" sz="2000" dirty="0" smtClean="0">
                <a:solidFill>
                  <a:srgbClr val="800080"/>
                </a:solidFill>
              </a:rPr>
              <a:t> in </a:t>
            </a:r>
            <a:r>
              <a:rPr lang="en-GB" sz="2000" dirty="0" err="1" smtClean="0">
                <a:solidFill>
                  <a:srgbClr val="800080"/>
                </a:solidFill>
              </a:rPr>
              <a:t>Cabri</a:t>
            </a:r>
            <a:r>
              <a:rPr lang="en-GB" sz="2000" dirty="0" smtClean="0">
                <a:solidFill>
                  <a:srgbClr val="800080"/>
                </a:solidFill>
              </a:rPr>
              <a:t> </a:t>
            </a:r>
            <a:r>
              <a:rPr lang="en-GB" sz="2000" dirty="0" err="1" smtClean="0">
                <a:solidFill>
                  <a:srgbClr val="800080"/>
                </a:solidFill>
              </a:rPr>
              <a:t>e</a:t>
            </a:r>
            <a:r>
              <a:rPr lang="en-GB" sz="2000" dirty="0" smtClean="0">
                <a:solidFill>
                  <a:srgbClr val="800080"/>
                </a:solidFill>
              </a:rPr>
              <a:t> la </a:t>
            </a:r>
            <a:r>
              <a:rPr lang="en-GB" sz="2000" dirty="0" err="1" smtClean="0">
                <a:solidFill>
                  <a:srgbClr val="800080"/>
                </a:solidFill>
              </a:rPr>
              <a:t>nozione</a:t>
            </a:r>
            <a:r>
              <a:rPr lang="en-GB" sz="2000" dirty="0" smtClean="0">
                <a:solidFill>
                  <a:srgbClr val="800080"/>
                </a:solidFill>
              </a:rPr>
              <a:t> </a:t>
            </a:r>
            <a:r>
              <a:rPr lang="en-GB" sz="2000" dirty="0" err="1" smtClean="0">
                <a:solidFill>
                  <a:srgbClr val="800080"/>
                </a:solidFill>
              </a:rPr>
              <a:t>di</a:t>
            </a:r>
            <a:r>
              <a:rPr lang="en-GB" sz="2000" dirty="0" smtClean="0">
                <a:solidFill>
                  <a:srgbClr val="800080"/>
                </a:solidFill>
              </a:rPr>
              <a:t> </a:t>
            </a:r>
            <a:r>
              <a:rPr lang="en-GB" sz="2000" dirty="0" err="1" smtClean="0">
                <a:solidFill>
                  <a:srgbClr val="800080"/>
                </a:solidFill>
              </a:rPr>
              <a:t>funzinoe</a:t>
            </a:r>
            <a:r>
              <a:rPr lang="en-GB" sz="2000" dirty="0" smtClean="0">
                <a:solidFill>
                  <a:srgbClr val="800080"/>
                </a:solidFill>
              </a:rPr>
              <a:t> in </a:t>
            </a:r>
            <a:r>
              <a:rPr lang="en-GB" sz="2000" dirty="0" err="1" smtClean="0">
                <a:solidFill>
                  <a:srgbClr val="800080"/>
                </a:solidFill>
              </a:rPr>
              <a:t>matematica</a:t>
            </a:r>
            <a:r>
              <a:rPr lang="en-GB" sz="2000" dirty="0" smtClean="0">
                <a:solidFill>
                  <a:srgbClr val="800080"/>
                </a:solidFill>
              </a:rPr>
              <a:t>.  </a:t>
            </a:r>
            <a:endParaRPr lang="en-GB" sz="2000" dirty="0">
              <a:solidFill>
                <a:srgbClr val="800080"/>
              </a:solidFill>
            </a:endParaRPr>
          </a:p>
        </p:txBody>
      </p:sp>
    </p:spTree>
    <p:extLst>
      <p:ext uri="{BB962C8B-B14F-4D97-AF65-F5344CB8AC3E}">
        <p14:creationId xmlns:p14="http://schemas.microsoft.com/office/powerpoint/2010/main" val="3722400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50530"/>
                                        </p:tgtEl>
                                        <p:attrNameLst>
                                          <p:attrName>style.visibility</p:attrName>
                                        </p:attrNameLst>
                                      </p:cBhvr>
                                      <p:to>
                                        <p:strVal val="visible"/>
                                      </p:to>
                                    </p:set>
                                    <p:animEffect transition="in" filter="barn(outHorizontal)">
                                      <p:cBhvr>
                                        <p:cTn id="7" dur="500"/>
                                        <p:tgtEl>
                                          <p:spTgt spid="15053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50531"/>
                                        </p:tgtEl>
                                        <p:attrNameLst>
                                          <p:attrName>style.visibility</p:attrName>
                                        </p:attrNameLst>
                                      </p:cBhvr>
                                      <p:to>
                                        <p:strVal val="visible"/>
                                      </p:to>
                                    </p:set>
                                    <p:animEffect transition="in" filter="strips(downRight)">
                                      <p:cBhvr>
                                        <p:cTn id="12" dur="500"/>
                                        <p:tgtEl>
                                          <p:spTgt spid="15053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0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autoUpdateAnimBg="0"/>
      <p:bldP spid="15053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52400" y="76200"/>
            <a:ext cx="8915400" cy="782638"/>
          </a:xfrm>
        </p:spPr>
        <p:txBody>
          <a:bodyPr/>
          <a:lstStyle/>
          <a:p>
            <a:pPr eaLnBrk="1" hangingPunct="1"/>
            <a:r>
              <a:rPr lang="en-GB" b="0"/>
              <a:t>Igor’s report</a:t>
            </a:r>
          </a:p>
        </p:txBody>
      </p:sp>
      <p:sp>
        <p:nvSpPr>
          <p:cNvPr id="152579" name="Text Box 3"/>
          <p:cNvSpPr txBox="1">
            <a:spLocks noChangeArrowheads="1"/>
          </p:cNvSpPr>
          <p:nvPr/>
        </p:nvSpPr>
        <p:spPr bwMode="auto">
          <a:xfrm>
            <a:off x="6172200" y="1978025"/>
            <a:ext cx="2971800" cy="701675"/>
          </a:xfrm>
          <a:prstGeom prst="rect">
            <a:avLst/>
          </a:prstGeom>
          <a:solidFill>
            <a:srgbClr val="FF9999"/>
          </a:solidFill>
          <a:ln w="9525">
            <a:noFill/>
            <a:miter lim="800000"/>
            <a:headEnd/>
            <a:tailEnd/>
          </a:ln>
        </p:spPr>
        <p:txBody>
          <a:bodyPr>
            <a:prstTxWarp prst="textNoShape">
              <a:avLst/>
            </a:prstTxWarp>
            <a:spAutoFit/>
          </a:bodyPr>
          <a:lstStyle/>
          <a:p>
            <a:pPr eaLnBrk="1" hangingPunct="1">
              <a:spcBef>
                <a:spcPct val="20000"/>
              </a:spcBef>
            </a:pPr>
            <a:r>
              <a:rPr lang="fr-FR" sz="2000" dirty="0">
                <a:solidFill>
                  <a:srgbClr val="800080"/>
                </a:solidFill>
              </a:rPr>
              <a:t>Igor</a:t>
            </a:r>
            <a:r>
              <a:rPr lang="fr-FR" sz="2000" dirty="0" smtClean="0">
                <a:solidFill>
                  <a:srgbClr val="800080"/>
                </a:solidFill>
              </a:rPr>
              <a:t> </a:t>
            </a:r>
            <a:r>
              <a:rPr lang="en-GB" sz="2000" dirty="0" err="1" smtClean="0">
                <a:solidFill>
                  <a:srgbClr val="800080"/>
                </a:solidFill>
              </a:rPr>
              <a:t>richiama</a:t>
            </a:r>
            <a:r>
              <a:rPr lang="en-GB" sz="2000" dirty="0" smtClean="0">
                <a:solidFill>
                  <a:srgbClr val="800080"/>
                </a:solidFill>
              </a:rPr>
              <a:t> </a:t>
            </a:r>
            <a:r>
              <a:rPr lang="fr-FR" sz="2000" b="1" i="1" dirty="0" smtClean="0">
                <a:solidFill>
                  <a:srgbClr val="800080"/>
                </a:solidFill>
              </a:rPr>
              <a:t>Macro</a:t>
            </a:r>
            <a:r>
              <a:rPr lang="fr-FR" sz="2000" dirty="0" smtClean="0">
                <a:solidFill>
                  <a:srgbClr val="800080"/>
                </a:solidFill>
              </a:rPr>
              <a:t>, </a:t>
            </a:r>
            <a:r>
              <a:rPr lang="fr-FR" sz="2000" b="1" i="1" dirty="0" err="1" smtClean="0">
                <a:solidFill>
                  <a:srgbClr val="800080"/>
                </a:solidFill>
              </a:rPr>
              <a:t>Trascinamento</a:t>
            </a:r>
            <a:r>
              <a:rPr lang="fr-FR" sz="2000" b="1" i="1" dirty="0" smtClean="0">
                <a:solidFill>
                  <a:srgbClr val="800080"/>
                </a:solidFill>
              </a:rPr>
              <a:t> </a:t>
            </a:r>
            <a:r>
              <a:rPr lang="fr-FR" sz="2000" dirty="0" smtClean="0">
                <a:solidFill>
                  <a:srgbClr val="800080"/>
                </a:solidFill>
              </a:rPr>
              <a:t>e </a:t>
            </a:r>
            <a:r>
              <a:rPr lang="fr-FR" sz="2000" b="1" i="1" dirty="0" err="1" smtClean="0">
                <a:solidFill>
                  <a:srgbClr val="800080"/>
                </a:solidFill>
              </a:rPr>
              <a:t>Traccia</a:t>
            </a:r>
            <a:r>
              <a:rPr lang="fr-FR" sz="2000" b="1" i="1" dirty="0" smtClean="0">
                <a:solidFill>
                  <a:srgbClr val="800080"/>
                </a:solidFill>
              </a:rPr>
              <a:t> 2</a:t>
            </a:r>
            <a:endParaRPr lang="fr-FR" sz="2000" b="1" i="1" dirty="0">
              <a:solidFill>
                <a:srgbClr val="800080"/>
              </a:solidFill>
            </a:endParaRPr>
          </a:p>
        </p:txBody>
      </p:sp>
      <p:pic>
        <p:nvPicPr>
          <p:cNvPr id="6" name="Picture 3" descr="Igor"/>
          <p:cNvPicPr>
            <a:picLocks noChangeAspect="1" noChangeArrowheads="1"/>
          </p:cNvPicPr>
          <p:nvPr/>
        </p:nvPicPr>
        <p:blipFill>
          <a:blip r:embed="rId3"/>
          <a:srcRect r="2028" b="18256"/>
          <a:stretch>
            <a:fillRect/>
          </a:stretch>
        </p:blipFill>
        <p:spPr bwMode="auto">
          <a:xfrm>
            <a:off x="161244" y="858838"/>
            <a:ext cx="6010956" cy="5575837"/>
          </a:xfrm>
          <a:prstGeom prst="rect">
            <a:avLst/>
          </a:prstGeom>
          <a:noFill/>
          <a:ln w="9525">
            <a:solidFill>
              <a:schemeClr val="bg1"/>
            </a:solidFill>
            <a:miter lim="800000"/>
            <a:headEnd/>
            <a:tailEnd/>
          </a:ln>
        </p:spPr>
      </p:pic>
      <p:sp>
        <p:nvSpPr>
          <p:cNvPr id="152581" name="Text Box 5"/>
          <p:cNvSpPr txBox="1">
            <a:spLocks noChangeArrowheads="1"/>
          </p:cNvSpPr>
          <p:nvPr/>
        </p:nvSpPr>
        <p:spPr bwMode="auto">
          <a:xfrm>
            <a:off x="152400" y="3158067"/>
            <a:ext cx="7696200" cy="2031325"/>
          </a:xfrm>
          <a:prstGeom prst="rect">
            <a:avLst/>
          </a:prstGeom>
          <a:solidFill>
            <a:schemeClr val="folHlink"/>
          </a:solidFill>
          <a:ln w="9525">
            <a:solidFill>
              <a:schemeClr val="bg1"/>
            </a:solidFill>
            <a:miter lim="800000"/>
            <a:headEnd/>
            <a:tailEnd/>
          </a:ln>
        </p:spPr>
        <p:txBody>
          <a:bodyPr>
            <a:prstTxWarp prst="textNoShape">
              <a:avLst/>
            </a:prstTxWarp>
            <a:spAutoFit/>
          </a:bodyPr>
          <a:lstStyle/>
          <a:p>
            <a:pPr algn="just">
              <a:spcBef>
                <a:spcPct val="50000"/>
              </a:spcBef>
            </a:pPr>
            <a:r>
              <a:rPr lang="en-GB" sz="1800" b="1" dirty="0" err="1" smtClean="0">
                <a:solidFill>
                  <a:srgbClr val="000099"/>
                </a:solidFill>
                <a:latin typeface="Tahoma" charset="0"/>
                <a:ea typeface="Times New Roman" charset="0"/>
                <a:cs typeface="Times New Roman" charset="0"/>
              </a:rPr>
              <a:t>Nell’ultima</a:t>
            </a:r>
            <a:r>
              <a:rPr lang="en-GB" sz="1800" b="1" dirty="0" smtClean="0">
                <a:solidFill>
                  <a:srgbClr val="000099"/>
                </a:solidFill>
                <a:latin typeface="Tahoma" charset="0"/>
                <a:ea typeface="Times New Roman" charset="0"/>
                <a:cs typeface="Times New Roman" charset="0"/>
              </a:rPr>
              <a:t> </a:t>
            </a:r>
            <a:r>
              <a:rPr lang="en-GB" sz="1800" b="1" dirty="0" err="1" smtClean="0">
                <a:solidFill>
                  <a:srgbClr val="000099"/>
                </a:solidFill>
                <a:latin typeface="Tahoma" charset="0"/>
                <a:ea typeface="Times New Roman" charset="0"/>
                <a:cs typeface="Times New Roman" charset="0"/>
              </a:rPr>
              <a:t>lezione</a:t>
            </a:r>
            <a:r>
              <a:rPr lang="en-GB" sz="1800" b="1" dirty="0" smtClean="0">
                <a:solidFill>
                  <a:srgbClr val="000099"/>
                </a:solidFill>
                <a:latin typeface="Tahoma" charset="0"/>
                <a:ea typeface="Times New Roman" charset="0"/>
                <a:cs typeface="Times New Roman" charset="0"/>
              </a:rPr>
              <a:t> </a:t>
            </a:r>
            <a:r>
              <a:rPr lang="en-GB" sz="1800" b="1" dirty="0" err="1" smtClean="0">
                <a:solidFill>
                  <a:srgbClr val="000099"/>
                </a:solidFill>
                <a:latin typeface="Tahoma" charset="0"/>
                <a:ea typeface="Times New Roman" charset="0"/>
                <a:cs typeface="Times New Roman" charset="0"/>
              </a:rPr>
              <a:t>abbiamo</a:t>
            </a:r>
            <a:r>
              <a:rPr lang="en-GB" sz="1800"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affrontato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l’argomento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delle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funzioni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Siamo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partiti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da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tre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punti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su</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Cabri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gli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abbiamo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dato</a:t>
            </a:r>
            <a:r>
              <a:rPr lang="en-GB" b="1" dirty="0" smtClean="0">
                <a:solidFill>
                  <a:srgbClr val="000099"/>
                </a:solidFill>
                <a:latin typeface="Tahoma" charset="0"/>
                <a:ea typeface="Times New Roman" charset="0"/>
                <a:cs typeface="Times New Roman" charset="0"/>
              </a:rPr>
              <a:t> un </a:t>
            </a:r>
            <a:r>
              <a:rPr lang="en-GB" b="1" dirty="0" err="1" smtClean="0">
                <a:solidFill>
                  <a:srgbClr val="000099"/>
                </a:solidFill>
                <a:latin typeface="Tahoma" charset="0"/>
                <a:ea typeface="Times New Roman" charset="0"/>
                <a:cs typeface="Times New Roman" charset="0"/>
              </a:rPr>
              <a:t>certo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Effetto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chiamato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Effetto</a:t>
            </a:r>
            <a:r>
              <a:rPr lang="en-GB" b="1" dirty="0" smtClean="0">
                <a:solidFill>
                  <a:srgbClr val="000099"/>
                </a:solidFill>
                <a:latin typeface="Tahoma" charset="0"/>
                <a:ea typeface="Times New Roman" charset="0"/>
                <a:cs typeface="Times New Roman" charset="0"/>
              </a:rPr>
              <a:t> 1 </a:t>
            </a:r>
            <a:r>
              <a:rPr lang="en-GB" b="1" dirty="0" err="1" smtClean="0">
                <a:solidFill>
                  <a:srgbClr val="000099"/>
                </a:solidFill>
                <a:latin typeface="Tahoma" charset="0"/>
                <a:ea typeface="Times New Roman" charset="0"/>
                <a:cs typeface="Times New Roman" charset="0"/>
              </a:rPr>
              <a:t>che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rappresenta</a:t>
            </a:r>
            <a:r>
              <a:rPr lang="en-GB" b="1" dirty="0" smtClean="0">
                <a:solidFill>
                  <a:srgbClr val="000099"/>
                </a:solidFill>
                <a:latin typeface="Tahoma" charset="0"/>
                <a:ea typeface="Times New Roman" charset="0"/>
                <a:cs typeface="Times New Roman" charset="0"/>
              </a:rPr>
              <a:t> la nostra </a:t>
            </a:r>
            <a:r>
              <a:rPr lang="en-GB" b="1" dirty="0" err="1" smtClean="0">
                <a:solidFill>
                  <a:srgbClr val="000099"/>
                </a:solidFill>
                <a:latin typeface="Tahoma" charset="0"/>
                <a:ea typeface="Times New Roman" charset="0"/>
                <a:cs typeface="Times New Roman" charset="0"/>
              </a:rPr>
              <a:t>fuzione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che</a:t>
            </a:r>
            <a:r>
              <a:rPr lang="en-GB" b="1" dirty="0" smtClean="0">
                <a:solidFill>
                  <a:srgbClr val="000099"/>
                </a:solidFill>
                <a:latin typeface="Tahoma" charset="0"/>
                <a:ea typeface="Times New Roman" charset="0"/>
                <a:cs typeface="Times New Roman" charset="0"/>
              </a:rPr>
              <a:t> Mi ha </a:t>
            </a:r>
            <a:r>
              <a:rPr lang="en-GB" b="1" dirty="0" err="1" smtClean="0">
                <a:solidFill>
                  <a:srgbClr val="000099"/>
                </a:solidFill>
                <a:latin typeface="Tahoma" charset="0"/>
                <a:ea typeface="Times New Roman" charset="0"/>
                <a:cs typeface="Times New Roman" charset="0"/>
              </a:rPr>
              <a:t>disegnato</a:t>
            </a:r>
            <a:r>
              <a:rPr lang="en-GB" b="1" dirty="0" smtClean="0">
                <a:solidFill>
                  <a:srgbClr val="000099"/>
                </a:solidFill>
                <a:latin typeface="Tahoma" charset="0"/>
                <a:ea typeface="Times New Roman" charset="0"/>
                <a:cs typeface="Times New Roman" charset="0"/>
              </a:rPr>
              <a:t> un </a:t>
            </a:r>
            <a:r>
              <a:rPr lang="en-GB" b="1" dirty="0" err="1" smtClean="0">
                <a:solidFill>
                  <a:srgbClr val="000099"/>
                </a:solidFill>
                <a:latin typeface="Tahoma" charset="0"/>
                <a:ea typeface="Times New Roman" charset="0"/>
                <a:cs typeface="Times New Roman" charset="0"/>
              </a:rPr>
              <a:t>altro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punto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Abbiamo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visto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che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spostando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tre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punti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disegnati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precedentemente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il</a:t>
            </a:r>
            <a:r>
              <a:rPr lang="en-GB" b="1" dirty="0" smtClean="0">
                <a:solidFill>
                  <a:srgbClr val="000099"/>
                </a:solidFill>
                <a:latin typeface="Tahoma" charset="0"/>
                <a:ea typeface="Times New Roman" charset="0"/>
                <a:cs typeface="Times New Roman" charset="0"/>
              </a:rPr>
              <a:t> quarto </a:t>
            </a:r>
            <a:r>
              <a:rPr lang="en-GB" b="1" dirty="0" err="1" smtClean="0">
                <a:solidFill>
                  <a:srgbClr val="000099"/>
                </a:solidFill>
                <a:latin typeface="Tahoma" charset="0"/>
                <a:ea typeface="Times New Roman" charset="0"/>
                <a:cs typeface="Times New Roman" charset="0"/>
              </a:rPr>
              <a:t>punto</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muoveva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su</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una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circonferenza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particolare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su</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una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retta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che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coinvolgeva</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tre</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primi</a:t>
            </a:r>
            <a:r>
              <a:rPr lang="en-GB" b="1" dirty="0" smtClean="0">
                <a:solidFill>
                  <a:srgbClr val="000099"/>
                </a:solidFill>
                <a:latin typeface="Tahoma" charset="0"/>
                <a:ea typeface="Times New Roman" charset="0"/>
                <a:cs typeface="Times New Roman" charset="0"/>
              </a:rPr>
              <a:t> </a:t>
            </a:r>
            <a:r>
              <a:rPr lang="en-GB" b="1" dirty="0" err="1" smtClean="0">
                <a:solidFill>
                  <a:srgbClr val="000099"/>
                </a:solidFill>
                <a:latin typeface="Tahoma" charset="0"/>
                <a:ea typeface="Times New Roman" charset="0"/>
                <a:cs typeface="Times New Roman" charset="0"/>
              </a:rPr>
              <a:t>punti</a:t>
            </a:r>
            <a:r>
              <a:rPr lang="en-GB" b="1" dirty="0" smtClean="0">
                <a:solidFill>
                  <a:srgbClr val="000099"/>
                </a:solidFill>
                <a:latin typeface="Tahoma" charset="0"/>
                <a:ea typeface="Times New Roman" charset="0"/>
                <a:cs typeface="Times New Roman" charset="0"/>
              </a:rPr>
              <a:t>.</a:t>
            </a:r>
            <a:endParaRPr lang="fr-FR" sz="1800" dirty="0">
              <a:solidFill>
                <a:schemeClr val="bg1"/>
              </a:solidFill>
              <a:latin typeface="Tahoma" charset="0"/>
              <a:ea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52581"/>
                                        </p:tgtEl>
                                        <p:attrNameLst>
                                          <p:attrName>style.visibility</p:attrName>
                                        </p:attrNameLst>
                                      </p:cBhvr>
                                      <p:to>
                                        <p:strVal val="visible"/>
                                      </p:to>
                                    </p:set>
                                    <p:anim calcmode="lin" valueType="num">
                                      <p:cBhvr>
                                        <p:cTn id="7" dur="500" fill="hold"/>
                                        <p:tgtEl>
                                          <p:spTgt spid="152581"/>
                                        </p:tgtEl>
                                        <p:attrNameLst>
                                          <p:attrName>ppt_w</p:attrName>
                                        </p:attrNameLst>
                                      </p:cBhvr>
                                      <p:tavLst>
                                        <p:tav tm="0">
                                          <p:val>
                                            <p:strVal val="2/3*#ppt_w"/>
                                          </p:val>
                                        </p:tav>
                                        <p:tav tm="100000">
                                          <p:val>
                                            <p:strVal val="#ppt_w"/>
                                          </p:val>
                                        </p:tav>
                                      </p:tavLst>
                                    </p:anim>
                                    <p:anim calcmode="lin" valueType="num">
                                      <p:cBhvr>
                                        <p:cTn id="8" dur="500" fill="hold"/>
                                        <p:tgtEl>
                                          <p:spTgt spid="152581"/>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2579"/>
                                        </p:tgtEl>
                                        <p:attrNameLst>
                                          <p:attrName>style.visibility</p:attrName>
                                        </p:attrNameLst>
                                      </p:cBhvr>
                                      <p:to>
                                        <p:strVal val="visible"/>
                                      </p:to>
                                    </p:set>
                                    <p:anim calcmode="lin" valueType="num">
                                      <p:cBhvr additive="base">
                                        <p:cTn id="13" dur="500" fill="hold"/>
                                        <p:tgtEl>
                                          <p:spTgt spid="152579"/>
                                        </p:tgtEl>
                                        <p:attrNameLst>
                                          <p:attrName>ppt_x</p:attrName>
                                        </p:attrNameLst>
                                      </p:cBhvr>
                                      <p:tavLst>
                                        <p:tav tm="0">
                                          <p:val>
                                            <p:strVal val="1+#ppt_w/2"/>
                                          </p:val>
                                        </p:tav>
                                        <p:tav tm="100000">
                                          <p:val>
                                            <p:strVal val="#ppt_x"/>
                                          </p:val>
                                        </p:tav>
                                      </p:tavLst>
                                    </p:anim>
                                    <p:anim calcmode="lin" valueType="num">
                                      <p:cBhvr additive="base">
                                        <p:cTn id="14" dur="500" fill="hold"/>
                                        <p:tgtEl>
                                          <p:spTgt spid="15257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8" presetClass="entr" presetSubtype="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animBg="1" autoUpdateAnimBg="0"/>
      <p:bldP spid="152581" grpId="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52400" y="76200"/>
            <a:ext cx="8915400" cy="782638"/>
          </a:xfrm>
        </p:spPr>
        <p:txBody>
          <a:bodyPr/>
          <a:lstStyle/>
          <a:p>
            <a:pPr eaLnBrk="1" hangingPunct="1"/>
            <a:r>
              <a:rPr lang="en-GB" b="0">
                <a:solidFill>
                  <a:schemeClr val="tx1"/>
                </a:solidFill>
              </a:rPr>
              <a:t>Igor’s report</a:t>
            </a:r>
            <a:endParaRPr lang="en-GB" b="0"/>
          </a:p>
        </p:txBody>
      </p:sp>
      <p:sp>
        <p:nvSpPr>
          <p:cNvPr id="154629" name="Text Box 5"/>
          <p:cNvSpPr txBox="1">
            <a:spLocks noChangeArrowheads="1"/>
          </p:cNvSpPr>
          <p:nvPr/>
        </p:nvSpPr>
        <p:spPr bwMode="auto">
          <a:xfrm>
            <a:off x="6172200" y="2819400"/>
            <a:ext cx="2819400" cy="1323439"/>
          </a:xfrm>
          <a:prstGeom prst="rect">
            <a:avLst/>
          </a:prstGeom>
          <a:solidFill>
            <a:srgbClr val="FF9999"/>
          </a:solidFill>
          <a:ln w="9525">
            <a:noFill/>
            <a:miter lim="800000"/>
            <a:headEnd/>
            <a:tailEnd/>
          </a:ln>
        </p:spPr>
        <p:txBody>
          <a:bodyPr>
            <a:prstTxWarp prst="textNoShape">
              <a:avLst/>
            </a:prstTxWarp>
            <a:spAutoFit/>
          </a:bodyPr>
          <a:lstStyle/>
          <a:p>
            <a:pPr eaLnBrk="1" hangingPunct="1">
              <a:spcBef>
                <a:spcPct val="20000"/>
              </a:spcBef>
            </a:pPr>
            <a:r>
              <a:rPr lang="en-GB" sz="2000" dirty="0" smtClean="0">
                <a:solidFill>
                  <a:srgbClr val="800080"/>
                </a:solidFill>
              </a:rPr>
              <a:t>Igor </a:t>
            </a:r>
            <a:r>
              <a:rPr lang="en-GB" sz="2000" dirty="0" err="1" smtClean="0">
                <a:solidFill>
                  <a:srgbClr val="800080"/>
                </a:solidFill>
              </a:rPr>
              <a:t>è</a:t>
            </a:r>
            <a:r>
              <a:rPr lang="en-GB" sz="2000" dirty="0" smtClean="0">
                <a:solidFill>
                  <a:srgbClr val="800080"/>
                </a:solidFill>
              </a:rPr>
              <a:t> </a:t>
            </a:r>
            <a:r>
              <a:rPr lang="en-GB" sz="2000" dirty="0" err="1" smtClean="0">
                <a:solidFill>
                  <a:srgbClr val="800080"/>
                </a:solidFill>
              </a:rPr>
              <a:t>consapevole</a:t>
            </a:r>
            <a:r>
              <a:rPr lang="en-GB" sz="2000" dirty="0" smtClean="0">
                <a:solidFill>
                  <a:srgbClr val="800080"/>
                </a:solidFill>
              </a:rPr>
              <a:t> </a:t>
            </a:r>
            <a:r>
              <a:rPr lang="en-GB" sz="2000" dirty="0" err="1" smtClean="0">
                <a:solidFill>
                  <a:srgbClr val="800080"/>
                </a:solidFill>
              </a:rPr>
              <a:t>che</a:t>
            </a:r>
            <a:r>
              <a:rPr lang="en-GB" sz="2000" dirty="0" smtClean="0">
                <a:solidFill>
                  <a:srgbClr val="800080"/>
                </a:solidFill>
              </a:rPr>
              <a:t> la </a:t>
            </a:r>
            <a:r>
              <a:rPr lang="en-GB" sz="2000" dirty="0" err="1" smtClean="0">
                <a:solidFill>
                  <a:srgbClr val="800080"/>
                </a:solidFill>
              </a:rPr>
              <a:t>sua</a:t>
            </a:r>
            <a:r>
              <a:rPr lang="en-GB" sz="2000" dirty="0" smtClean="0">
                <a:solidFill>
                  <a:srgbClr val="800080"/>
                </a:solidFill>
              </a:rPr>
              <a:t> </a:t>
            </a:r>
            <a:r>
              <a:rPr lang="en-GB" sz="2000" dirty="0" err="1" smtClean="0">
                <a:solidFill>
                  <a:srgbClr val="800080"/>
                </a:solidFill>
              </a:rPr>
              <a:t>definizione</a:t>
            </a:r>
            <a:r>
              <a:rPr lang="en-GB" sz="2000" dirty="0" smtClean="0">
                <a:solidFill>
                  <a:srgbClr val="800080"/>
                </a:solidFill>
              </a:rPr>
              <a:t> </a:t>
            </a:r>
            <a:r>
              <a:rPr lang="en-GB" sz="2000" dirty="0" err="1" smtClean="0">
                <a:solidFill>
                  <a:srgbClr val="800080"/>
                </a:solidFill>
              </a:rPr>
              <a:t>ancora</a:t>
            </a:r>
            <a:r>
              <a:rPr lang="en-GB" sz="2000" dirty="0" smtClean="0">
                <a:solidFill>
                  <a:srgbClr val="800080"/>
                </a:solidFill>
              </a:rPr>
              <a:t> non </a:t>
            </a:r>
            <a:r>
              <a:rPr lang="en-GB" sz="2000" dirty="0" err="1" smtClean="0">
                <a:solidFill>
                  <a:srgbClr val="800080"/>
                </a:solidFill>
              </a:rPr>
              <a:t>appartiene</a:t>
            </a:r>
            <a:r>
              <a:rPr lang="en-GB" sz="2000" dirty="0" smtClean="0">
                <a:solidFill>
                  <a:srgbClr val="800080"/>
                </a:solidFill>
              </a:rPr>
              <a:t> al </a:t>
            </a:r>
            <a:r>
              <a:rPr lang="en-GB" sz="2000" dirty="0" err="1" smtClean="0">
                <a:solidFill>
                  <a:srgbClr val="800080"/>
                </a:solidFill>
              </a:rPr>
              <a:t>mondo</a:t>
            </a:r>
            <a:r>
              <a:rPr lang="en-GB" sz="2000" dirty="0" smtClean="0">
                <a:solidFill>
                  <a:srgbClr val="800080"/>
                </a:solidFill>
              </a:rPr>
              <a:t> </a:t>
            </a:r>
            <a:r>
              <a:rPr lang="en-GB" sz="2000" dirty="0" err="1" smtClean="0">
                <a:solidFill>
                  <a:srgbClr val="800080"/>
                </a:solidFill>
              </a:rPr>
              <a:t>della</a:t>
            </a:r>
            <a:r>
              <a:rPr lang="en-GB" sz="2000" dirty="0" smtClean="0">
                <a:solidFill>
                  <a:srgbClr val="800080"/>
                </a:solidFill>
              </a:rPr>
              <a:t> </a:t>
            </a:r>
            <a:r>
              <a:rPr lang="en-GB" sz="2000" dirty="0" err="1" smtClean="0">
                <a:solidFill>
                  <a:srgbClr val="800080"/>
                </a:solidFill>
              </a:rPr>
              <a:t>matematica</a:t>
            </a:r>
            <a:r>
              <a:rPr lang="en-GB" sz="2000" dirty="0" smtClean="0">
                <a:solidFill>
                  <a:srgbClr val="800080"/>
                </a:solidFill>
              </a:rPr>
              <a:t>.</a:t>
            </a:r>
            <a:endParaRPr lang="en-GB" dirty="0">
              <a:solidFill>
                <a:srgbClr val="800080"/>
              </a:solidFill>
              <a:latin typeface="Times" charset="0"/>
            </a:endParaRPr>
          </a:p>
        </p:txBody>
      </p:sp>
      <p:pic>
        <p:nvPicPr>
          <p:cNvPr id="7" name="Picture 3" descr="Igor"/>
          <p:cNvPicPr>
            <a:picLocks noChangeAspect="1" noChangeArrowheads="1"/>
          </p:cNvPicPr>
          <p:nvPr/>
        </p:nvPicPr>
        <p:blipFill>
          <a:blip r:embed="rId3"/>
          <a:srcRect r="2028" b="18256"/>
          <a:stretch>
            <a:fillRect/>
          </a:stretch>
        </p:blipFill>
        <p:spPr bwMode="auto">
          <a:xfrm>
            <a:off x="152400" y="1062033"/>
            <a:ext cx="6010956" cy="5575837"/>
          </a:xfrm>
          <a:prstGeom prst="rect">
            <a:avLst/>
          </a:prstGeom>
          <a:noFill/>
          <a:ln w="9525">
            <a:solidFill>
              <a:schemeClr val="bg1"/>
            </a:solidFill>
            <a:miter lim="800000"/>
            <a:headEnd/>
            <a:tailEnd/>
          </a:ln>
        </p:spPr>
      </p:pic>
      <p:sp>
        <p:nvSpPr>
          <p:cNvPr id="154628" name="Text Box 4"/>
          <p:cNvSpPr txBox="1">
            <a:spLocks noChangeArrowheads="1"/>
          </p:cNvSpPr>
          <p:nvPr/>
        </p:nvSpPr>
        <p:spPr bwMode="auto">
          <a:xfrm>
            <a:off x="76200" y="4227509"/>
            <a:ext cx="7620000" cy="1938992"/>
          </a:xfrm>
          <a:prstGeom prst="rect">
            <a:avLst/>
          </a:prstGeom>
          <a:solidFill>
            <a:schemeClr val="folHlink"/>
          </a:solidFill>
          <a:ln w="9525">
            <a:solidFill>
              <a:schemeClr val="bg1"/>
            </a:solidFill>
            <a:miter lim="800000"/>
            <a:headEnd/>
            <a:tailEnd/>
          </a:ln>
        </p:spPr>
        <p:txBody>
          <a:bodyPr>
            <a:prstTxWarp prst="textNoShape">
              <a:avLst/>
            </a:prstTxWarp>
            <a:spAutoFit/>
          </a:bodyPr>
          <a:lstStyle/>
          <a:p>
            <a:pPr algn="just">
              <a:spcBef>
                <a:spcPct val="50000"/>
              </a:spcBef>
            </a:pPr>
            <a:r>
              <a:rPr lang="en-GB" sz="2000" b="1" dirty="0" err="1" smtClean="0">
                <a:solidFill>
                  <a:srgbClr val="050B99"/>
                </a:solidFill>
                <a:latin typeface="Tahoma" charset="0"/>
                <a:ea typeface="Times New Roman" charset="0"/>
                <a:cs typeface="Times New Roman" charset="0"/>
              </a:rPr>
              <a:t>Discutendo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su</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questo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abbiamo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capito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che</a:t>
            </a:r>
            <a:r>
              <a:rPr lang="en-GB" sz="2000" b="1" dirty="0" smtClean="0">
                <a:solidFill>
                  <a:srgbClr val="050B99"/>
                </a:solidFill>
                <a:latin typeface="Tahoma" charset="0"/>
                <a:ea typeface="Times New Roman" charset="0"/>
                <a:cs typeface="Times New Roman" charset="0"/>
              </a:rPr>
              <a:t> la </a:t>
            </a:r>
            <a:r>
              <a:rPr lang="en-GB" sz="2000" b="1" dirty="0" err="1" smtClean="0">
                <a:solidFill>
                  <a:srgbClr val="050B99"/>
                </a:solidFill>
                <a:latin typeface="Tahoma" charset="0"/>
                <a:ea typeface="Times New Roman" charset="0"/>
                <a:cs typeface="Times New Roman" charset="0"/>
              </a:rPr>
              <a:t>funzione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è</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una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relazione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che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coinvolge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più</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elementi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che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permette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di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legare</a:t>
            </a:r>
            <a:r>
              <a:rPr lang="en-GB" sz="2000" b="1" dirty="0" smtClean="0">
                <a:solidFill>
                  <a:srgbClr val="050B99"/>
                </a:solidFill>
                <a:latin typeface="Tahoma" charset="0"/>
                <a:ea typeface="Times New Roman" charset="0"/>
                <a:cs typeface="Times New Roman" charset="0"/>
              </a:rPr>
              <a:t> I </a:t>
            </a:r>
            <a:r>
              <a:rPr lang="en-GB" sz="2000" b="1" dirty="0" err="1" smtClean="0">
                <a:solidFill>
                  <a:srgbClr val="050B99"/>
                </a:solidFill>
                <a:latin typeface="Tahoma" charset="0"/>
                <a:ea typeface="Times New Roman" charset="0"/>
                <a:cs typeface="Times New Roman" charset="0"/>
              </a:rPr>
              <a:t>primi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elementi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ai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secondi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facendo</a:t>
            </a:r>
            <a:r>
              <a:rPr lang="en-GB" sz="2000" b="1" dirty="0" smtClean="0">
                <a:solidFill>
                  <a:srgbClr val="050B99"/>
                </a:solidFill>
                <a:latin typeface="Tahoma" charset="0"/>
                <a:ea typeface="Times New Roman" charset="0"/>
                <a:cs typeface="Times New Roman" charset="0"/>
              </a:rPr>
              <a:t> far </a:t>
            </a:r>
            <a:r>
              <a:rPr lang="en-GB" sz="2000" b="1" dirty="0" err="1" smtClean="0">
                <a:solidFill>
                  <a:srgbClr val="050B99"/>
                </a:solidFill>
                <a:latin typeface="Tahoma" charset="0"/>
                <a:ea typeface="Times New Roman" charset="0"/>
                <a:cs typeface="Times New Roman" charset="0"/>
              </a:rPr>
              <a:t>loro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qualcosa</a:t>
            </a:r>
            <a:r>
              <a:rPr lang="en-GB" sz="2000" b="1" dirty="0" smtClean="0">
                <a:solidFill>
                  <a:srgbClr val="050B99"/>
                </a:solidFill>
                <a:latin typeface="Tahoma" charset="0"/>
                <a:ea typeface="Times New Roman" charset="0"/>
                <a:cs typeface="Times New Roman" charset="0"/>
              </a:rPr>
              <a:t>.  Questa </a:t>
            </a:r>
            <a:r>
              <a:rPr lang="en-GB" sz="2000" b="1" dirty="0" err="1" smtClean="0">
                <a:solidFill>
                  <a:srgbClr val="050B99"/>
                </a:solidFill>
                <a:latin typeface="Tahoma" charset="0"/>
                <a:ea typeface="Times New Roman" charset="0"/>
                <a:cs typeface="Times New Roman" charset="0"/>
              </a:rPr>
              <a:t>è</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una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definizione</a:t>
            </a:r>
            <a:r>
              <a:rPr lang="en-GB" sz="2000" b="1" dirty="0" smtClean="0">
                <a:solidFill>
                  <a:srgbClr val="050B99"/>
                </a:solidFill>
                <a:latin typeface="Tahoma" charset="0"/>
                <a:ea typeface="Times New Roman" charset="0"/>
                <a:cs typeface="Times New Roman" charset="0"/>
              </a:rPr>
              <a:t> un </a:t>
            </a:r>
            <a:r>
              <a:rPr lang="en-GB" sz="2000" b="1" dirty="0" err="1" smtClean="0">
                <a:solidFill>
                  <a:srgbClr val="050B99"/>
                </a:solidFill>
                <a:latin typeface="Tahoma" charset="0"/>
                <a:ea typeface="Times New Roman" charset="0"/>
                <a:cs typeface="Times New Roman" charset="0"/>
              </a:rPr>
              <a:t>po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rozza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infatti</a:t>
            </a:r>
            <a:r>
              <a:rPr lang="en-GB" sz="2000" b="1" dirty="0" smtClean="0">
                <a:solidFill>
                  <a:srgbClr val="050B99"/>
                </a:solidFill>
                <a:latin typeface="Tahoma" charset="0"/>
                <a:ea typeface="Times New Roman" charset="0"/>
                <a:cs typeface="Times New Roman" charset="0"/>
              </a:rPr>
              <a:t> non </a:t>
            </a:r>
            <a:r>
              <a:rPr lang="en-GB" sz="2000" b="1" dirty="0" err="1" smtClean="0">
                <a:solidFill>
                  <a:srgbClr val="050B99"/>
                </a:solidFill>
                <a:latin typeface="Tahoma" charset="0"/>
                <a:ea typeface="Times New Roman" charset="0"/>
                <a:cs typeface="Times New Roman" charset="0"/>
              </a:rPr>
              <a:t>siamo</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ancora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arrivati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alla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definizione</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matematica</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di</a:t>
            </a:r>
            <a:r>
              <a:rPr lang="en-GB" sz="2000" b="1" dirty="0" smtClean="0">
                <a:solidFill>
                  <a:srgbClr val="050B99"/>
                </a:solidFill>
                <a:latin typeface="Tahoma" charset="0"/>
                <a:ea typeface="Times New Roman" charset="0"/>
                <a:cs typeface="Times New Roman" charset="0"/>
              </a:rPr>
              <a:t> </a:t>
            </a:r>
            <a:r>
              <a:rPr lang="en-GB" sz="2000" b="1" dirty="0" err="1" smtClean="0">
                <a:solidFill>
                  <a:srgbClr val="050B99"/>
                </a:solidFill>
                <a:latin typeface="Tahoma" charset="0"/>
                <a:ea typeface="Times New Roman" charset="0"/>
                <a:cs typeface="Times New Roman" charset="0"/>
              </a:rPr>
              <a:t>funzione</a:t>
            </a:r>
            <a:r>
              <a:rPr lang="en-GB" sz="2000" b="1" dirty="0" smtClean="0">
                <a:solidFill>
                  <a:srgbClr val="050B99"/>
                </a:solidFill>
                <a:latin typeface="Tahoma" charset="0"/>
                <a:ea typeface="Times New Roman" charset="0"/>
                <a:cs typeface="Times New Roman" charset="0"/>
              </a:rPr>
              <a:t>.</a:t>
            </a:r>
            <a:endParaRPr lang="it-IT" sz="2000" dirty="0">
              <a:solidFill>
                <a:srgbClr val="050B99"/>
              </a:solidFill>
              <a:latin typeface="Tahoma" charset="0"/>
              <a:ea typeface="Times New Roman" charset="0"/>
              <a:cs typeface="Times New Roman" charset="0"/>
            </a:endParaRPr>
          </a:p>
        </p:txBody>
      </p:sp>
      <p:sp>
        <p:nvSpPr>
          <p:cNvPr id="8" name="Text Box 3"/>
          <p:cNvSpPr txBox="1">
            <a:spLocks noChangeArrowheads="1"/>
          </p:cNvSpPr>
          <p:nvPr/>
        </p:nvSpPr>
        <p:spPr bwMode="auto">
          <a:xfrm>
            <a:off x="6172200" y="1978025"/>
            <a:ext cx="2971800" cy="701675"/>
          </a:xfrm>
          <a:prstGeom prst="rect">
            <a:avLst/>
          </a:prstGeom>
          <a:solidFill>
            <a:srgbClr val="FF9999"/>
          </a:solidFill>
          <a:ln w="9525">
            <a:noFill/>
            <a:miter lim="800000"/>
            <a:headEnd/>
            <a:tailEnd/>
          </a:ln>
        </p:spPr>
        <p:txBody>
          <a:bodyPr>
            <a:prstTxWarp prst="textNoShape">
              <a:avLst/>
            </a:prstTxWarp>
            <a:spAutoFit/>
          </a:bodyPr>
          <a:lstStyle/>
          <a:p>
            <a:pPr eaLnBrk="1" hangingPunct="1">
              <a:spcBef>
                <a:spcPct val="20000"/>
              </a:spcBef>
            </a:pPr>
            <a:r>
              <a:rPr lang="fr-FR" sz="2000" dirty="0">
                <a:solidFill>
                  <a:srgbClr val="800080"/>
                </a:solidFill>
              </a:rPr>
              <a:t>Igor</a:t>
            </a:r>
            <a:r>
              <a:rPr lang="fr-FR" sz="2000" dirty="0" smtClean="0">
                <a:solidFill>
                  <a:srgbClr val="800080"/>
                </a:solidFill>
              </a:rPr>
              <a:t> </a:t>
            </a:r>
            <a:r>
              <a:rPr lang="en-GB" sz="2000" dirty="0" err="1" smtClean="0">
                <a:solidFill>
                  <a:srgbClr val="800080"/>
                </a:solidFill>
              </a:rPr>
              <a:t>richiama</a:t>
            </a:r>
            <a:r>
              <a:rPr lang="en-GB" sz="2000" dirty="0" smtClean="0">
                <a:solidFill>
                  <a:srgbClr val="800080"/>
                </a:solidFill>
              </a:rPr>
              <a:t> </a:t>
            </a:r>
            <a:r>
              <a:rPr lang="fr-FR" sz="2000" b="1" i="1" dirty="0" smtClean="0">
                <a:solidFill>
                  <a:srgbClr val="800080"/>
                </a:solidFill>
              </a:rPr>
              <a:t>Macro</a:t>
            </a:r>
            <a:r>
              <a:rPr lang="fr-FR" sz="2000" dirty="0" smtClean="0">
                <a:solidFill>
                  <a:srgbClr val="800080"/>
                </a:solidFill>
              </a:rPr>
              <a:t>, </a:t>
            </a:r>
            <a:r>
              <a:rPr lang="fr-FR" sz="2000" b="1" i="1" dirty="0" err="1" smtClean="0">
                <a:solidFill>
                  <a:srgbClr val="800080"/>
                </a:solidFill>
              </a:rPr>
              <a:t>Trascinamento</a:t>
            </a:r>
            <a:r>
              <a:rPr lang="fr-FR" sz="2000" b="1" i="1" dirty="0" smtClean="0">
                <a:solidFill>
                  <a:srgbClr val="800080"/>
                </a:solidFill>
              </a:rPr>
              <a:t> </a:t>
            </a:r>
            <a:r>
              <a:rPr lang="fr-FR" sz="2000" dirty="0" smtClean="0">
                <a:solidFill>
                  <a:srgbClr val="800080"/>
                </a:solidFill>
              </a:rPr>
              <a:t>e </a:t>
            </a:r>
            <a:r>
              <a:rPr lang="fr-FR" sz="2000" b="1" i="1" dirty="0" err="1" smtClean="0">
                <a:solidFill>
                  <a:srgbClr val="800080"/>
                </a:solidFill>
              </a:rPr>
              <a:t>Traccia</a:t>
            </a:r>
            <a:r>
              <a:rPr lang="fr-FR" sz="2000" b="1" i="1" dirty="0" smtClean="0">
                <a:solidFill>
                  <a:srgbClr val="800080"/>
                </a:solidFill>
              </a:rPr>
              <a:t> 2</a:t>
            </a:r>
            <a:endParaRPr lang="fr-FR" sz="2000" b="1" i="1" dirty="0">
              <a:solidFill>
                <a:srgbClr val="80008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54628"/>
                                        </p:tgtEl>
                                        <p:attrNameLst>
                                          <p:attrName>style.visibility</p:attrName>
                                        </p:attrNameLst>
                                      </p:cBhvr>
                                      <p:to>
                                        <p:strVal val="visible"/>
                                      </p:to>
                                    </p:set>
                                    <p:anim calcmode="lin" valueType="num">
                                      <p:cBhvr>
                                        <p:cTn id="7" dur="500" fill="hold"/>
                                        <p:tgtEl>
                                          <p:spTgt spid="154628"/>
                                        </p:tgtEl>
                                        <p:attrNameLst>
                                          <p:attrName>ppt_w</p:attrName>
                                        </p:attrNameLst>
                                      </p:cBhvr>
                                      <p:tavLst>
                                        <p:tav tm="0">
                                          <p:val>
                                            <p:strVal val="2/3*#ppt_w"/>
                                          </p:val>
                                        </p:tav>
                                        <p:tav tm="100000">
                                          <p:val>
                                            <p:strVal val="#ppt_w"/>
                                          </p:val>
                                        </p:tav>
                                      </p:tavLst>
                                    </p:anim>
                                    <p:anim calcmode="lin" valueType="num">
                                      <p:cBhvr>
                                        <p:cTn id="8" dur="500" fill="hold"/>
                                        <p:tgtEl>
                                          <p:spTgt spid="154628"/>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4629"/>
                                        </p:tgtEl>
                                        <p:attrNameLst>
                                          <p:attrName>style.visibility</p:attrName>
                                        </p:attrNameLst>
                                      </p:cBhvr>
                                      <p:to>
                                        <p:strVal val="visible"/>
                                      </p:to>
                                    </p:set>
                                    <p:anim calcmode="lin" valueType="num">
                                      <p:cBhvr additive="base">
                                        <p:cTn id="13" dur="500" fill="hold"/>
                                        <p:tgtEl>
                                          <p:spTgt spid="154629"/>
                                        </p:tgtEl>
                                        <p:attrNameLst>
                                          <p:attrName>ppt_x</p:attrName>
                                        </p:attrNameLst>
                                      </p:cBhvr>
                                      <p:tavLst>
                                        <p:tav tm="0">
                                          <p:val>
                                            <p:strVal val="1+#ppt_w/2"/>
                                          </p:val>
                                        </p:tav>
                                        <p:tav tm="100000">
                                          <p:val>
                                            <p:strVal val="#ppt_x"/>
                                          </p:val>
                                        </p:tav>
                                      </p:tavLst>
                                    </p:anim>
                                    <p:anim calcmode="lin" valueType="num">
                                      <p:cBhvr additive="base">
                                        <p:cTn id="14" dur="500" fill="hold"/>
                                        <p:tgtEl>
                                          <p:spTgt spid="1546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8" presetClass="entr" presetSubtype="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Righ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9" grpId="0" animBg="1" autoUpdateAnimBg="0"/>
      <p:bldP spid="154628" grpId="0" animBg="1" autoUpdateAnimBg="0"/>
      <p:bldP spid="8" grpId="0" animBg="1"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Igor"/>
          <p:cNvPicPr>
            <a:picLocks noChangeAspect="1" noChangeArrowheads="1"/>
          </p:cNvPicPr>
          <p:nvPr/>
        </p:nvPicPr>
        <p:blipFill>
          <a:blip r:embed="rId3"/>
          <a:srcRect r="2028" b="18256"/>
          <a:stretch>
            <a:fillRect/>
          </a:stretch>
        </p:blipFill>
        <p:spPr bwMode="auto">
          <a:xfrm>
            <a:off x="152400" y="858838"/>
            <a:ext cx="6010956" cy="5575837"/>
          </a:xfrm>
          <a:prstGeom prst="rect">
            <a:avLst/>
          </a:prstGeom>
          <a:noFill/>
          <a:ln w="9525">
            <a:solidFill>
              <a:schemeClr val="bg1"/>
            </a:solidFill>
            <a:miter lim="800000"/>
            <a:headEnd/>
            <a:tailEnd/>
          </a:ln>
        </p:spPr>
      </p:pic>
      <p:sp>
        <p:nvSpPr>
          <p:cNvPr id="89091" name="Rectangle 3"/>
          <p:cNvSpPr>
            <a:spLocks noGrp="1" noChangeArrowheads="1"/>
          </p:cNvSpPr>
          <p:nvPr>
            <p:ph type="title"/>
          </p:nvPr>
        </p:nvSpPr>
        <p:spPr>
          <a:xfrm>
            <a:off x="152400" y="76200"/>
            <a:ext cx="8915400" cy="782638"/>
          </a:xfrm>
        </p:spPr>
        <p:txBody>
          <a:bodyPr/>
          <a:lstStyle/>
          <a:p>
            <a:pPr eaLnBrk="1" hangingPunct="1"/>
            <a:r>
              <a:rPr lang="en-GB" b="0"/>
              <a:t>Igor’s report</a:t>
            </a:r>
            <a:r>
              <a:rPr lang="en-GB" b="0">
                <a:solidFill>
                  <a:schemeClr val="bg1"/>
                </a:solidFill>
              </a:rPr>
              <a:t> </a:t>
            </a:r>
            <a:endParaRPr lang="en-GB" b="0"/>
          </a:p>
        </p:txBody>
      </p:sp>
      <p:sp>
        <p:nvSpPr>
          <p:cNvPr id="156676" name="Text Box 4"/>
          <p:cNvSpPr txBox="1">
            <a:spLocks noChangeArrowheads="1"/>
          </p:cNvSpPr>
          <p:nvPr/>
        </p:nvSpPr>
        <p:spPr bwMode="auto">
          <a:xfrm>
            <a:off x="5435222" y="2743200"/>
            <a:ext cx="3352800" cy="2973122"/>
          </a:xfrm>
          <a:prstGeom prst="rect">
            <a:avLst/>
          </a:prstGeom>
          <a:solidFill>
            <a:srgbClr val="CCFFCC"/>
          </a:solidFill>
          <a:ln w="9525">
            <a:noFill/>
            <a:miter lim="800000"/>
            <a:headEnd/>
            <a:tailEnd/>
          </a:ln>
        </p:spPr>
        <p:txBody>
          <a:bodyPr>
            <a:prstTxWarp prst="textNoShape">
              <a:avLst/>
            </a:prstTxWarp>
            <a:spAutoFit/>
          </a:bodyPr>
          <a:lstStyle/>
          <a:p>
            <a:pPr marL="292100" indent="-292100" eaLnBrk="1" hangingPunct="1">
              <a:spcBef>
                <a:spcPct val="20000"/>
              </a:spcBef>
              <a:buClr>
                <a:srgbClr val="CF4800"/>
              </a:buClr>
              <a:buFont typeface="Wingdings" charset="2"/>
              <a:buBlip>
                <a:blip r:embed="rId4"/>
              </a:buBlip>
            </a:pPr>
            <a:r>
              <a:rPr lang="en-GB" sz="1800" dirty="0" err="1" smtClean="0">
                <a:latin typeface="Tahoma" charset="0"/>
              </a:rPr>
              <a:t>Dipendenza</a:t>
            </a:r>
            <a:r>
              <a:rPr lang="en-GB" sz="1800" dirty="0" smtClean="0">
                <a:latin typeface="Tahoma" charset="0"/>
              </a:rPr>
              <a:t> </a:t>
            </a:r>
            <a:r>
              <a:rPr lang="en-GB" sz="1800" dirty="0" err="1" smtClean="0">
                <a:latin typeface="Tahoma" charset="0"/>
              </a:rPr>
              <a:t>funzionale</a:t>
            </a:r>
            <a:r>
              <a:rPr lang="en-GB" sz="1800" dirty="0" smtClean="0">
                <a:latin typeface="Tahoma" charset="0"/>
              </a:rPr>
              <a:t> come co-</a:t>
            </a:r>
            <a:r>
              <a:rPr lang="en-GB" sz="1800" dirty="0" err="1" smtClean="0">
                <a:latin typeface="Tahoma" charset="0"/>
              </a:rPr>
              <a:t>variazione</a:t>
            </a:r>
            <a:r>
              <a:rPr lang="en-GB" sz="1800" dirty="0" smtClean="0">
                <a:latin typeface="Tahoma" charset="0"/>
              </a:rPr>
              <a:t> / </a:t>
            </a:r>
            <a:r>
              <a:rPr lang="en-GB" sz="1800" dirty="0" err="1" smtClean="0">
                <a:latin typeface="Tahoma" charset="0"/>
              </a:rPr>
              <a:t>movimento</a:t>
            </a:r>
            <a:r>
              <a:rPr lang="en-GB" sz="1800" dirty="0" smtClean="0">
                <a:latin typeface="Tahoma" charset="0"/>
              </a:rPr>
              <a:t> </a:t>
            </a:r>
            <a:r>
              <a:rPr lang="en-GB" sz="1800" dirty="0" err="1" smtClean="0">
                <a:latin typeface="Tahoma" charset="0"/>
              </a:rPr>
              <a:t>tra</a:t>
            </a:r>
            <a:r>
              <a:rPr lang="en-GB" sz="1800" dirty="0" smtClean="0">
                <a:latin typeface="Tahoma" charset="0"/>
              </a:rPr>
              <a:t> </a:t>
            </a:r>
            <a:r>
              <a:rPr lang="en-GB" sz="1800" dirty="0" err="1" smtClean="0">
                <a:latin typeface="Tahoma" charset="0"/>
              </a:rPr>
              <a:t>oggetti</a:t>
            </a:r>
            <a:r>
              <a:rPr lang="en-GB" sz="1800" dirty="0" smtClean="0">
                <a:latin typeface="Tahoma" charset="0"/>
              </a:rPr>
              <a:t> </a:t>
            </a:r>
          </a:p>
          <a:p>
            <a:pPr marL="292100" indent="-292100" eaLnBrk="1" hangingPunct="1">
              <a:spcBef>
                <a:spcPct val="20000"/>
              </a:spcBef>
              <a:buClr>
                <a:srgbClr val="CF4800"/>
              </a:buClr>
              <a:buFont typeface="Wingdings" charset="2"/>
              <a:buBlip>
                <a:blip r:embed="rId4"/>
              </a:buBlip>
            </a:pPr>
            <a:r>
              <a:rPr lang="en-GB" sz="1800" dirty="0" smtClean="0">
                <a:latin typeface="Tahoma" charset="0"/>
              </a:rPr>
              <a:t>“Il </a:t>
            </a:r>
            <a:r>
              <a:rPr lang="en-GB" sz="1800" dirty="0" err="1" smtClean="0">
                <a:latin typeface="Tahoma" charset="0"/>
              </a:rPr>
              <a:t>trascinamento</a:t>
            </a:r>
            <a:r>
              <a:rPr lang="en-GB" sz="1800" dirty="0" smtClean="0">
                <a:latin typeface="Tahoma" charset="0"/>
              </a:rPr>
              <a:t> </a:t>
            </a:r>
            <a:r>
              <a:rPr lang="en-GB" sz="1800" dirty="0" err="1" smtClean="0">
                <a:latin typeface="Tahoma" charset="0"/>
              </a:rPr>
              <a:t>è</a:t>
            </a:r>
            <a:r>
              <a:rPr lang="en-GB" sz="1800" dirty="0" smtClean="0">
                <a:latin typeface="Tahoma" charset="0"/>
              </a:rPr>
              <a:t> </a:t>
            </a:r>
            <a:r>
              <a:rPr lang="en-GB" sz="1800" dirty="0" err="1" smtClean="0">
                <a:latin typeface="Tahoma" charset="0"/>
              </a:rPr>
              <a:t>impossibile</a:t>
            </a:r>
            <a:r>
              <a:rPr lang="en-GB" sz="1800" dirty="0" smtClean="0">
                <a:latin typeface="Tahoma" charset="0"/>
              </a:rPr>
              <a:t>” come </a:t>
            </a:r>
            <a:r>
              <a:rPr lang="en-GB" sz="1800" dirty="0" err="1" smtClean="0">
                <a:latin typeface="Tahoma" charset="0"/>
              </a:rPr>
              <a:t>caratteristica</a:t>
            </a:r>
            <a:r>
              <a:rPr lang="en-GB" sz="1800" dirty="0" smtClean="0">
                <a:latin typeface="Tahoma" charset="0"/>
              </a:rPr>
              <a:t> </a:t>
            </a:r>
            <a:r>
              <a:rPr lang="en-GB" sz="1800" dirty="0" err="1" smtClean="0">
                <a:latin typeface="Tahoma" charset="0"/>
              </a:rPr>
              <a:t>della</a:t>
            </a:r>
            <a:r>
              <a:rPr lang="en-GB" sz="1800" dirty="0" smtClean="0">
                <a:latin typeface="Tahoma" charset="0"/>
              </a:rPr>
              <a:t> </a:t>
            </a:r>
            <a:r>
              <a:rPr lang="en-GB" sz="1800" dirty="0" err="1" smtClean="0">
                <a:latin typeface="Tahoma" charset="0"/>
              </a:rPr>
              <a:t>variabile</a:t>
            </a:r>
            <a:r>
              <a:rPr lang="en-GB" sz="1800" dirty="0" smtClean="0">
                <a:latin typeface="Tahoma" charset="0"/>
              </a:rPr>
              <a:t> </a:t>
            </a:r>
            <a:r>
              <a:rPr lang="en-GB" sz="1800" dirty="0" err="1" smtClean="0">
                <a:latin typeface="Tahoma" charset="0"/>
              </a:rPr>
              <a:t>dipendente</a:t>
            </a:r>
            <a:r>
              <a:rPr lang="en-GB" sz="1800" dirty="0" smtClean="0">
                <a:latin typeface="Tahoma" charset="0"/>
              </a:rPr>
              <a:t>. </a:t>
            </a:r>
          </a:p>
          <a:p>
            <a:pPr marL="292100" indent="-292100" eaLnBrk="1" hangingPunct="1">
              <a:spcBef>
                <a:spcPct val="20000"/>
              </a:spcBef>
              <a:buClr>
                <a:srgbClr val="CF4800"/>
              </a:buClr>
              <a:buFont typeface="Wingdings" charset="2"/>
              <a:buBlip>
                <a:blip r:embed="rId4"/>
              </a:buBlip>
            </a:pPr>
            <a:r>
              <a:rPr lang="en-GB" dirty="0" err="1" smtClean="0">
                <a:latin typeface="Tahoma" charset="0"/>
              </a:rPr>
              <a:t>Dominio</a:t>
            </a:r>
            <a:r>
              <a:rPr lang="en-GB" dirty="0" smtClean="0">
                <a:latin typeface="Tahoma" charset="0"/>
              </a:rPr>
              <a:t> </a:t>
            </a:r>
            <a:r>
              <a:rPr lang="en-GB" dirty="0" err="1" smtClean="0">
                <a:latin typeface="Tahoma" charset="0"/>
              </a:rPr>
              <a:t>e</a:t>
            </a:r>
            <a:r>
              <a:rPr lang="en-GB" dirty="0" smtClean="0">
                <a:latin typeface="Tahoma" charset="0"/>
              </a:rPr>
              <a:t> </a:t>
            </a:r>
            <a:r>
              <a:rPr lang="en-GB" dirty="0" err="1" smtClean="0">
                <a:latin typeface="Tahoma" charset="0"/>
              </a:rPr>
              <a:t>immagine</a:t>
            </a:r>
            <a:r>
              <a:rPr lang="en-GB" dirty="0" smtClean="0">
                <a:latin typeface="Tahoma" charset="0"/>
              </a:rPr>
              <a:t> </a:t>
            </a:r>
            <a:r>
              <a:rPr lang="en-GB" dirty="0" err="1" smtClean="0">
                <a:latin typeface="Tahoma" charset="0"/>
              </a:rPr>
              <a:t>basati</a:t>
            </a:r>
            <a:r>
              <a:rPr lang="en-GB" dirty="0" smtClean="0">
                <a:latin typeface="Tahoma" charset="0"/>
              </a:rPr>
              <a:t> </a:t>
            </a:r>
            <a:r>
              <a:rPr lang="en-GB" dirty="0" err="1" smtClean="0">
                <a:latin typeface="Tahoma" charset="0"/>
              </a:rPr>
              <a:t>sul</a:t>
            </a:r>
            <a:r>
              <a:rPr lang="en-GB" dirty="0" smtClean="0">
                <a:latin typeface="Tahoma" charset="0"/>
              </a:rPr>
              <a:t> </a:t>
            </a:r>
            <a:r>
              <a:rPr lang="en-GB" dirty="0" err="1" smtClean="0">
                <a:latin typeface="Tahoma" charset="0"/>
              </a:rPr>
              <a:t>soppio</a:t>
            </a:r>
            <a:r>
              <a:rPr lang="en-GB" dirty="0" smtClean="0">
                <a:latin typeface="Tahoma" charset="0"/>
              </a:rPr>
              <a:t> </a:t>
            </a:r>
            <a:r>
              <a:rPr lang="en-GB" dirty="0" err="1" smtClean="0">
                <a:latin typeface="Tahoma" charset="0"/>
              </a:rPr>
              <a:t>significato</a:t>
            </a:r>
            <a:r>
              <a:rPr lang="en-GB" dirty="0" smtClean="0">
                <a:latin typeface="Tahoma" charset="0"/>
              </a:rPr>
              <a:t> </a:t>
            </a:r>
            <a:r>
              <a:rPr lang="en-GB" dirty="0" err="1" smtClean="0">
                <a:latin typeface="Tahoma" charset="0"/>
              </a:rPr>
              <a:t>di</a:t>
            </a:r>
            <a:r>
              <a:rPr lang="en-GB" dirty="0" smtClean="0">
                <a:latin typeface="Tahoma" charset="0"/>
              </a:rPr>
              <a:t> </a:t>
            </a:r>
            <a:r>
              <a:rPr lang="en-GB" dirty="0" err="1" smtClean="0">
                <a:latin typeface="Tahoma" charset="0"/>
              </a:rPr>
              <a:t>traccia</a:t>
            </a:r>
            <a:r>
              <a:rPr lang="en-GB" dirty="0" smtClean="0">
                <a:latin typeface="Tahoma" charset="0"/>
              </a:rPr>
              <a:t>.</a:t>
            </a:r>
            <a:r>
              <a:rPr lang="en-GB" sz="1800" dirty="0" smtClean="0">
                <a:latin typeface="Tahoma" charset="0"/>
              </a:rPr>
              <a:t> </a:t>
            </a:r>
            <a:endParaRPr lang="en-GB" sz="1800" dirty="0">
              <a:latin typeface="Tahoma" charset="0"/>
            </a:endParaRPr>
          </a:p>
        </p:txBody>
      </p:sp>
      <p:sp>
        <p:nvSpPr>
          <p:cNvPr id="156677" name="Text Box 5"/>
          <p:cNvSpPr txBox="1">
            <a:spLocks noChangeArrowheads="1"/>
          </p:cNvSpPr>
          <p:nvPr/>
        </p:nvSpPr>
        <p:spPr bwMode="auto">
          <a:xfrm>
            <a:off x="6007097" y="858838"/>
            <a:ext cx="2565400" cy="1077218"/>
          </a:xfrm>
          <a:prstGeom prst="rect">
            <a:avLst/>
          </a:prstGeom>
          <a:solidFill>
            <a:srgbClr val="FF9999"/>
          </a:solidFill>
          <a:ln w="9525">
            <a:noFill/>
            <a:miter lim="800000"/>
            <a:headEnd/>
            <a:tailEnd/>
          </a:ln>
        </p:spPr>
        <p:txBody>
          <a:bodyPr wrap="square">
            <a:prstTxWarp prst="textNoShape">
              <a:avLst/>
            </a:prstTxWarp>
            <a:spAutoFit/>
          </a:bodyPr>
          <a:lstStyle/>
          <a:p>
            <a:pPr eaLnBrk="1" hangingPunct="1">
              <a:spcBef>
                <a:spcPct val="20000"/>
              </a:spcBef>
            </a:pPr>
            <a:r>
              <a:rPr lang="en-GB" sz="2000" dirty="0" smtClean="0">
                <a:solidFill>
                  <a:srgbClr val="800080"/>
                </a:solidFill>
              </a:rPr>
              <a:t>UN primo </a:t>
            </a:r>
            <a:r>
              <a:rPr lang="en-GB" sz="2000" dirty="0" err="1" smtClean="0">
                <a:solidFill>
                  <a:srgbClr val="800080"/>
                </a:solidFill>
              </a:rPr>
              <a:t>passo</a:t>
            </a:r>
            <a:r>
              <a:rPr lang="en-GB" sz="2000" dirty="0" smtClean="0">
                <a:solidFill>
                  <a:srgbClr val="800080"/>
                </a:solidFill>
              </a:rPr>
              <a:t> </a:t>
            </a:r>
          </a:p>
          <a:p>
            <a:pPr eaLnBrk="1" hangingPunct="1">
              <a:spcBef>
                <a:spcPct val="20000"/>
              </a:spcBef>
            </a:pPr>
            <a:r>
              <a:rPr lang="en-GB" sz="2000" dirty="0" smtClean="0">
                <a:solidFill>
                  <a:srgbClr val="800080"/>
                </a:solidFill>
              </a:rPr>
              <a:t> </a:t>
            </a:r>
            <a:r>
              <a:rPr lang="en-GB" sz="2000" dirty="0" err="1" smtClean="0">
                <a:solidFill>
                  <a:srgbClr val="800080"/>
                </a:solidFill>
              </a:rPr>
              <a:t>dall’artefatto</a:t>
            </a:r>
            <a:r>
              <a:rPr lang="en-GB" sz="2000" dirty="0" smtClean="0">
                <a:solidFill>
                  <a:srgbClr val="800080"/>
                </a:solidFill>
              </a:rPr>
              <a:t> </a:t>
            </a:r>
            <a:r>
              <a:rPr lang="en-GB" sz="2000" dirty="0" err="1" smtClean="0">
                <a:solidFill>
                  <a:srgbClr val="800080"/>
                </a:solidFill>
              </a:rPr>
              <a:t>ai</a:t>
            </a:r>
            <a:r>
              <a:rPr lang="en-GB" sz="2000" dirty="0" smtClean="0">
                <a:solidFill>
                  <a:srgbClr val="800080"/>
                </a:solidFill>
              </a:rPr>
              <a:t> </a:t>
            </a:r>
            <a:r>
              <a:rPr lang="en-GB" sz="2000" dirty="0" err="1" smtClean="0">
                <a:solidFill>
                  <a:srgbClr val="800080"/>
                </a:solidFill>
              </a:rPr>
              <a:t>significati</a:t>
            </a:r>
            <a:r>
              <a:rPr lang="en-GB" sz="2000" dirty="0" smtClean="0">
                <a:solidFill>
                  <a:srgbClr val="800080"/>
                </a:solidFill>
              </a:rPr>
              <a:t> </a:t>
            </a:r>
            <a:r>
              <a:rPr lang="en-GB" sz="2000" dirty="0" err="1" smtClean="0">
                <a:solidFill>
                  <a:srgbClr val="800080"/>
                </a:solidFill>
              </a:rPr>
              <a:t>matematici</a:t>
            </a:r>
            <a:endParaRPr lang="en-GB" dirty="0">
              <a:solidFill>
                <a:srgbClr val="800080"/>
              </a:solidFill>
              <a:latin typeface="Times" charset="0"/>
            </a:endParaRPr>
          </a:p>
        </p:txBody>
      </p:sp>
      <p:sp>
        <p:nvSpPr>
          <p:cNvPr id="156678" name="Text Box 6"/>
          <p:cNvSpPr txBox="1">
            <a:spLocks noChangeArrowheads="1"/>
          </p:cNvSpPr>
          <p:nvPr/>
        </p:nvSpPr>
        <p:spPr bwMode="auto">
          <a:xfrm>
            <a:off x="422275" y="2187358"/>
            <a:ext cx="4759325" cy="4662815"/>
          </a:xfrm>
          <a:prstGeom prst="rect">
            <a:avLst/>
          </a:prstGeom>
          <a:solidFill>
            <a:schemeClr val="folHlink"/>
          </a:solidFill>
          <a:ln w="9525">
            <a:solidFill>
              <a:schemeClr val="bg1"/>
            </a:solidFill>
            <a:miter lim="800000"/>
            <a:headEnd/>
            <a:tailEnd/>
          </a:ln>
        </p:spPr>
        <p:txBody>
          <a:bodyPr>
            <a:prstTxWarp prst="textNoShape">
              <a:avLst/>
            </a:prstTxWarp>
            <a:spAutoFit/>
          </a:bodyPr>
          <a:lstStyle/>
          <a:p>
            <a:pPr algn="just">
              <a:spcBef>
                <a:spcPct val="50000"/>
              </a:spcBef>
            </a:pPr>
            <a:r>
              <a:rPr lang="en-GB" sz="1800" b="1" dirty="0" err="1" smtClean="0">
                <a:solidFill>
                  <a:srgbClr val="050B99"/>
                </a:solidFill>
                <a:latin typeface="Tahoma" charset="0"/>
                <a:ea typeface="Times New Roman" charset="0"/>
                <a:cs typeface="Times New Roman" charset="0"/>
              </a:rPr>
              <a:t>Nel</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nostro</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caso</a:t>
            </a:r>
            <a:r>
              <a:rPr lang="en-GB" sz="1800" b="1" dirty="0" smtClean="0">
                <a:solidFill>
                  <a:srgbClr val="050B99"/>
                </a:solidFill>
                <a:latin typeface="Tahoma" charset="0"/>
                <a:ea typeface="Times New Roman" charset="0"/>
                <a:cs typeface="Times New Roman" charset="0"/>
              </a:rPr>
              <a:t> la </a:t>
            </a:r>
            <a:r>
              <a:rPr lang="en-GB" sz="1800" b="1" dirty="0" err="1" smtClean="0">
                <a:solidFill>
                  <a:srgbClr val="050B99"/>
                </a:solidFill>
                <a:latin typeface="Tahoma" charset="0"/>
                <a:ea typeface="Times New Roman" charset="0"/>
                <a:cs typeface="Times New Roman" charset="0"/>
              </a:rPr>
              <a:t>funzione</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permetteva</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di</a:t>
            </a:r>
            <a:r>
              <a:rPr lang="en-GB" sz="1800" b="1" dirty="0" smtClean="0">
                <a:solidFill>
                  <a:srgbClr val="050B99"/>
                </a:solidFill>
                <a:latin typeface="Tahoma" charset="0"/>
                <a:ea typeface="Times New Roman" charset="0"/>
                <a:cs typeface="Times New Roman" charset="0"/>
              </a:rPr>
              <a:t> far </a:t>
            </a:r>
            <a:r>
              <a:rPr lang="en-GB" sz="1800" b="1" dirty="0" err="1" smtClean="0">
                <a:solidFill>
                  <a:srgbClr val="050B99"/>
                </a:solidFill>
                <a:latin typeface="Tahoma" charset="0"/>
                <a:ea typeface="Times New Roman" charset="0"/>
                <a:cs typeface="Times New Roman" charset="0"/>
              </a:rPr>
              <a:t>muovere</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il</a:t>
            </a:r>
            <a:r>
              <a:rPr lang="en-GB" sz="1800" b="1" dirty="0" smtClean="0">
                <a:solidFill>
                  <a:srgbClr val="050B99"/>
                </a:solidFill>
                <a:latin typeface="Tahoma" charset="0"/>
                <a:ea typeface="Times New Roman" charset="0"/>
                <a:cs typeface="Times New Roman" charset="0"/>
              </a:rPr>
              <a:t> quarto </a:t>
            </a:r>
            <a:r>
              <a:rPr lang="en-GB" sz="1800" b="1" dirty="0" err="1" smtClean="0">
                <a:solidFill>
                  <a:srgbClr val="050B99"/>
                </a:solidFill>
                <a:latin typeface="Tahoma" charset="0"/>
                <a:ea typeface="Times New Roman" charset="0"/>
                <a:cs typeface="Times New Roman" charset="0"/>
              </a:rPr>
              <a:t>punto</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spostando</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gli</a:t>
            </a:r>
            <a:r>
              <a:rPr lang="en-GB" sz="1800" b="1" dirty="0" smtClean="0">
                <a:solidFill>
                  <a:srgbClr val="050B99"/>
                </a:solidFill>
                <a:latin typeface="Tahoma" charset="0"/>
                <a:ea typeface="Times New Roman" charset="0"/>
                <a:cs typeface="Times New Roman" charset="0"/>
              </a:rPr>
              <a:t> </a:t>
            </a:r>
            <a:r>
              <a:rPr lang="en-GB" sz="1800" b="1" dirty="0" err="1" smtClean="0">
                <a:solidFill>
                  <a:srgbClr val="050B99"/>
                </a:solidFill>
                <a:latin typeface="Tahoma" charset="0"/>
                <a:ea typeface="Times New Roman" charset="0"/>
                <a:cs typeface="Times New Roman" charset="0"/>
              </a:rPr>
              <a:t>altri</a:t>
            </a:r>
            <a:r>
              <a:rPr lang="en-GB" b="1" dirty="0" smtClean="0">
                <a:solidFill>
                  <a:srgbClr val="050B99"/>
                </a:solidFill>
                <a:latin typeface="Tahoma" charset="0"/>
                <a:ea typeface="Times New Roman" charset="0"/>
                <a:cs typeface="Times New Roman" charset="0"/>
              </a:rPr>
              <a:t>. Ma </a:t>
            </a:r>
            <a:r>
              <a:rPr lang="en-GB" b="1" dirty="0" err="1" smtClean="0">
                <a:solidFill>
                  <a:srgbClr val="050B99"/>
                </a:solidFill>
                <a:latin typeface="Tahoma" charset="0"/>
                <a:ea typeface="Times New Roman" charset="0"/>
                <a:cs typeface="Times New Roman" charset="0"/>
              </a:rPr>
              <a:t>il</a:t>
            </a:r>
            <a:r>
              <a:rPr lang="en-GB" b="1" dirty="0" smtClean="0">
                <a:solidFill>
                  <a:srgbClr val="050B99"/>
                </a:solidFill>
                <a:latin typeface="Tahoma" charset="0"/>
                <a:ea typeface="Times New Roman" charset="0"/>
                <a:cs typeface="Times New Roman" charset="0"/>
              </a:rPr>
              <a:t> quarto </a:t>
            </a:r>
            <a:r>
              <a:rPr lang="en-GB" b="1" dirty="0" err="1" smtClean="0">
                <a:solidFill>
                  <a:srgbClr val="050B99"/>
                </a:solidFill>
                <a:latin typeface="Tahoma" charset="0"/>
                <a:ea typeface="Times New Roman" charset="0"/>
                <a:cs typeface="Times New Roman" charset="0"/>
              </a:rPr>
              <a:t>punto</a:t>
            </a:r>
            <a:r>
              <a:rPr lang="en-GB" b="1" dirty="0" smtClean="0">
                <a:solidFill>
                  <a:srgbClr val="050B99"/>
                </a:solidFill>
                <a:latin typeface="Tahoma" charset="0"/>
                <a:ea typeface="Times New Roman" charset="0"/>
                <a:cs typeface="Times New Roman" charset="0"/>
              </a:rPr>
              <a:t> non </a:t>
            </a:r>
            <a:r>
              <a:rPr lang="en-GB" b="1" dirty="0" err="1" smtClean="0">
                <a:solidFill>
                  <a:srgbClr val="050B99"/>
                </a:solidFill>
                <a:latin typeface="Tahoma" charset="0"/>
                <a:ea typeface="Times New Roman" charset="0"/>
                <a:cs typeface="Times New Roman" charset="0"/>
              </a:rPr>
              <a:t>poteva</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essere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spostato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direttamente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prendendolo</a:t>
            </a:r>
            <a:r>
              <a:rPr lang="en-GB" b="1" dirty="0" smtClean="0">
                <a:solidFill>
                  <a:srgbClr val="050B99"/>
                </a:solidFill>
                <a:latin typeface="Tahoma" charset="0"/>
                <a:ea typeface="Times New Roman" charset="0"/>
                <a:cs typeface="Times New Roman" charset="0"/>
              </a:rPr>
              <a:t> con </a:t>
            </a:r>
            <a:r>
              <a:rPr lang="en-GB" b="1" dirty="0" err="1" smtClean="0">
                <a:solidFill>
                  <a:srgbClr val="050B99"/>
                </a:solidFill>
                <a:latin typeface="Tahoma" charset="0"/>
                <a:ea typeface="Times New Roman" charset="0"/>
                <a:cs typeface="Times New Roman" charset="0"/>
              </a:rPr>
              <a:t>il</a:t>
            </a:r>
            <a:r>
              <a:rPr lang="en-GB" b="1" dirty="0" smtClean="0">
                <a:solidFill>
                  <a:srgbClr val="050B99"/>
                </a:solidFill>
                <a:latin typeface="Tahoma" charset="0"/>
                <a:ea typeface="Times New Roman" charset="0"/>
                <a:cs typeface="Times New Roman" charset="0"/>
              </a:rPr>
              <a:t> mouse. </a:t>
            </a:r>
            <a:r>
              <a:rPr lang="en-GB" b="1" dirty="0" err="1" smtClean="0">
                <a:solidFill>
                  <a:srgbClr val="050B99"/>
                </a:solidFill>
                <a:latin typeface="Tahoma" charset="0"/>
                <a:ea typeface="Times New Roman" charset="0"/>
                <a:cs typeface="Times New Roman" charset="0"/>
              </a:rPr>
              <a:t>Abbiamo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capito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che</a:t>
            </a:r>
            <a:r>
              <a:rPr lang="en-GB" b="1" dirty="0" smtClean="0">
                <a:solidFill>
                  <a:srgbClr val="050B99"/>
                </a:solidFill>
                <a:latin typeface="Tahoma" charset="0"/>
                <a:ea typeface="Times New Roman" charset="0"/>
                <a:cs typeface="Times New Roman" charset="0"/>
              </a:rPr>
              <a:t> I </a:t>
            </a:r>
            <a:r>
              <a:rPr lang="en-GB" b="1" dirty="0" err="1" smtClean="0">
                <a:solidFill>
                  <a:srgbClr val="050B99"/>
                </a:solidFill>
                <a:latin typeface="Tahoma" charset="0"/>
                <a:ea typeface="Times New Roman" charset="0"/>
                <a:cs typeface="Times New Roman" charset="0"/>
              </a:rPr>
              <a:t>primi</a:t>
            </a:r>
            <a:r>
              <a:rPr lang="en-GB" b="1" dirty="0" smtClean="0">
                <a:solidFill>
                  <a:srgbClr val="050B99"/>
                </a:solidFill>
                <a:latin typeface="Tahoma" charset="0"/>
                <a:ea typeface="Times New Roman" charset="0"/>
                <a:cs typeface="Times New Roman" charset="0"/>
              </a:rPr>
              <a:t> 3 </a:t>
            </a:r>
            <a:r>
              <a:rPr lang="en-GB" b="1" dirty="0" err="1" smtClean="0">
                <a:solidFill>
                  <a:srgbClr val="050B99"/>
                </a:solidFill>
                <a:latin typeface="Tahoma" charset="0"/>
                <a:ea typeface="Times New Roman" charset="0"/>
                <a:cs typeface="Times New Roman" charset="0"/>
              </a:rPr>
              <a:t>punti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chiamati</a:t>
            </a:r>
            <a:r>
              <a:rPr lang="en-GB" b="1" dirty="0" smtClean="0">
                <a:solidFill>
                  <a:srgbClr val="050B99"/>
                </a:solidFill>
                <a:latin typeface="Tahoma" charset="0"/>
                <a:ea typeface="Times New Roman" charset="0"/>
                <a:cs typeface="Times New Roman" charset="0"/>
              </a:rPr>
              <a:t> A,B,P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chiamano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nel</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nostro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caso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variabili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indipendenti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l’altro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punto</a:t>
            </a:r>
            <a:r>
              <a:rPr lang="en-GB" b="1" dirty="0" smtClean="0">
                <a:solidFill>
                  <a:srgbClr val="050B99"/>
                </a:solidFill>
                <a:latin typeface="Tahoma" charset="0"/>
                <a:ea typeface="Times New Roman" charset="0"/>
                <a:cs typeface="Times New Roman" charset="0"/>
              </a:rPr>
              <a:t>, H </a:t>
            </a:r>
            <a:r>
              <a:rPr lang="en-GB" b="1" dirty="0" err="1" smtClean="0">
                <a:solidFill>
                  <a:srgbClr val="050B99"/>
                </a:solidFill>
                <a:latin typeface="Tahoma" charset="0"/>
                <a:ea typeface="Times New Roman" charset="0"/>
                <a:cs typeface="Times New Roman" charset="0"/>
              </a:rPr>
              <a:t>invece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chiama</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variabile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dipendente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perché</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dipende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da</a:t>
            </a:r>
            <a:r>
              <a:rPr lang="en-GB" b="1" dirty="0" smtClean="0">
                <a:solidFill>
                  <a:srgbClr val="050B99"/>
                </a:solidFill>
                <a:latin typeface="Tahoma" charset="0"/>
                <a:ea typeface="Times New Roman" charset="0"/>
                <a:cs typeface="Times New Roman" charset="0"/>
              </a:rPr>
              <a:t> A, B, P. </a:t>
            </a:r>
          </a:p>
          <a:p>
            <a:pPr algn="just">
              <a:spcBef>
                <a:spcPct val="50000"/>
              </a:spcBef>
            </a:pPr>
            <a:r>
              <a:rPr lang="en-GB" b="1" dirty="0" smtClean="0">
                <a:solidFill>
                  <a:srgbClr val="050B99"/>
                </a:solidFill>
                <a:latin typeface="Tahoma" charset="0"/>
                <a:ea typeface="Times New Roman" charset="0"/>
                <a:cs typeface="Times New Roman" charset="0"/>
              </a:rPr>
              <a:t>A, B, P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muovono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sul</a:t>
            </a:r>
            <a:r>
              <a:rPr lang="en-GB" b="1" dirty="0" smtClean="0">
                <a:solidFill>
                  <a:srgbClr val="050B99"/>
                </a:solidFill>
                <a:latin typeface="Tahoma" charset="0"/>
                <a:ea typeface="Times New Roman" charset="0"/>
                <a:cs typeface="Times New Roman" charset="0"/>
              </a:rPr>
              <a:t> piano </a:t>
            </a:r>
            <a:r>
              <a:rPr lang="en-GB" b="1" dirty="0" err="1" smtClean="0">
                <a:solidFill>
                  <a:srgbClr val="050B99"/>
                </a:solidFill>
                <a:latin typeface="Tahoma" charset="0"/>
                <a:ea typeface="Times New Roman" charset="0"/>
                <a:cs typeface="Times New Roman" charset="0"/>
              </a:rPr>
              <a:t>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il</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luogo</a:t>
            </a:r>
            <a:r>
              <a:rPr lang="en-GB" b="1" dirty="0" smtClean="0">
                <a:solidFill>
                  <a:srgbClr val="050B99"/>
                </a:solidFill>
                <a:latin typeface="Tahoma" charset="0"/>
                <a:ea typeface="Times New Roman" charset="0"/>
                <a:cs typeface="Times New Roman" charset="0"/>
              </a:rPr>
              <a:t> dove (?) le </a:t>
            </a:r>
            <a:r>
              <a:rPr lang="en-GB" b="1" dirty="0" err="1" smtClean="0">
                <a:solidFill>
                  <a:srgbClr val="050B99"/>
                </a:solidFill>
                <a:latin typeface="Tahoma" charset="0"/>
                <a:ea typeface="Times New Roman" charset="0"/>
                <a:cs typeface="Times New Roman" charset="0"/>
              </a:rPr>
              <a:t>variabili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indipendenti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chiama</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Dominio</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quello</a:t>
            </a:r>
            <a:r>
              <a:rPr lang="en-GB" b="1" dirty="0" smtClean="0">
                <a:solidFill>
                  <a:srgbClr val="050B99"/>
                </a:solidFill>
                <a:latin typeface="Tahoma" charset="0"/>
                <a:ea typeface="Times New Roman" charset="0"/>
                <a:cs typeface="Times New Roman" charset="0"/>
              </a:rPr>
              <a:t> dove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muove</a:t>
            </a:r>
            <a:r>
              <a:rPr lang="en-GB" b="1" dirty="0" smtClean="0">
                <a:solidFill>
                  <a:srgbClr val="050B99"/>
                </a:solidFill>
                <a:latin typeface="Tahoma" charset="0"/>
                <a:ea typeface="Times New Roman" charset="0"/>
                <a:cs typeface="Times New Roman" charset="0"/>
              </a:rPr>
              <a:t> H (la </a:t>
            </a:r>
            <a:r>
              <a:rPr lang="en-GB" b="1" dirty="0" err="1" smtClean="0">
                <a:solidFill>
                  <a:srgbClr val="050B99"/>
                </a:solidFill>
                <a:latin typeface="Tahoma" charset="0"/>
                <a:ea typeface="Times New Roman" charset="0"/>
                <a:cs typeface="Times New Roman" charset="0"/>
              </a:rPr>
              <a:t>variabile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dipendente</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si</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chiama</a:t>
            </a:r>
            <a:r>
              <a:rPr lang="en-GB" b="1" dirty="0" smtClean="0">
                <a:solidFill>
                  <a:srgbClr val="050B99"/>
                </a:solidFill>
                <a:latin typeface="Tahoma" charset="0"/>
                <a:ea typeface="Times New Roman" charset="0"/>
                <a:cs typeface="Times New Roman" charset="0"/>
              </a:rPr>
              <a:t> </a:t>
            </a:r>
            <a:r>
              <a:rPr lang="en-GB" b="1" dirty="0" err="1" smtClean="0">
                <a:solidFill>
                  <a:srgbClr val="050B99"/>
                </a:solidFill>
                <a:latin typeface="Tahoma" charset="0"/>
                <a:ea typeface="Times New Roman" charset="0"/>
                <a:cs typeface="Times New Roman" charset="0"/>
              </a:rPr>
              <a:t>Immagine</a:t>
            </a:r>
            <a:r>
              <a:rPr lang="en-GB" b="1" dirty="0" smtClean="0">
                <a:solidFill>
                  <a:srgbClr val="050B99"/>
                </a:solidFill>
                <a:latin typeface="Tahoma" charset="0"/>
                <a:ea typeface="Times New Roman" charset="0"/>
                <a:cs typeface="Times New Roman" charset="0"/>
              </a:rPr>
              <a:t>.</a:t>
            </a:r>
            <a:endParaRPr lang="en-GB" sz="1800" b="1" dirty="0">
              <a:solidFill>
                <a:srgbClr val="050B99"/>
              </a:solidFill>
              <a:latin typeface="Tahoma" charset="0"/>
              <a:ea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56678"/>
                                        </p:tgtEl>
                                        <p:attrNameLst>
                                          <p:attrName>style.visibility</p:attrName>
                                        </p:attrNameLst>
                                      </p:cBhvr>
                                      <p:to>
                                        <p:strVal val="visible"/>
                                      </p:to>
                                    </p:set>
                                    <p:anim calcmode="lin" valueType="num">
                                      <p:cBhvr>
                                        <p:cTn id="7" dur="500" fill="hold"/>
                                        <p:tgtEl>
                                          <p:spTgt spid="156678"/>
                                        </p:tgtEl>
                                        <p:attrNameLst>
                                          <p:attrName>ppt_w</p:attrName>
                                        </p:attrNameLst>
                                      </p:cBhvr>
                                      <p:tavLst>
                                        <p:tav tm="0">
                                          <p:val>
                                            <p:strVal val="2/3*#ppt_w"/>
                                          </p:val>
                                        </p:tav>
                                        <p:tav tm="100000">
                                          <p:val>
                                            <p:strVal val="#ppt_w"/>
                                          </p:val>
                                        </p:tav>
                                      </p:tavLst>
                                    </p:anim>
                                    <p:anim calcmode="lin" valueType="num">
                                      <p:cBhvr>
                                        <p:cTn id="8" dur="500" fill="hold"/>
                                        <p:tgtEl>
                                          <p:spTgt spid="156678"/>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6677"/>
                                        </p:tgtEl>
                                        <p:attrNameLst>
                                          <p:attrName>style.visibility</p:attrName>
                                        </p:attrNameLst>
                                      </p:cBhvr>
                                      <p:to>
                                        <p:strVal val="visible"/>
                                      </p:to>
                                    </p:set>
                                    <p:anim calcmode="lin" valueType="num">
                                      <p:cBhvr additive="base">
                                        <p:cTn id="13" dur="500" fill="hold"/>
                                        <p:tgtEl>
                                          <p:spTgt spid="156677"/>
                                        </p:tgtEl>
                                        <p:attrNameLst>
                                          <p:attrName>ppt_x</p:attrName>
                                        </p:attrNameLst>
                                      </p:cBhvr>
                                      <p:tavLst>
                                        <p:tav tm="0">
                                          <p:val>
                                            <p:strVal val="1+#ppt_w/2"/>
                                          </p:val>
                                        </p:tav>
                                        <p:tav tm="100000">
                                          <p:val>
                                            <p:strVal val="#ppt_x"/>
                                          </p:val>
                                        </p:tav>
                                      </p:tavLst>
                                    </p:anim>
                                    <p:anim calcmode="lin" valueType="num">
                                      <p:cBhvr additive="base">
                                        <p:cTn id="14" dur="500" fill="hold"/>
                                        <p:tgtEl>
                                          <p:spTgt spid="1566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 fill="hold" grpId="0" nodeType="clickEffect">
                                  <p:stCondLst>
                                    <p:cond delay="0"/>
                                  </p:stCondLst>
                                  <p:childTnLst>
                                    <p:set>
                                      <p:cBhvr>
                                        <p:cTn id="18" dur="1" fill="hold">
                                          <p:stCondLst>
                                            <p:cond delay="0"/>
                                          </p:stCondLst>
                                        </p:cTn>
                                        <p:tgtEl>
                                          <p:spTgt spid="156676">
                                            <p:bg/>
                                          </p:spTgt>
                                        </p:tgtEl>
                                        <p:attrNameLst>
                                          <p:attrName>style.visibility</p:attrName>
                                        </p:attrNameLst>
                                      </p:cBhvr>
                                      <p:to>
                                        <p:strVal val="visible"/>
                                      </p:to>
                                    </p:set>
                                    <p:anim calcmode="lin" valueType="num">
                                      <p:cBhvr>
                                        <p:cTn id="19" dur="500" fill="hold"/>
                                        <p:tgtEl>
                                          <p:spTgt spid="156676">
                                            <p:bg/>
                                          </p:spTgt>
                                        </p:tgtEl>
                                        <p:attrNameLst>
                                          <p:attrName>ppt_x</p:attrName>
                                        </p:attrNameLst>
                                      </p:cBhvr>
                                      <p:tavLst>
                                        <p:tav tm="0">
                                          <p:val>
                                            <p:strVal val="#ppt_x"/>
                                          </p:val>
                                        </p:tav>
                                        <p:tav tm="100000">
                                          <p:val>
                                            <p:strVal val="#ppt_x"/>
                                          </p:val>
                                        </p:tav>
                                      </p:tavLst>
                                    </p:anim>
                                    <p:anim calcmode="lin" valueType="num">
                                      <p:cBhvr>
                                        <p:cTn id="20" dur="500" fill="hold"/>
                                        <p:tgtEl>
                                          <p:spTgt spid="156676">
                                            <p:bg/>
                                          </p:spTgt>
                                        </p:tgtEl>
                                        <p:attrNameLst>
                                          <p:attrName>ppt_y</p:attrName>
                                        </p:attrNameLst>
                                      </p:cBhvr>
                                      <p:tavLst>
                                        <p:tav tm="0">
                                          <p:val>
                                            <p:strVal val="#ppt_y-#ppt_h/2"/>
                                          </p:val>
                                        </p:tav>
                                        <p:tav tm="100000">
                                          <p:val>
                                            <p:strVal val="#ppt_y"/>
                                          </p:val>
                                        </p:tav>
                                      </p:tavLst>
                                    </p:anim>
                                    <p:anim calcmode="lin" valueType="num">
                                      <p:cBhvr>
                                        <p:cTn id="21" dur="500" fill="hold"/>
                                        <p:tgtEl>
                                          <p:spTgt spid="156676">
                                            <p:bg/>
                                          </p:spTgt>
                                        </p:tgtEl>
                                        <p:attrNameLst>
                                          <p:attrName>ppt_w</p:attrName>
                                        </p:attrNameLst>
                                      </p:cBhvr>
                                      <p:tavLst>
                                        <p:tav tm="0">
                                          <p:val>
                                            <p:strVal val="#ppt_w"/>
                                          </p:val>
                                        </p:tav>
                                        <p:tav tm="100000">
                                          <p:val>
                                            <p:strVal val="#ppt_w"/>
                                          </p:val>
                                        </p:tav>
                                      </p:tavLst>
                                    </p:anim>
                                    <p:anim calcmode="lin" valueType="num">
                                      <p:cBhvr>
                                        <p:cTn id="22" dur="500" fill="hold"/>
                                        <p:tgtEl>
                                          <p:spTgt spid="156676">
                                            <p:bg/>
                                          </p:spTgt>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 fill="hold" grpId="0" nodeType="clickEffect">
                                  <p:stCondLst>
                                    <p:cond delay="0"/>
                                  </p:stCondLst>
                                  <p:childTnLst>
                                    <p:set>
                                      <p:cBhvr>
                                        <p:cTn id="26" dur="1" fill="hold">
                                          <p:stCondLst>
                                            <p:cond delay="0"/>
                                          </p:stCondLst>
                                        </p:cTn>
                                        <p:tgtEl>
                                          <p:spTgt spid="156676">
                                            <p:txEl>
                                              <p:pRg st="0" end="0"/>
                                            </p:txEl>
                                          </p:spTgt>
                                        </p:tgtEl>
                                        <p:attrNameLst>
                                          <p:attrName>style.visibility</p:attrName>
                                        </p:attrNameLst>
                                      </p:cBhvr>
                                      <p:to>
                                        <p:strVal val="visible"/>
                                      </p:to>
                                    </p:set>
                                    <p:anim calcmode="lin" valueType="num">
                                      <p:cBhvr>
                                        <p:cTn id="27" dur="500" fill="hold"/>
                                        <p:tgtEl>
                                          <p:spTgt spid="156676">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156676">
                                            <p:txEl>
                                              <p:pRg st="0" end="0"/>
                                            </p:txEl>
                                          </p:spTgt>
                                        </p:tgtEl>
                                        <p:attrNameLst>
                                          <p:attrName>ppt_y</p:attrName>
                                        </p:attrNameLst>
                                      </p:cBhvr>
                                      <p:tavLst>
                                        <p:tav tm="0">
                                          <p:val>
                                            <p:strVal val="#ppt_y-#ppt_h/2"/>
                                          </p:val>
                                        </p:tav>
                                        <p:tav tm="100000">
                                          <p:val>
                                            <p:strVal val="#ppt_y"/>
                                          </p:val>
                                        </p:tav>
                                      </p:tavLst>
                                    </p:anim>
                                    <p:anim calcmode="lin" valueType="num">
                                      <p:cBhvr>
                                        <p:cTn id="29" dur="500" fill="hold"/>
                                        <p:tgtEl>
                                          <p:spTgt spid="156676">
                                            <p:txEl>
                                              <p:pRg st="0" end="0"/>
                                            </p:txEl>
                                          </p:spTgt>
                                        </p:tgtEl>
                                        <p:attrNameLst>
                                          <p:attrName>ppt_w</p:attrName>
                                        </p:attrNameLst>
                                      </p:cBhvr>
                                      <p:tavLst>
                                        <p:tav tm="0">
                                          <p:val>
                                            <p:strVal val="#ppt_w"/>
                                          </p:val>
                                        </p:tav>
                                        <p:tav tm="100000">
                                          <p:val>
                                            <p:strVal val="#ppt_w"/>
                                          </p:val>
                                        </p:tav>
                                      </p:tavLst>
                                    </p:anim>
                                    <p:anim calcmode="lin" valueType="num">
                                      <p:cBhvr>
                                        <p:cTn id="30" dur="500" fill="hold"/>
                                        <p:tgtEl>
                                          <p:spTgt spid="15667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 fill="hold" grpId="0" nodeType="clickEffect">
                                  <p:stCondLst>
                                    <p:cond delay="0"/>
                                  </p:stCondLst>
                                  <p:childTnLst>
                                    <p:set>
                                      <p:cBhvr>
                                        <p:cTn id="34" dur="1" fill="hold">
                                          <p:stCondLst>
                                            <p:cond delay="0"/>
                                          </p:stCondLst>
                                        </p:cTn>
                                        <p:tgtEl>
                                          <p:spTgt spid="156676">
                                            <p:txEl>
                                              <p:pRg st="1" end="1"/>
                                            </p:txEl>
                                          </p:spTgt>
                                        </p:tgtEl>
                                        <p:attrNameLst>
                                          <p:attrName>style.visibility</p:attrName>
                                        </p:attrNameLst>
                                      </p:cBhvr>
                                      <p:to>
                                        <p:strVal val="visible"/>
                                      </p:to>
                                    </p:set>
                                    <p:anim calcmode="lin" valueType="num">
                                      <p:cBhvr>
                                        <p:cTn id="35" dur="500" fill="hold"/>
                                        <p:tgtEl>
                                          <p:spTgt spid="15667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156676">
                                            <p:txEl>
                                              <p:pRg st="1" end="1"/>
                                            </p:txEl>
                                          </p:spTgt>
                                        </p:tgtEl>
                                        <p:attrNameLst>
                                          <p:attrName>ppt_y</p:attrName>
                                        </p:attrNameLst>
                                      </p:cBhvr>
                                      <p:tavLst>
                                        <p:tav tm="0">
                                          <p:val>
                                            <p:strVal val="#ppt_y-#ppt_h/2"/>
                                          </p:val>
                                        </p:tav>
                                        <p:tav tm="100000">
                                          <p:val>
                                            <p:strVal val="#ppt_y"/>
                                          </p:val>
                                        </p:tav>
                                      </p:tavLst>
                                    </p:anim>
                                    <p:anim calcmode="lin" valueType="num">
                                      <p:cBhvr>
                                        <p:cTn id="37" dur="500" fill="hold"/>
                                        <p:tgtEl>
                                          <p:spTgt spid="156676">
                                            <p:txEl>
                                              <p:pRg st="1" end="1"/>
                                            </p:txEl>
                                          </p:spTgt>
                                        </p:tgtEl>
                                        <p:attrNameLst>
                                          <p:attrName>ppt_w</p:attrName>
                                        </p:attrNameLst>
                                      </p:cBhvr>
                                      <p:tavLst>
                                        <p:tav tm="0">
                                          <p:val>
                                            <p:strVal val="#ppt_w"/>
                                          </p:val>
                                        </p:tav>
                                        <p:tav tm="100000">
                                          <p:val>
                                            <p:strVal val="#ppt_w"/>
                                          </p:val>
                                        </p:tav>
                                      </p:tavLst>
                                    </p:anim>
                                    <p:anim calcmode="lin" valueType="num">
                                      <p:cBhvr>
                                        <p:cTn id="38" dur="500" fill="hold"/>
                                        <p:tgtEl>
                                          <p:spTgt spid="15667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 fill="hold" grpId="0" nodeType="clickEffect">
                                  <p:stCondLst>
                                    <p:cond delay="0"/>
                                  </p:stCondLst>
                                  <p:childTnLst>
                                    <p:set>
                                      <p:cBhvr>
                                        <p:cTn id="42" dur="1" fill="hold">
                                          <p:stCondLst>
                                            <p:cond delay="0"/>
                                          </p:stCondLst>
                                        </p:cTn>
                                        <p:tgtEl>
                                          <p:spTgt spid="156676">
                                            <p:txEl>
                                              <p:pRg st="2" end="2"/>
                                            </p:txEl>
                                          </p:spTgt>
                                        </p:tgtEl>
                                        <p:attrNameLst>
                                          <p:attrName>style.visibility</p:attrName>
                                        </p:attrNameLst>
                                      </p:cBhvr>
                                      <p:to>
                                        <p:strVal val="visible"/>
                                      </p:to>
                                    </p:set>
                                    <p:anim calcmode="lin" valueType="num">
                                      <p:cBhvr>
                                        <p:cTn id="43" dur="500" fill="hold"/>
                                        <p:tgtEl>
                                          <p:spTgt spid="156676">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156676">
                                            <p:txEl>
                                              <p:pRg st="2" end="2"/>
                                            </p:txEl>
                                          </p:spTgt>
                                        </p:tgtEl>
                                        <p:attrNameLst>
                                          <p:attrName>ppt_y</p:attrName>
                                        </p:attrNameLst>
                                      </p:cBhvr>
                                      <p:tavLst>
                                        <p:tav tm="0">
                                          <p:val>
                                            <p:strVal val="#ppt_y-#ppt_h/2"/>
                                          </p:val>
                                        </p:tav>
                                        <p:tav tm="100000">
                                          <p:val>
                                            <p:strVal val="#ppt_y"/>
                                          </p:val>
                                        </p:tav>
                                      </p:tavLst>
                                    </p:anim>
                                    <p:anim calcmode="lin" valueType="num">
                                      <p:cBhvr>
                                        <p:cTn id="45" dur="500" fill="hold"/>
                                        <p:tgtEl>
                                          <p:spTgt spid="156676">
                                            <p:txEl>
                                              <p:pRg st="2" end="2"/>
                                            </p:txEl>
                                          </p:spTgt>
                                        </p:tgtEl>
                                        <p:attrNameLst>
                                          <p:attrName>ppt_w</p:attrName>
                                        </p:attrNameLst>
                                      </p:cBhvr>
                                      <p:tavLst>
                                        <p:tav tm="0">
                                          <p:val>
                                            <p:strVal val="#ppt_w"/>
                                          </p:val>
                                        </p:tav>
                                        <p:tav tm="100000">
                                          <p:val>
                                            <p:strVal val="#ppt_w"/>
                                          </p:val>
                                        </p:tav>
                                      </p:tavLst>
                                    </p:anim>
                                    <p:anim calcmode="lin" valueType="num">
                                      <p:cBhvr>
                                        <p:cTn id="46" dur="500" fill="hold"/>
                                        <p:tgtEl>
                                          <p:spTgt spid="156676">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499"/>
                                          </p:stCondLst>
                                        </p:cTn>
                                        <p:tgtEl>
                                          <p:spTgt spid="15667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8" presetClass="entr" presetSubtype="6"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strips(downRight)">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6" grpId="0" build="p" bldLvl="4" animBg="1" autoUpdateAnimBg="0"/>
      <p:bldP spid="156677" grpId="0" animBg="1" autoUpdateAnimBg="0"/>
      <p:bldP spid="156678" grpId="0" animBg="1" autoUpdateAnimBg="0"/>
      <p:bldP spid="156678" grpId="1"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3" descr="Igor"/>
          <p:cNvPicPr>
            <a:picLocks noChangeAspect="1" noChangeArrowheads="1"/>
          </p:cNvPicPr>
          <p:nvPr/>
        </p:nvPicPr>
        <p:blipFill>
          <a:blip r:embed="rId3"/>
          <a:srcRect r="2028" b="18256"/>
          <a:stretch>
            <a:fillRect/>
          </a:stretch>
        </p:blipFill>
        <p:spPr bwMode="auto">
          <a:xfrm>
            <a:off x="152400" y="858838"/>
            <a:ext cx="6010956" cy="5575837"/>
          </a:xfrm>
          <a:prstGeom prst="rect">
            <a:avLst/>
          </a:prstGeom>
          <a:noFill/>
          <a:ln w="9525">
            <a:solidFill>
              <a:schemeClr val="bg1"/>
            </a:solidFill>
            <a:miter lim="800000"/>
            <a:headEnd/>
            <a:tailEnd/>
          </a:ln>
        </p:spPr>
      </p:pic>
      <p:sp>
        <p:nvSpPr>
          <p:cNvPr id="91139" name="Rectangle 3"/>
          <p:cNvSpPr>
            <a:spLocks noGrp="1" noChangeArrowheads="1"/>
          </p:cNvSpPr>
          <p:nvPr>
            <p:ph type="title"/>
          </p:nvPr>
        </p:nvSpPr>
        <p:spPr>
          <a:xfrm>
            <a:off x="152400" y="76200"/>
            <a:ext cx="8915400" cy="782638"/>
          </a:xfrm>
        </p:spPr>
        <p:txBody>
          <a:bodyPr/>
          <a:lstStyle/>
          <a:p>
            <a:pPr eaLnBrk="1" hangingPunct="1"/>
            <a:r>
              <a:rPr lang="en-GB" b="0">
                <a:solidFill>
                  <a:schemeClr val="tx1"/>
                </a:solidFill>
              </a:rPr>
              <a:t>Igor’s report</a:t>
            </a:r>
            <a:endParaRPr lang="en-GB" b="0"/>
          </a:p>
        </p:txBody>
      </p:sp>
      <p:sp>
        <p:nvSpPr>
          <p:cNvPr id="91140" name="Text Box 4"/>
          <p:cNvSpPr txBox="1">
            <a:spLocks noChangeArrowheads="1"/>
          </p:cNvSpPr>
          <p:nvPr/>
        </p:nvSpPr>
        <p:spPr bwMode="auto">
          <a:xfrm>
            <a:off x="5715000" y="3048000"/>
            <a:ext cx="3352800" cy="2413000"/>
          </a:xfrm>
          <a:prstGeom prst="rect">
            <a:avLst/>
          </a:prstGeom>
          <a:solidFill>
            <a:srgbClr val="CCCCFF"/>
          </a:solidFill>
          <a:ln w="9525">
            <a:noFill/>
            <a:miter lim="800000"/>
            <a:headEnd/>
            <a:tailEnd/>
          </a:ln>
        </p:spPr>
        <p:txBody>
          <a:bodyPr>
            <a:prstTxWarp prst="textNoShape">
              <a:avLst/>
            </a:prstTxWarp>
            <a:spAutoFit/>
          </a:bodyPr>
          <a:lstStyle/>
          <a:p>
            <a:pPr marL="292100" indent="-292100" eaLnBrk="1" hangingPunct="1">
              <a:spcBef>
                <a:spcPct val="20000"/>
              </a:spcBef>
              <a:buClr>
                <a:srgbClr val="CF4800"/>
              </a:buClr>
              <a:buFont typeface="Wingdings" charset="2"/>
              <a:buBlip>
                <a:blip r:embed="rId4"/>
              </a:buBlip>
            </a:pPr>
            <a:r>
              <a:rPr lang="en-GB" sz="1800">
                <a:solidFill>
                  <a:srgbClr val="780915"/>
                </a:solidFill>
                <a:latin typeface="Tahoma" charset="0"/>
              </a:rPr>
              <a:t>Dragging is impossible as characteristic of a dependant variable</a:t>
            </a:r>
          </a:p>
          <a:p>
            <a:pPr marL="292100" indent="-292100" eaLnBrk="1" hangingPunct="1">
              <a:spcBef>
                <a:spcPct val="20000"/>
              </a:spcBef>
              <a:buClr>
                <a:srgbClr val="CF4800"/>
              </a:buClr>
              <a:buFont typeface="Wingdings" charset="2"/>
              <a:buBlip>
                <a:blip r:embed="rId4"/>
              </a:buBlip>
            </a:pPr>
            <a:r>
              <a:rPr lang="en-GB" sz="1800">
                <a:solidFill>
                  <a:srgbClr val="780915"/>
                </a:solidFill>
                <a:latin typeface="Tahoma" charset="0"/>
              </a:rPr>
              <a:t>Functional  dependence  as co-variation between objects</a:t>
            </a:r>
          </a:p>
          <a:p>
            <a:pPr marL="292100" indent="-292100" eaLnBrk="1" hangingPunct="1">
              <a:spcBef>
                <a:spcPct val="20000"/>
              </a:spcBef>
              <a:buClr>
                <a:srgbClr val="CF4800"/>
              </a:buClr>
              <a:buFont typeface="Wingdings" charset="2"/>
              <a:buBlip>
                <a:blip r:embed="rId4"/>
              </a:buBlip>
            </a:pPr>
            <a:r>
              <a:rPr lang="en-GB" sz="1800">
                <a:solidFill>
                  <a:srgbClr val="780915"/>
                </a:solidFill>
                <a:latin typeface="Tahoma" charset="0"/>
              </a:rPr>
              <a:t>Logic  dependence  as causal dependence </a:t>
            </a:r>
          </a:p>
        </p:txBody>
      </p:sp>
      <p:sp>
        <p:nvSpPr>
          <p:cNvPr id="91141" name="Text Box 5"/>
          <p:cNvSpPr txBox="1">
            <a:spLocks noChangeArrowheads="1"/>
          </p:cNvSpPr>
          <p:nvPr/>
        </p:nvSpPr>
        <p:spPr bwMode="auto">
          <a:xfrm>
            <a:off x="5181600" y="2057400"/>
            <a:ext cx="3886200" cy="762000"/>
          </a:xfrm>
          <a:prstGeom prst="rect">
            <a:avLst/>
          </a:prstGeom>
          <a:solidFill>
            <a:srgbClr val="FF9999"/>
          </a:solidFill>
          <a:ln w="9525">
            <a:noFill/>
            <a:miter lim="800000"/>
            <a:headEnd/>
            <a:tailEnd/>
          </a:ln>
        </p:spPr>
        <p:txBody>
          <a:bodyPr>
            <a:prstTxWarp prst="textNoShape">
              <a:avLst/>
            </a:prstTxWarp>
            <a:spAutoFit/>
          </a:bodyPr>
          <a:lstStyle/>
          <a:p>
            <a:pPr eaLnBrk="1" hangingPunct="1">
              <a:spcBef>
                <a:spcPct val="20000"/>
              </a:spcBef>
            </a:pPr>
            <a:r>
              <a:rPr lang="en-GB" sz="2000">
                <a:solidFill>
                  <a:srgbClr val="800080"/>
                </a:solidFill>
              </a:rPr>
              <a:t>A first step</a:t>
            </a:r>
          </a:p>
          <a:p>
            <a:pPr eaLnBrk="1" hangingPunct="1">
              <a:spcBef>
                <a:spcPct val="20000"/>
              </a:spcBef>
            </a:pPr>
            <a:r>
              <a:rPr lang="en-GB" sz="2000">
                <a:solidFill>
                  <a:srgbClr val="800080"/>
                </a:solidFill>
              </a:rPr>
              <a:t> from instruments to meanings</a:t>
            </a:r>
            <a:endParaRPr lang="fr-FR" sz="2000">
              <a:solidFill>
                <a:srgbClr val="800080"/>
              </a:solidFill>
            </a:endParaRPr>
          </a:p>
        </p:txBody>
      </p:sp>
      <p:sp>
        <p:nvSpPr>
          <p:cNvPr id="158726" name="Text Box 6"/>
          <p:cNvSpPr txBox="1">
            <a:spLocks noChangeArrowheads="1"/>
          </p:cNvSpPr>
          <p:nvPr/>
        </p:nvSpPr>
        <p:spPr bwMode="auto">
          <a:xfrm>
            <a:off x="5715000" y="5410200"/>
            <a:ext cx="3352800" cy="920750"/>
          </a:xfrm>
          <a:prstGeom prst="rect">
            <a:avLst/>
          </a:prstGeom>
          <a:solidFill>
            <a:srgbClr val="CCCCFF"/>
          </a:solidFill>
          <a:ln w="9525">
            <a:noFill/>
            <a:miter lim="800000"/>
            <a:headEnd/>
            <a:tailEnd/>
          </a:ln>
        </p:spPr>
        <p:txBody>
          <a:bodyPr>
            <a:prstTxWarp prst="textNoShape">
              <a:avLst/>
            </a:prstTxWarp>
            <a:spAutoFit/>
          </a:bodyPr>
          <a:lstStyle/>
          <a:p>
            <a:pPr marL="292100" indent="-292100" eaLnBrk="1" hangingPunct="1">
              <a:spcBef>
                <a:spcPct val="20000"/>
              </a:spcBef>
              <a:buClr>
                <a:srgbClr val="CF4800"/>
              </a:buClr>
              <a:buFont typeface="Wingdings" charset="2"/>
              <a:buBlip>
                <a:blip r:embed="rId4"/>
              </a:buBlip>
            </a:pPr>
            <a:r>
              <a:rPr lang="en-GB" sz="1800">
                <a:solidFill>
                  <a:srgbClr val="780915"/>
                </a:solidFill>
                <a:latin typeface="Tahoma" charset="0"/>
              </a:rPr>
              <a:t>Dominio and Immagine are based on the twofold meaning of trajectory.</a:t>
            </a:r>
            <a:endParaRPr lang="fr-FR" sz="1800">
              <a:solidFill>
                <a:srgbClr val="780915"/>
              </a:solidFill>
              <a:latin typeface="Tahoma" charset="0"/>
            </a:endParaRPr>
          </a:p>
        </p:txBody>
      </p:sp>
      <p:sp>
        <p:nvSpPr>
          <p:cNvPr id="158727" name="Text Box 7"/>
          <p:cNvSpPr txBox="1">
            <a:spLocks noChangeArrowheads="1"/>
          </p:cNvSpPr>
          <p:nvPr/>
        </p:nvSpPr>
        <p:spPr bwMode="auto">
          <a:xfrm>
            <a:off x="762000" y="4703763"/>
            <a:ext cx="4572000" cy="1758950"/>
          </a:xfrm>
          <a:prstGeom prst="rect">
            <a:avLst/>
          </a:prstGeom>
          <a:solidFill>
            <a:schemeClr val="folHlink"/>
          </a:solidFill>
          <a:ln w="9525">
            <a:solidFill>
              <a:schemeClr val="bg1"/>
            </a:solidFill>
            <a:miter lim="800000"/>
            <a:headEnd/>
            <a:tailEnd/>
          </a:ln>
        </p:spPr>
        <p:txBody>
          <a:bodyPr>
            <a:prstTxWarp prst="textNoShape">
              <a:avLst/>
            </a:prstTxWarp>
            <a:spAutoFit/>
          </a:bodyPr>
          <a:lstStyle/>
          <a:p>
            <a:pPr algn="just">
              <a:spcBef>
                <a:spcPct val="50000"/>
              </a:spcBef>
            </a:pPr>
            <a:r>
              <a:rPr lang="en-GB" sz="1800" b="1" dirty="0" smtClean="0">
                <a:solidFill>
                  <a:srgbClr val="050B99"/>
                </a:solidFill>
                <a:latin typeface="Tahoma" charset="0"/>
                <a:ea typeface="Times New Roman" charset="0"/>
                <a:cs typeface="Times New Roman" charset="0"/>
              </a:rPr>
              <a:t>A, B, P move on the plane and the « locus » where the independent variables [move] is called « </a:t>
            </a:r>
            <a:r>
              <a:rPr lang="en-GB" sz="1800" b="1" dirty="0" err="1" smtClean="0">
                <a:solidFill>
                  <a:srgbClr val="050B99"/>
                </a:solidFill>
                <a:latin typeface="Tahoma" charset="0"/>
                <a:ea typeface="Times New Roman" charset="0"/>
                <a:cs typeface="Times New Roman" charset="0"/>
              </a:rPr>
              <a:t>Dominio</a:t>
            </a:r>
            <a:r>
              <a:rPr lang="en-GB" sz="1800" b="1" dirty="0" smtClean="0">
                <a:solidFill>
                  <a:srgbClr val="050B99"/>
                </a:solidFill>
                <a:latin typeface="Tahoma" charset="0"/>
                <a:ea typeface="Times New Roman" charset="0"/>
                <a:cs typeface="Times New Roman" charset="0"/>
              </a:rPr>
              <a:t> » , that where H moves (the dependent variable)  is called « </a:t>
            </a:r>
            <a:r>
              <a:rPr lang="en-GB" sz="1800" b="1" dirty="0" err="1" smtClean="0">
                <a:solidFill>
                  <a:srgbClr val="050B99"/>
                </a:solidFill>
                <a:latin typeface="Tahoma" charset="0"/>
                <a:ea typeface="Times New Roman" charset="0"/>
                <a:cs typeface="Times New Roman" charset="0"/>
              </a:rPr>
              <a:t>Immagine</a:t>
            </a:r>
            <a:r>
              <a:rPr lang="en-GB" sz="1800" b="1" dirty="0" smtClean="0">
                <a:solidFill>
                  <a:srgbClr val="050B99"/>
                </a:solidFill>
                <a:latin typeface="Tahoma" charset="0"/>
                <a:ea typeface="Times New Roman" charset="0"/>
                <a:cs typeface="Times New Roman" charset="0"/>
              </a:rPr>
              <a:t> </a:t>
            </a:r>
            <a:r>
              <a:rPr lang="fr-FR" sz="1800" b="1" dirty="0" smtClean="0">
                <a:solidFill>
                  <a:srgbClr val="050B99"/>
                </a:solidFill>
                <a:latin typeface="Tahoma" charset="0"/>
                <a:ea typeface="Times New Roman" charset="0"/>
                <a:cs typeface="Times New Roman" charset="0"/>
              </a:rPr>
              <a:t>[...]</a:t>
            </a:r>
            <a:endParaRPr lang="it-IT" sz="1800" dirty="0">
              <a:solidFill>
                <a:srgbClr val="050B99"/>
              </a:solidFill>
              <a:latin typeface="Tahoma" charset="0"/>
              <a:ea typeface="Times New Roman" charset="0"/>
              <a:cs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58727"/>
                                        </p:tgtEl>
                                        <p:attrNameLst>
                                          <p:attrName>style.visibility</p:attrName>
                                        </p:attrNameLst>
                                      </p:cBhvr>
                                      <p:to>
                                        <p:strVal val="visible"/>
                                      </p:to>
                                    </p:set>
                                    <p:anim calcmode="lin" valueType="num">
                                      <p:cBhvr>
                                        <p:cTn id="7" dur="500" fill="hold"/>
                                        <p:tgtEl>
                                          <p:spTgt spid="158727"/>
                                        </p:tgtEl>
                                        <p:attrNameLst>
                                          <p:attrName>ppt_w</p:attrName>
                                        </p:attrNameLst>
                                      </p:cBhvr>
                                      <p:tavLst>
                                        <p:tav tm="0">
                                          <p:val>
                                            <p:strVal val="2/3*#ppt_w"/>
                                          </p:val>
                                        </p:tav>
                                        <p:tav tm="100000">
                                          <p:val>
                                            <p:strVal val="#ppt_w"/>
                                          </p:val>
                                        </p:tav>
                                      </p:tavLst>
                                    </p:anim>
                                    <p:anim calcmode="lin" valueType="num">
                                      <p:cBhvr>
                                        <p:cTn id="8" dur="500" fill="hold"/>
                                        <p:tgtEl>
                                          <p:spTgt spid="158727"/>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 fill="hold" grpId="0" nodeType="clickEffect">
                                  <p:stCondLst>
                                    <p:cond delay="0"/>
                                  </p:stCondLst>
                                  <p:childTnLst>
                                    <p:set>
                                      <p:cBhvr>
                                        <p:cTn id="12" dur="1" fill="hold">
                                          <p:stCondLst>
                                            <p:cond delay="0"/>
                                          </p:stCondLst>
                                        </p:cTn>
                                        <p:tgtEl>
                                          <p:spTgt spid="158726">
                                            <p:bg/>
                                          </p:spTgt>
                                        </p:tgtEl>
                                        <p:attrNameLst>
                                          <p:attrName>style.visibility</p:attrName>
                                        </p:attrNameLst>
                                      </p:cBhvr>
                                      <p:to>
                                        <p:strVal val="visible"/>
                                      </p:to>
                                    </p:set>
                                    <p:anim calcmode="lin" valueType="num">
                                      <p:cBhvr>
                                        <p:cTn id="13" dur="500" fill="hold"/>
                                        <p:tgtEl>
                                          <p:spTgt spid="158726">
                                            <p:bg/>
                                          </p:spTgt>
                                        </p:tgtEl>
                                        <p:attrNameLst>
                                          <p:attrName>ppt_x</p:attrName>
                                        </p:attrNameLst>
                                      </p:cBhvr>
                                      <p:tavLst>
                                        <p:tav tm="0">
                                          <p:val>
                                            <p:strVal val="#ppt_x"/>
                                          </p:val>
                                        </p:tav>
                                        <p:tav tm="100000">
                                          <p:val>
                                            <p:strVal val="#ppt_x"/>
                                          </p:val>
                                        </p:tav>
                                      </p:tavLst>
                                    </p:anim>
                                    <p:anim calcmode="lin" valueType="num">
                                      <p:cBhvr>
                                        <p:cTn id="14" dur="500" fill="hold"/>
                                        <p:tgtEl>
                                          <p:spTgt spid="158726">
                                            <p:bg/>
                                          </p:spTgt>
                                        </p:tgtEl>
                                        <p:attrNameLst>
                                          <p:attrName>ppt_y</p:attrName>
                                        </p:attrNameLst>
                                      </p:cBhvr>
                                      <p:tavLst>
                                        <p:tav tm="0">
                                          <p:val>
                                            <p:strVal val="#ppt_y-#ppt_h/2"/>
                                          </p:val>
                                        </p:tav>
                                        <p:tav tm="100000">
                                          <p:val>
                                            <p:strVal val="#ppt_y"/>
                                          </p:val>
                                        </p:tav>
                                      </p:tavLst>
                                    </p:anim>
                                    <p:anim calcmode="lin" valueType="num">
                                      <p:cBhvr>
                                        <p:cTn id="15" dur="500" fill="hold"/>
                                        <p:tgtEl>
                                          <p:spTgt spid="158726">
                                            <p:bg/>
                                          </p:spTgt>
                                        </p:tgtEl>
                                        <p:attrNameLst>
                                          <p:attrName>ppt_w</p:attrName>
                                        </p:attrNameLst>
                                      </p:cBhvr>
                                      <p:tavLst>
                                        <p:tav tm="0">
                                          <p:val>
                                            <p:strVal val="#ppt_w"/>
                                          </p:val>
                                        </p:tav>
                                        <p:tav tm="100000">
                                          <p:val>
                                            <p:strVal val="#ppt_w"/>
                                          </p:val>
                                        </p:tav>
                                      </p:tavLst>
                                    </p:anim>
                                    <p:anim calcmode="lin" valueType="num">
                                      <p:cBhvr>
                                        <p:cTn id="16" dur="500" fill="hold"/>
                                        <p:tgtEl>
                                          <p:spTgt spid="158726">
                                            <p:bg/>
                                          </p:spTgt>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 fill="hold" grpId="0" nodeType="clickEffect">
                                  <p:stCondLst>
                                    <p:cond delay="0"/>
                                  </p:stCondLst>
                                  <p:childTnLst>
                                    <p:set>
                                      <p:cBhvr>
                                        <p:cTn id="20" dur="1" fill="hold">
                                          <p:stCondLst>
                                            <p:cond delay="0"/>
                                          </p:stCondLst>
                                        </p:cTn>
                                        <p:tgtEl>
                                          <p:spTgt spid="158726">
                                            <p:txEl>
                                              <p:pRg st="0" end="0"/>
                                            </p:txEl>
                                          </p:spTgt>
                                        </p:tgtEl>
                                        <p:attrNameLst>
                                          <p:attrName>style.visibility</p:attrName>
                                        </p:attrNameLst>
                                      </p:cBhvr>
                                      <p:to>
                                        <p:strVal val="visible"/>
                                      </p:to>
                                    </p:set>
                                    <p:anim calcmode="lin" valueType="num">
                                      <p:cBhvr>
                                        <p:cTn id="21" dur="500" fill="hold"/>
                                        <p:tgtEl>
                                          <p:spTgt spid="158726">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158726">
                                            <p:txEl>
                                              <p:pRg st="0" end="0"/>
                                            </p:txEl>
                                          </p:spTgt>
                                        </p:tgtEl>
                                        <p:attrNameLst>
                                          <p:attrName>ppt_y</p:attrName>
                                        </p:attrNameLst>
                                      </p:cBhvr>
                                      <p:tavLst>
                                        <p:tav tm="0">
                                          <p:val>
                                            <p:strVal val="#ppt_y-#ppt_h/2"/>
                                          </p:val>
                                        </p:tav>
                                        <p:tav tm="100000">
                                          <p:val>
                                            <p:strVal val="#ppt_y"/>
                                          </p:val>
                                        </p:tav>
                                      </p:tavLst>
                                    </p:anim>
                                    <p:anim calcmode="lin" valueType="num">
                                      <p:cBhvr>
                                        <p:cTn id="23" dur="500" fill="hold"/>
                                        <p:tgtEl>
                                          <p:spTgt spid="158726">
                                            <p:txEl>
                                              <p:pRg st="0" end="0"/>
                                            </p:txEl>
                                          </p:spTgt>
                                        </p:tgtEl>
                                        <p:attrNameLst>
                                          <p:attrName>ppt_w</p:attrName>
                                        </p:attrNameLst>
                                      </p:cBhvr>
                                      <p:tavLst>
                                        <p:tav tm="0">
                                          <p:val>
                                            <p:strVal val="#ppt_w"/>
                                          </p:val>
                                        </p:tav>
                                        <p:tav tm="100000">
                                          <p:val>
                                            <p:strVal val="#ppt_w"/>
                                          </p:val>
                                        </p:tav>
                                      </p:tavLst>
                                    </p:anim>
                                    <p:anim calcmode="lin" valueType="num">
                                      <p:cBhvr>
                                        <p:cTn id="24" dur="500" fill="hold"/>
                                        <p:tgtEl>
                                          <p:spTgt spid="15872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Righ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6" grpId="0" build="p" animBg="1" autoUpdateAnimBg="0"/>
      <p:bldP spid="158727"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GB" b="0" i="1" dirty="0" err="1" smtClean="0">
                <a:solidFill>
                  <a:srgbClr val="B91412"/>
                </a:solidFill>
              </a:rPr>
              <a:t>Potenziale</a:t>
            </a:r>
            <a:r>
              <a:rPr lang="en-GB" b="0" i="1" dirty="0" smtClean="0">
                <a:solidFill>
                  <a:srgbClr val="B91412"/>
                </a:solidFill>
              </a:rPr>
              <a:t> </a:t>
            </a:r>
            <a:r>
              <a:rPr lang="en-GB" b="0" i="1" dirty="0" err="1" smtClean="0">
                <a:solidFill>
                  <a:srgbClr val="B91412"/>
                </a:solidFill>
              </a:rPr>
              <a:t>semiotico</a:t>
            </a:r>
            <a:endParaRPr lang="en-GB" dirty="0"/>
          </a:p>
        </p:txBody>
      </p:sp>
      <p:sp>
        <p:nvSpPr>
          <p:cNvPr id="132099" name="Rectangle 3"/>
          <p:cNvSpPr>
            <a:spLocks noGrp="1" noChangeArrowheads="1"/>
          </p:cNvSpPr>
          <p:nvPr>
            <p:ph type="body" idx="1"/>
          </p:nvPr>
        </p:nvSpPr>
        <p:spPr>
          <a:xfrm>
            <a:off x="457200" y="1676400"/>
            <a:ext cx="8153400" cy="4343400"/>
          </a:xfrm>
        </p:spPr>
        <p:txBody>
          <a:bodyPr>
            <a:normAutofit/>
          </a:bodyPr>
          <a:lstStyle/>
          <a:p>
            <a:pPr>
              <a:lnSpc>
                <a:spcPct val="90000"/>
              </a:lnSpc>
              <a:buFont typeface="Times" pitchFamily="32" charset="0"/>
              <a:buNone/>
            </a:pPr>
            <a:r>
              <a:rPr lang="en-GB" sz="2800" dirty="0" err="1" smtClean="0"/>
              <a:t>Una</a:t>
            </a:r>
            <a:r>
              <a:rPr lang="en-GB" sz="2800" dirty="0" smtClean="0"/>
              <a:t> </a:t>
            </a:r>
            <a:r>
              <a:rPr lang="en-GB" sz="2800" dirty="0" err="1" smtClean="0"/>
              <a:t>metafora</a:t>
            </a:r>
            <a:r>
              <a:rPr lang="en-GB" sz="2800" dirty="0" smtClean="0"/>
              <a:t> </a:t>
            </a:r>
            <a:r>
              <a:rPr lang="en-GB" sz="2800" dirty="0" err="1" smtClean="0"/>
              <a:t>fondante</a:t>
            </a:r>
            <a:r>
              <a:rPr lang="en-GB" sz="2800" dirty="0" smtClean="0"/>
              <a:t> (Grounding </a:t>
            </a:r>
            <a:r>
              <a:rPr lang="en-GB" sz="2800" dirty="0" err="1" smtClean="0"/>
              <a:t>Methafor</a:t>
            </a:r>
            <a:r>
              <a:rPr lang="en-GB" sz="2800" dirty="0" smtClean="0"/>
              <a:t>)</a:t>
            </a:r>
          </a:p>
          <a:p>
            <a:pPr>
              <a:lnSpc>
                <a:spcPct val="90000"/>
              </a:lnSpc>
              <a:buFont typeface="Times" pitchFamily="32" charset="0"/>
              <a:buNone/>
            </a:pPr>
            <a:r>
              <a:rPr lang="en-GB" sz="2800" dirty="0"/>
              <a:t>A primitive perception of </a:t>
            </a:r>
            <a:r>
              <a:rPr lang="en-GB" sz="2800" i="1" dirty="0"/>
              <a:t>variation is </a:t>
            </a:r>
            <a:r>
              <a:rPr lang="en-GB" sz="2800" dirty="0"/>
              <a:t>change of space over time, i.e. </a:t>
            </a:r>
            <a:r>
              <a:rPr lang="en-GB" sz="2800" i="1" dirty="0">
                <a:solidFill>
                  <a:srgbClr val="FF0000"/>
                </a:solidFill>
                <a:latin typeface="Chalkboard"/>
                <a:cs typeface="Chalkboard"/>
              </a:rPr>
              <a:t>motion</a:t>
            </a:r>
            <a:r>
              <a:rPr lang="en-GB" sz="2800" i="1" dirty="0" smtClean="0">
                <a:solidFill>
                  <a:srgbClr val="FF0000"/>
                </a:solidFill>
                <a:latin typeface="Chalkboard"/>
                <a:cs typeface="Chalkboard"/>
              </a:rPr>
              <a:t> </a:t>
            </a:r>
          </a:p>
          <a:p>
            <a:pPr algn="r">
              <a:lnSpc>
                <a:spcPct val="90000"/>
              </a:lnSpc>
              <a:buFont typeface="Times" pitchFamily="32" charset="0"/>
              <a:buNone/>
            </a:pPr>
            <a:r>
              <a:rPr lang="en-GB" sz="2800" dirty="0" smtClean="0"/>
              <a:t>(</a:t>
            </a:r>
            <a:r>
              <a:rPr lang="en-GB" sz="2800" dirty="0" err="1"/>
              <a:t>Lakoff</a:t>
            </a:r>
            <a:r>
              <a:rPr lang="en-GB" sz="2800" dirty="0"/>
              <a:t> &amp; Nunez, 2002) </a:t>
            </a:r>
            <a:endParaRPr lang="en-US" sz="2800" b="1" i="1" dirty="0">
              <a:solidFill>
                <a:srgbClr val="FF3034"/>
              </a:solidFill>
            </a:endParaRPr>
          </a:p>
          <a:p>
            <a:pPr algn="ctr">
              <a:lnSpc>
                <a:spcPct val="90000"/>
              </a:lnSpc>
              <a:buFont typeface="Times" pitchFamily="32" charset="0"/>
              <a:buNone/>
            </a:pPr>
            <a:endParaRPr lang="en-US" sz="2800" b="1" i="1" dirty="0">
              <a:solidFill>
                <a:srgbClr val="FF3034"/>
              </a:solidFill>
            </a:endParaRPr>
          </a:p>
          <a:p>
            <a:pPr>
              <a:lnSpc>
                <a:spcPct val="90000"/>
              </a:lnSpc>
              <a:buFont typeface="Times" pitchFamily="32" charset="0"/>
              <a:buNone/>
            </a:pPr>
            <a:r>
              <a:rPr lang="en-US" sz="2800" b="1" i="1" dirty="0">
                <a:solidFill>
                  <a:srgbClr val="FF0000"/>
                </a:solidFill>
                <a:latin typeface="Chalkboard"/>
                <a:cs typeface="Chalkboard"/>
              </a:rPr>
              <a:t>MOTION </a:t>
            </a:r>
            <a:r>
              <a:rPr lang="en-US" sz="2800" dirty="0"/>
              <a:t>is one of the basic primitive perceptions of “dynamic and continuous” variation.</a:t>
            </a:r>
            <a:r>
              <a:rPr lang="en-US" sz="2800" dirty="0" smtClean="0"/>
              <a:t> </a:t>
            </a:r>
          </a:p>
          <a:p>
            <a:pPr algn="r">
              <a:lnSpc>
                <a:spcPct val="90000"/>
              </a:lnSpc>
              <a:buFont typeface="Times" pitchFamily="32" charset="0"/>
              <a:buNone/>
            </a:pPr>
            <a:r>
              <a:rPr lang="en-US" sz="2800" dirty="0" smtClean="0"/>
              <a:t>(</a:t>
            </a:r>
            <a:r>
              <a:rPr lang="en-US" sz="2800" dirty="0" err="1"/>
              <a:t>Malik</a:t>
            </a:r>
            <a:r>
              <a:rPr lang="en-US" sz="2800" dirty="0"/>
              <a:t>, 1980) </a:t>
            </a:r>
            <a:endParaRPr lang="en-GB" sz="2800" dirty="0"/>
          </a:p>
          <a:p>
            <a:pPr>
              <a:lnSpc>
                <a:spcPct val="90000"/>
              </a:lnSpc>
              <a:buFont typeface="Times" pitchFamily="32" charset="0"/>
              <a:buNone/>
            </a:pPr>
            <a:endParaRPr lang="en-GB" sz="2800" dirty="0"/>
          </a:p>
        </p:txBody>
      </p:sp>
      <p:sp>
        <p:nvSpPr>
          <p:cNvPr id="4" name="Rectangle 2"/>
          <p:cNvSpPr txBox="1">
            <a:spLocks noChangeArrowheads="1"/>
          </p:cNvSpPr>
          <p:nvPr/>
        </p:nvSpPr>
        <p:spPr>
          <a:xfrm>
            <a:off x="609600" y="533400"/>
            <a:ext cx="8229600" cy="1143000"/>
          </a:xfrm>
          <a:prstGeom prst="rect">
            <a:avLst/>
          </a:prstGeom>
          <a:solidFill>
            <a:srgbClr val="FFFFFF"/>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4400" b="0" i="1" u="none" strike="noStrike" kern="1200" cap="none" spc="0" normalizeH="0" baseline="0" noProof="0" dirty="0" err="1" smtClean="0">
                <a:ln>
                  <a:noFill/>
                </a:ln>
                <a:solidFill>
                  <a:srgbClr val="B91412"/>
                </a:solidFill>
                <a:effectLst/>
                <a:uLnTx/>
                <a:uFillTx/>
                <a:latin typeface="+mj-lt"/>
                <a:ea typeface="+mj-ea"/>
                <a:cs typeface="+mj-cs"/>
              </a:rPr>
              <a:t>Analisi</a:t>
            </a:r>
            <a:r>
              <a:rPr kumimoji="0" lang="en-GB" sz="4400" b="0" i="1" u="none" strike="noStrike" kern="1200" cap="none" spc="0" normalizeH="0" baseline="0" noProof="0" dirty="0" smtClean="0">
                <a:ln>
                  <a:noFill/>
                </a:ln>
                <a:solidFill>
                  <a:srgbClr val="B91412"/>
                </a:solidFill>
                <a:effectLst/>
                <a:uLnTx/>
                <a:uFillTx/>
                <a:latin typeface="+mj-lt"/>
                <a:ea typeface="+mj-ea"/>
                <a:cs typeface="+mj-cs"/>
              </a:rPr>
              <a:t> </a:t>
            </a:r>
            <a:r>
              <a:rPr kumimoji="0" lang="en-GB" sz="4400" b="0" i="1" u="none" strike="noStrike" kern="1200" cap="none" spc="0" normalizeH="0" baseline="0" noProof="0" dirty="0" err="1" smtClean="0">
                <a:ln>
                  <a:noFill/>
                </a:ln>
                <a:solidFill>
                  <a:srgbClr val="B91412"/>
                </a:solidFill>
                <a:effectLst/>
                <a:uLnTx/>
                <a:uFillTx/>
                <a:latin typeface="+mj-lt"/>
                <a:ea typeface="+mj-ea"/>
                <a:cs typeface="+mj-cs"/>
              </a:rPr>
              <a:t>cognitiva</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2099"/>
                                        </p:tgtEl>
                                        <p:attrNameLst>
                                          <p:attrName>style.visibility</p:attrName>
                                        </p:attrNameLst>
                                      </p:cBhvr>
                                      <p:to>
                                        <p:strVal val="visible"/>
                                      </p:to>
                                    </p:set>
                                    <p:animEffect transition="in" filter="fade">
                                      <p:cBhvr>
                                        <p:cTn id="12" dur="500"/>
                                        <p:tgtEl>
                                          <p:spTgt spid="132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autoUpdateAnimBg="0"/>
      <p:bldP spid="4"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GB"/>
              <a:t>The Semiotic Web</a:t>
            </a:r>
          </a:p>
        </p:txBody>
      </p:sp>
      <p:sp>
        <p:nvSpPr>
          <p:cNvPr id="113667" name="Rectangle 3"/>
          <p:cNvSpPr>
            <a:spLocks noGrp="1" noChangeArrowheads="1"/>
          </p:cNvSpPr>
          <p:nvPr>
            <p:ph type="body" idx="1"/>
          </p:nvPr>
        </p:nvSpPr>
        <p:spPr>
          <a:xfrm>
            <a:off x="457200" y="1905000"/>
            <a:ext cx="8229600" cy="4525963"/>
          </a:xfrm>
        </p:spPr>
        <p:txBody>
          <a:bodyPr/>
          <a:lstStyle/>
          <a:p>
            <a:pPr eaLnBrk="1" hangingPunct="1"/>
            <a:r>
              <a:rPr lang="en-GB"/>
              <a:t>Diagram produces by ATLAS after the analysis of the discussion</a:t>
            </a:r>
          </a:p>
          <a:p>
            <a:pPr lvl="1" algn="r" eaLnBrk="1" hangingPunct="1">
              <a:buFont typeface="Wingdings" charset="2"/>
              <a:buNone/>
            </a:pPr>
            <a:r>
              <a:rPr lang="en-GB"/>
              <a:t>(R. Falcade, 2006)</a:t>
            </a:r>
          </a:p>
        </p:txBody>
      </p:sp>
      <p:pic>
        <p:nvPicPr>
          <p:cNvPr id="113669" name="Picture 5" descr="FunctionWeb"/>
          <p:cNvPicPr>
            <a:picLocks noChangeAspect="1" noChangeArrowheads="1"/>
          </p:cNvPicPr>
          <p:nvPr/>
        </p:nvPicPr>
        <p:blipFill>
          <a:blip r:embed="rId3"/>
          <a:srcRect/>
          <a:stretch>
            <a:fillRect/>
          </a:stretch>
        </p:blipFill>
        <p:spPr bwMode="auto">
          <a:xfrm>
            <a:off x="457200" y="215900"/>
            <a:ext cx="8229600" cy="6502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3666"/>
                                        </p:tgtEl>
                                        <p:attrNameLst>
                                          <p:attrName>style.visibility</p:attrName>
                                        </p:attrNameLst>
                                      </p:cBhvr>
                                      <p:to>
                                        <p:strVal val="visible"/>
                                      </p:to>
                                    </p:set>
                                    <p:animEffect transition="in" filter="fade">
                                      <p:cBhvr>
                                        <p:cTn id="7" dur="500"/>
                                        <p:tgtEl>
                                          <p:spTgt spid="1136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3667">
                                            <p:txEl>
                                              <p:pRg st="0" end="0"/>
                                            </p:txEl>
                                          </p:spTgt>
                                        </p:tgtEl>
                                        <p:attrNameLst>
                                          <p:attrName>style.visibility</p:attrName>
                                        </p:attrNameLst>
                                      </p:cBhvr>
                                      <p:to>
                                        <p:strVal val="visible"/>
                                      </p:to>
                                    </p:set>
                                    <p:animEffect transition="in" filter="fade">
                                      <p:cBhvr>
                                        <p:cTn id="12" dur="500"/>
                                        <p:tgtEl>
                                          <p:spTgt spid="11366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3667">
                                            <p:txEl>
                                              <p:pRg st="1" end="1"/>
                                            </p:txEl>
                                          </p:spTgt>
                                        </p:tgtEl>
                                        <p:attrNameLst>
                                          <p:attrName>style.visibility</p:attrName>
                                        </p:attrNameLst>
                                      </p:cBhvr>
                                      <p:to>
                                        <p:strVal val="visible"/>
                                      </p:to>
                                    </p:set>
                                    <p:animEffect transition="in" filter="fade">
                                      <p:cBhvr>
                                        <p:cTn id="15" dur="500"/>
                                        <p:tgtEl>
                                          <p:spTgt spid="11366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113669"/>
                                        </p:tgtEl>
                                        <p:attrNameLst>
                                          <p:attrName>style.visibility</p:attrName>
                                        </p:attrNameLst>
                                      </p:cBhvr>
                                      <p:to>
                                        <p:strVal val="visible"/>
                                      </p:to>
                                    </p:set>
                                    <p:animEffect transition="in" filter="strips(downLeft)">
                                      <p:cBhvr>
                                        <p:cTn id="20" dur="500"/>
                                        <p:tgtEl>
                                          <p:spTgt spid="113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P spid="113667"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fontScale="90000"/>
          </a:bodyPr>
          <a:lstStyle/>
          <a:p>
            <a:r>
              <a:rPr lang="en-GB" dirty="0" err="1" smtClean="0"/>
              <a:t>L’emergere</a:t>
            </a:r>
            <a:r>
              <a:rPr lang="en-GB" dirty="0" smtClean="0"/>
              <a:t> </a:t>
            </a:r>
            <a:r>
              <a:rPr lang="en-GB" dirty="0" err="1" smtClean="0"/>
              <a:t>di</a:t>
            </a:r>
            <a:r>
              <a:rPr lang="en-GB" dirty="0" smtClean="0"/>
              <a:t>  </a:t>
            </a:r>
            <a:r>
              <a:rPr lang="en-GB" dirty="0" err="1" smtClean="0"/>
              <a:t>varie</a:t>
            </a:r>
            <a:r>
              <a:rPr lang="en-GB" dirty="0" smtClean="0"/>
              <a:t> </a:t>
            </a:r>
            <a:r>
              <a:rPr lang="en-GB" dirty="0" err="1" smtClean="0"/>
              <a:t>tipologie</a:t>
            </a:r>
            <a:r>
              <a:rPr lang="en-GB" dirty="0" smtClean="0"/>
              <a:t> </a:t>
            </a:r>
            <a:r>
              <a:rPr lang="en-GB" dirty="0" err="1" smtClean="0"/>
              <a:t>di</a:t>
            </a:r>
            <a:r>
              <a:rPr lang="en-GB" dirty="0" smtClean="0"/>
              <a:t> </a:t>
            </a:r>
            <a:r>
              <a:rPr lang="en-GB" dirty="0" err="1" smtClean="0"/>
              <a:t>segni</a:t>
            </a:r>
            <a:endParaRPr lang="en-GB" dirty="0"/>
          </a:p>
        </p:txBody>
      </p:sp>
      <p:sp>
        <p:nvSpPr>
          <p:cNvPr id="94211" name="Rectangle 3"/>
          <p:cNvSpPr>
            <a:spLocks noGrp="1" noChangeArrowheads="1"/>
          </p:cNvSpPr>
          <p:nvPr>
            <p:ph type="body" idx="1"/>
          </p:nvPr>
        </p:nvSpPr>
        <p:spPr/>
        <p:txBody>
          <a:bodyPr/>
          <a:lstStyle/>
          <a:p>
            <a:pPr>
              <a:buFont typeface="Times" pitchFamily="32" charset="0"/>
              <a:buNone/>
            </a:pPr>
            <a:r>
              <a:rPr lang="en-GB" dirty="0" err="1" smtClean="0"/>
              <a:t>Categorie</a:t>
            </a:r>
            <a:r>
              <a:rPr lang="en-GB" dirty="0" smtClean="0"/>
              <a:t> diverse </a:t>
            </a:r>
            <a:r>
              <a:rPr lang="en-GB" dirty="0" err="1" smtClean="0"/>
              <a:t>di</a:t>
            </a:r>
            <a:r>
              <a:rPr lang="en-GB" dirty="0" smtClean="0"/>
              <a:t> </a:t>
            </a:r>
            <a:r>
              <a:rPr lang="en-GB" dirty="0" err="1" smtClean="0"/>
              <a:t>segni</a:t>
            </a:r>
            <a:endParaRPr lang="en-GB" dirty="0" smtClean="0"/>
          </a:p>
          <a:p>
            <a:r>
              <a:rPr lang="en-GB" dirty="0"/>
              <a:t>Artefact Sings</a:t>
            </a:r>
          </a:p>
          <a:p>
            <a:r>
              <a:rPr lang="en-GB" dirty="0"/>
              <a:t>Mathematical Sings</a:t>
            </a:r>
          </a:p>
          <a:p>
            <a:r>
              <a:rPr lang="en-GB" dirty="0"/>
              <a:t>Pivot Signs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14400" y="457200"/>
            <a:ext cx="8153400" cy="1143000"/>
          </a:xfrm>
        </p:spPr>
        <p:txBody>
          <a:bodyPr/>
          <a:lstStyle/>
          <a:p>
            <a:pPr>
              <a:lnSpc>
                <a:spcPct val="103000"/>
              </a:lnSpc>
              <a:spcAft>
                <a:spcPts val="600"/>
              </a:spcAft>
            </a:pPr>
            <a:r>
              <a:rPr lang="fr-FR" sz="2800" b="1"/>
              <a:t>Analyse des outils de Cabri en termes d’instruments de médiation sémiotique</a:t>
            </a:r>
            <a:endParaRPr lang="fr-FR" sz="2000">
              <a:effectLst>
                <a:outerShdw blurRad="38100" dist="38100" dir="2700000" algn="tl">
                  <a:srgbClr val="000000"/>
                </a:outerShdw>
              </a:effectLst>
            </a:endParaRPr>
          </a:p>
        </p:txBody>
      </p:sp>
      <p:sp>
        <p:nvSpPr>
          <p:cNvPr id="106499" name="Rectangle 3"/>
          <p:cNvSpPr>
            <a:spLocks noGrp="1" noChangeArrowheads="1"/>
          </p:cNvSpPr>
          <p:nvPr>
            <p:ph type="body" idx="1"/>
          </p:nvPr>
        </p:nvSpPr>
        <p:spPr>
          <a:xfrm>
            <a:off x="685800" y="1981200"/>
            <a:ext cx="8458200" cy="4495800"/>
          </a:xfrm>
        </p:spPr>
        <p:txBody>
          <a:bodyPr/>
          <a:lstStyle/>
          <a:p>
            <a:pPr marL="152400" indent="-152400">
              <a:lnSpc>
                <a:spcPct val="103000"/>
              </a:lnSpc>
              <a:spcBef>
                <a:spcPct val="0"/>
              </a:spcBef>
              <a:spcAft>
                <a:spcPts val="600"/>
              </a:spcAft>
            </a:pPr>
            <a:r>
              <a:rPr lang="fr-FR" sz="2800" dirty="0">
                <a:effectLst>
                  <a:outerShdw blurRad="38100" dist="38100" dir="2700000" algn="tl">
                    <a:srgbClr val="000000"/>
                  </a:outerShdw>
                </a:effectLst>
              </a:rPr>
              <a:t>Trace</a:t>
            </a:r>
            <a:endParaRPr lang="fr-FR" sz="1400" dirty="0">
              <a:effectLst>
                <a:outerShdw blurRad="38100" dist="38100" dir="2700000" algn="tl">
                  <a:srgbClr val="000000"/>
                </a:outerShdw>
              </a:effectLst>
            </a:endParaRPr>
          </a:p>
          <a:p>
            <a:pPr marL="571500" lvl="1" indent="-228600">
              <a:lnSpc>
                <a:spcPct val="103000"/>
              </a:lnSpc>
              <a:spcBef>
                <a:spcPct val="0"/>
              </a:spcBef>
              <a:spcAft>
                <a:spcPts val="600"/>
              </a:spcAft>
            </a:pPr>
            <a:r>
              <a:rPr lang="fr-FR" sz="2000" b="1" i="1" dirty="0"/>
              <a:t>Trace1</a:t>
            </a:r>
            <a:r>
              <a:rPr lang="fr-FR" sz="2000" i="1" dirty="0"/>
              <a:t>: </a:t>
            </a:r>
            <a:r>
              <a:rPr lang="fr-FR" sz="2000" dirty="0"/>
              <a:t>déplacer un point qui laisse sa trace</a:t>
            </a:r>
          </a:p>
          <a:p>
            <a:pPr marL="863600" lvl="2" indent="-101600">
              <a:lnSpc>
                <a:spcPct val="103000"/>
              </a:lnSpc>
              <a:spcBef>
                <a:spcPct val="0"/>
              </a:spcBef>
              <a:spcAft>
                <a:spcPts val="600"/>
              </a:spcAft>
            </a:pPr>
            <a:r>
              <a:rPr lang="fr-FR" sz="1800" dirty="0"/>
              <a:t>Dépendance fonctionnelle primitive (l’espace par rapport au temps)</a:t>
            </a:r>
          </a:p>
          <a:p>
            <a:pPr marL="863600" lvl="2" indent="-101600">
              <a:lnSpc>
                <a:spcPct val="103000"/>
              </a:lnSpc>
              <a:spcBef>
                <a:spcPct val="0"/>
              </a:spcBef>
              <a:spcAft>
                <a:spcPts val="600"/>
              </a:spcAft>
            </a:pPr>
            <a:r>
              <a:rPr lang="fr-FR" sz="1800" dirty="0"/>
              <a:t>Liberté totale de la </a:t>
            </a:r>
            <a:r>
              <a:rPr lang="fr-FR" sz="2000" b="1" dirty="0">
                <a:solidFill>
                  <a:srgbClr val="FF6600"/>
                </a:solidFill>
              </a:rPr>
              <a:t>variable indépendante</a:t>
            </a:r>
            <a:r>
              <a:rPr lang="fr-FR" sz="1800" dirty="0"/>
              <a:t> </a:t>
            </a:r>
          </a:p>
          <a:p>
            <a:pPr marL="571500" lvl="1" indent="-228600">
              <a:lnSpc>
                <a:spcPct val="103000"/>
              </a:lnSpc>
              <a:spcBef>
                <a:spcPct val="0"/>
              </a:spcBef>
              <a:spcAft>
                <a:spcPts val="600"/>
              </a:spcAft>
            </a:pPr>
            <a:r>
              <a:rPr lang="fr-FR" sz="2000" b="1" i="1" dirty="0"/>
              <a:t>Trace2</a:t>
            </a:r>
            <a:r>
              <a:rPr lang="fr-FR" sz="2000" i="1" dirty="0"/>
              <a:t>: </a:t>
            </a:r>
            <a:r>
              <a:rPr lang="fr-FR" sz="2000" dirty="0"/>
              <a:t>déplacer un point et obtenir la trace d’un autre point qui en dépend</a:t>
            </a:r>
          </a:p>
          <a:p>
            <a:pPr marL="863600" lvl="2" indent="-101600">
              <a:lnSpc>
                <a:spcPct val="103000"/>
              </a:lnSpc>
              <a:spcBef>
                <a:spcPct val="0"/>
              </a:spcBef>
              <a:spcAft>
                <a:spcPts val="600"/>
              </a:spcAft>
            </a:pPr>
            <a:r>
              <a:rPr lang="fr-FR" sz="2000" b="1" dirty="0">
                <a:solidFill>
                  <a:srgbClr val="FF6600"/>
                </a:solidFill>
              </a:rPr>
              <a:t>Variable dépendante</a:t>
            </a:r>
          </a:p>
          <a:p>
            <a:pPr marL="571500" lvl="1" indent="-228600">
              <a:lnSpc>
                <a:spcPct val="103000"/>
              </a:lnSpc>
              <a:spcBef>
                <a:spcPct val="0"/>
              </a:spcBef>
              <a:spcAft>
                <a:spcPts val="600"/>
              </a:spcAft>
            </a:pPr>
            <a:r>
              <a:rPr lang="fr-FR" sz="2000" b="1" i="1" dirty="0"/>
              <a:t>Trace3</a:t>
            </a:r>
            <a:r>
              <a:rPr lang="fr-FR" sz="2000" i="1" dirty="0"/>
              <a:t>: </a:t>
            </a:r>
            <a:r>
              <a:rPr lang="fr-FR" sz="2000" dirty="0"/>
              <a:t>déplacer un point, qui laisse sa trace, et obtenir la trace d’un autre point qui en dépend</a:t>
            </a:r>
          </a:p>
          <a:p>
            <a:pPr marL="863600" lvl="2" indent="-101600">
              <a:lnSpc>
                <a:spcPct val="103000"/>
              </a:lnSpc>
              <a:spcBef>
                <a:spcPct val="0"/>
              </a:spcBef>
              <a:spcAft>
                <a:spcPts val="600"/>
              </a:spcAft>
            </a:pPr>
            <a:r>
              <a:rPr lang="fr-FR" sz="2000" b="1" dirty="0">
                <a:solidFill>
                  <a:srgbClr val="FF6600"/>
                </a:solidFill>
              </a:rPr>
              <a:t>Domaine </a:t>
            </a:r>
            <a:r>
              <a:rPr lang="fr-FR" sz="1800" dirty="0"/>
              <a:t>et </a:t>
            </a:r>
            <a:r>
              <a:rPr lang="fr-FR" sz="2000" b="1" dirty="0">
                <a:solidFill>
                  <a:srgbClr val="FF6600"/>
                </a:solidFill>
              </a:rPr>
              <a:t>Image </a:t>
            </a:r>
            <a:r>
              <a:rPr lang="fr-FR" sz="1800" b="1" dirty="0">
                <a:effectLst>
                  <a:outerShdw blurRad="38100" dist="38100" dir="2700000" algn="tl">
                    <a:srgbClr val="000000"/>
                  </a:outerShdw>
                </a:effectLst>
              </a:rPr>
              <a:t>comme trajectoires</a:t>
            </a:r>
            <a:r>
              <a:rPr lang="fr-FR" sz="1800" dirty="0"/>
              <a:t> de points corrélés qui varient</a:t>
            </a:r>
            <a:endParaRPr lang="fr-FR" sz="1800" dirty="0">
              <a:solidFill>
                <a:schemeClr val="folHlink"/>
              </a:solidFill>
            </a:endParaRPr>
          </a:p>
        </p:txBody>
      </p:sp>
      <p:sp>
        <p:nvSpPr>
          <p:cNvPr id="106501" name="AutoShape 5"/>
          <p:cNvSpPr>
            <a:spLocks noChangeArrowheads="1"/>
          </p:cNvSpPr>
          <p:nvPr/>
        </p:nvSpPr>
        <p:spPr bwMode="auto">
          <a:xfrm>
            <a:off x="4343400" y="5795963"/>
            <a:ext cx="487363" cy="381000"/>
          </a:xfrm>
          <a:prstGeom prst="downArrow">
            <a:avLst>
              <a:gd name="adj1" fmla="val 50000"/>
              <a:gd name="adj2" fmla="val 25000"/>
            </a:avLst>
          </a:prstGeom>
          <a:solidFill>
            <a:schemeClr val="tx2"/>
          </a:solidFill>
          <a:ln w="9525">
            <a:solidFill>
              <a:schemeClr val="tx1"/>
            </a:solidFill>
            <a:miter lim="800000"/>
            <a:headEnd/>
            <a:tailEnd/>
          </a:ln>
          <a:effectLst/>
        </p:spPr>
        <p:txBody>
          <a:bodyPr wrap="none" anchor="ctr">
            <a:prstTxWarp prst="textNoShape">
              <a:avLst/>
            </a:prstTxWarp>
          </a:bodyPr>
          <a:lstStyle/>
          <a:p>
            <a:pPr algn="ctr"/>
            <a:endParaRPr lang="it-IT">
              <a:solidFill>
                <a:schemeClr val="tx2"/>
              </a:solidFill>
            </a:endParaRPr>
          </a:p>
        </p:txBody>
      </p:sp>
      <p:sp>
        <p:nvSpPr>
          <p:cNvPr id="106503" name="Text Box 7"/>
          <p:cNvSpPr txBox="1">
            <a:spLocks noChangeArrowheads="1"/>
          </p:cNvSpPr>
          <p:nvPr/>
        </p:nvSpPr>
        <p:spPr bwMode="auto">
          <a:xfrm>
            <a:off x="2209800" y="6315075"/>
            <a:ext cx="4343400" cy="466725"/>
          </a:xfrm>
          <a:prstGeom prst="rect">
            <a:avLst/>
          </a:prstGeom>
          <a:solidFill>
            <a:schemeClr val="accent1"/>
          </a:solidFill>
          <a:ln w="9525">
            <a:solidFill>
              <a:schemeClr val="bg1"/>
            </a:solidFill>
            <a:miter lim="800000"/>
            <a:headEnd/>
            <a:tailEnd/>
          </a:ln>
          <a:effectLst/>
        </p:spPr>
        <p:txBody>
          <a:bodyPr>
            <a:prstTxWarp prst="textNoShape">
              <a:avLst/>
            </a:prstTxWarp>
            <a:spAutoFit/>
          </a:bodyPr>
          <a:lstStyle/>
          <a:p>
            <a:pPr algn="ctr"/>
            <a:r>
              <a:rPr lang="fr-FR">
                <a:solidFill>
                  <a:schemeClr val="tx2"/>
                </a:solidFill>
                <a:latin typeface="Arial" pitchFamily="32" charset="0"/>
              </a:rPr>
              <a:t>Co-variation entre variables</a:t>
            </a:r>
            <a:endParaRPr lang="fr-FR">
              <a:solidFill>
                <a:schemeClr val="tx2"/>
              </a:solidFill>
            </a:endParaRPr>
          </a:p>
        </p:txBody>
      </p:sp>
      <p:sp>
        <p:nvSpPr>
          <p:cNvPr id="106505" name="Oval 9"/>
          <p:cNvSpPr>
            <a:spLocks noChangeArrowheads="1"/>
          </p:cNvSpPr>
          <p:nvPr/>
        </p:nvSpPr>
        <p:spPr bwMode="auto">
          <a:xfrm>
            <a:off x="6705600" y="5795963"/>
            <a:ext cx="2209800" cy="909637"/>
          </a:xfrm>
          <a:prstGeom prst="ellipse">
            <a:avLst/>
          </a:prstGeom>
          <a:solidFill>
            <a:schemeClr val="hlink"/>
          </a:solidFill>
          <a:ln w="9525">
            <a:solidFill>
              <a:schemeClr val="tx1"/>
            </a:solidFill>
            <a:round/>
            <a:headEnd/>
            <a:tailEnd/>
          </a:ln>
          <a:effectLst/>
        </p:spPr>
        <p:txBody>
          <a:bodyPr wrap="none" anchor="ctr">
            <a:prstTxWarp prst="textNoShape">
              <a:avLst/>
            </a:prstTxWarp>
          </a:bodyPr>
          <a:lstStyle/>
          <a:p>
            <a:pPr algn="ctr"/>
            <a:r>
              <a:rPr lang="fr-FR" sz="1800">
                <a:solidFill>
                  <a:srgbClr val="FF6600"/>
                </a:solidFill>
                <a:effectLst>
                  <a:outerShdw blurRad="38100" dist="38100" dir="2700000" algn="tl">
                    <a:srgbClr val="000000"/>
                  </a:outerShdw>
                </a:effectLst>
                <a:latin typeface="Arial" pitchFamily="32" charset="0"/>
              </a:rPr>
              <a:t>statut pas explicite </a:t>
            </a:r>
          </a:p>
          <a:p>
            <a:pPr algn="ctr"/>
            <a:r>
              <a:rPr lang="fr-FR" sz="1800">
                <a:solidFill>
                  <a:srgbClr val="FF6600"/>
                </a:solidFill>
                <a:effectLst>
                  <a:outerShdw blurRad="38100" dist="38100" dir="2700000" algn="tl">
                    <a:srgbClr val="000000"/>
                  </a:outerShdw>
                </a:effectLst>
                <a:latin typeface="Arial" pitchFamily="32" charset="0"/>
              </a:rPr>
              <a:t>des variables</a:t>
            </a:r>
            <a:endParaRPr lang="it-IT" sz="1800">
              <a:solidFill>
                <a:srgbClr val="FF6600"/>
              </a:solidFill>
              <a:effectLst>
                <a:outerShdw blurRad="38100" dist="38100" dir="2700000" algn="tl">
                  <a:srgbClr val="000000"/>
                </a:outerShdw>
              </a:effectLst>
              <a:latin typeface="Arial" pitchFamily="32"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Effect transition="in" filter="barn(outHorizontal)">
                                      <p:cBhvr>
                                        <p:cTn id="7" dur="500"/>
                                        <p:tgtEl>
                                          <p:spTgt spid="10649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Effect transition="in" filter="strips(downRight)">
                                      <p:cBhvr>
                                        <p:cTn id="12" dur="500"/>
                                        <p:tgtEl>
                                          <p:spTgt spid="10649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06499">
                                            <p:txEl>
                                              <p:pRg st="1" end="1"/>
                                            </p:txEl>
                                          </p:spTgt>
                                        </p:tgtEl>
                                        <p:attrNameLst>
                                          <p:attrName>style.visibility</p:attrName>
                                        </p:attrNameLst>
                                      </p:cBhvr>
                                      <p:to>
                                        <p:strVal val="visible"/>
                                      </p:to>
                                    </p:set>
                                    <p:animEffect transition="in" filter="strips(downRight)">
                                      <p:cBhvr>
                                        <p:cTn id="17" dur="500"/>
                                        <p:tgtEl>
                                          <p:spTgt spid="10649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06499">
                                            <p:txEl>
                                              <p:pRg st="2" end="2"/>
                                            </p:txEl>
                                          </p:spTgt>
                                        </p:tgtEl>
                                        <p:attrNameLst>
                                          <p:attrName>style.visibility</p:attrName>
                                        </p:attrNameLst>
                                      </p:cBhvr>
                                      <p:to>
                                        <p:strVal val="visible"/>
                                      </p:to>
                                    </p:set>
                                    <p:animEffect transition="in" filter="strips(downRight)">
                                      <p:cBhvr>
                                        <p:cTn id="22" dur="500"/>
                                        <p:tgtEl>
                                          <p:spTgt spid="10649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06499">
                                            <p:txEl>
                                              <p:pRg st="3" end="3"/>
                                            </p:txEl>
                                          </p:spTgt>
                                        </p:tgtEl>
                                        <p:attrNameLst>
                                          <p:attrName>style.visibility</p:attrName>
                                        </p:attrNameLst>
                                      </p:cBhvr>
                                      <p:to>
                                        <p:strVal val="visible"/>
                                      </p:to>
                                    </p:set>
                                    <p:animEffect transition="in" filter="strips(downRight)">
                                      <p:cBhvr>
                                        <p:cTn id="27" dur="500"/>
                                        <p:tgtEl>
                                          <p:spTgt spid="10649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06499">
                                            <p:txEl>
                                              <p:pRg st="4" end="4"/>
                                            </p:txEl>
                                          </p:spTgt>
                                        </p:tgtEl>
                                        <p:attrNameLst>
                                          <p:attrName>style.visibility</p:attrName>
                                        </p:attrNameLst>
                                      </p:cBhvr>
                                      <p:to>
                                        <p:strVal val="visible"/>
                                      </p:to>
                                    </p:set>
                                    <p:animEffect transition="in" filter="strips(downRight)">
                                      <p:cBhvr>
                                        <p:cTn id="32" dur="500"/>
                                        <p:tgtEl>
                                          <p:spTgt spid="10649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106499">
                                            <p:txEl>
                                              <p:pRg st="5" end="5"/>
                                            </p:txEl>
                                          </p:spTgt>
                                        </p:tgtEl>
                                        <p:attrNameLst>
                                          <p:attrName>style.visibility</p:attrName>
                                        </p:attrNameLst>
                                      </p:cBhvr>
                                      <p:to>
                                        <p:strVal val="visible"/>
                                      </p:to>
                                    </p:set>
                                    <p:animEffect transition="in" filter="strips(downRight)">
                                      <p:cBhvr>
                                        <p:cTn id="37" dur="500"/>
                                        <p:tgtEl>
                                          <p:spTgt spid="10649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6" fill="hold" grpId="0" nodeType="clickEffect">
                                  <p:stCondLst>
                                    <p:cond delay="0"/>
                                  </p:stCondLst>
                                  <p:childTnLst>
                                    <p:set>
                                      <p:cBhvr>
                                        <p:cTn id="41" dur="1" fill="hold">
                                          <p:stCondLst>
                                            <p:cond delay="0"/>
                                          </p:stCondLst>
                                        </p:cTn>
                                        <p:tgtEl>
                                          <p:spTgt spid="106499">
                                            <p:txEl>
                                              <p:pRg st="6" end="6"/>
                                            </p:txEl>
                                          </p:spTgt>
                                        </p:tgtEl>
                                        <p:attrNameLst>
                                          <p:attrName>style.visibility</p:attrName>
                                        </p:attrNameLst>
                                      </p:cBhvr>
                                      <p:to>
                                        <p:strVal val="visible"/>
                                      </p:to>
                                    </p:set>
                                    <p:animEffect transition="in" filter="strips(downRight)">
                                      <p:cBhvr>
                                        <p:cTn id="42" dur="500"/>
                                        <p:tgtEl>
                                          <p:spTgt spid="10649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6" fill="hold" grpId="0" nodeType="clickEffect">
                                  <p:stCondLst>
                                    <p:cond delay="0"/>
                                  </p:stCondLst>
                                  <p:childTnLst>
                                    <p:set>
                                      <p:cBhvr>
                                        <p:cTn id="46" dur="1" fill="hold">
                                          <p:stCondLst>
                                            <p:cond delay="0"/>
                                          </p:stCondLst>
                                        </p:cTn>
                                        <p:tgtEl>
                                          <p:spTgt spid="106499">
                                            <p:txEl>
                                              <p:pRg st="7" end="7"/>
                                            </p:txEl>
                                          </p:spTgt>
                                        </p:tgtEl>
                                        <p:attrNameLst>
                                          <p:attrName>style.visibility</p:attrName>
                                        </p:attrNameLst>
                                      </p:cBhvr>
                                      <p:to>
                                        <p:strVal val="visible"/>
                                      </p:to>
                                    </p:set>
                                    <p:animEffect transition="in" filter="strips(downRight)">
                                      <p:cBhvr>
                                        <p:cTn id="47" dur="500"/>
                                        <p:tgtEl>
                                          <p:spTgt spid="106499">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7" presetClass="entr" presetSubtype="1" fill="hold" grpId="0" nodeType="clickEffect">
                                  <p:stCondLst>
                                    <p:cond delay="0"/>
                                  </p:stCondLst>
                                  <p:childTnLst>
                                    <p:set>
                                      <p:cBhvr>
                                        <p:cTn id="51" dur="1" fill="hold">
                                          <p:stCondLst>
                                            <p:cond delay="0"/>
                                          </p:stCondLst>
                                        </p:cTn>
                                        <p:tgtEl>
                                          <p:spTgt spid="106501"/>
                                        </p:tgtEl>
                                        <p:attrNameLst>
                                          <p:attrName>style.visibility</p:attrName>
                                        </p:attrNameLst>
                                      </p:cBhvr>
                                      <p:to>
                                        <p:strVal val="visible"/>
                                      </p:to>
                                    </p:set>
                                    <p:anim calcmode="lin" valueType="num">
                                      <p:cBhvr>
                                        <p:cTn id="52" dur="500" fill="hold"/>
                                        <p:tgtEl>
                                          <p:spTgt spid="106501"/>
                                        </p:tgtEl>
                                        <p:attrNameLst>
                                          <p:attrName>ppt_x</p:attrName>
                                        </p:attrNameLst>
                                      </p:cBhvr>
                                      <p:tavLst>
                                        <p:tav tm="0">
                                          <p:val>
                                            <p:strVal val="#ppt_x"/>
                                          </p:val>
                                        </p:tav>
                                        <p:tav tm="100000">
                                          <p:val>
                                            <p:strVal val="#ppt_x"/>
                                          </p:val>
                                        </p:tav>
                                      </p:tavLst>
                                    </p:anim>
                                    <p:anim calcmode="lin" valueType="num">
                                      <p:cBhvr>
                                        <p:cTn id="53" dur="500" fill="hold"/>
                                        <p:tgtEl>
                                          <p:spTgt spid="106501"/>
                                        </p:tgtEl>
                                        <p:attrNameLst>
                                          <p:attrName>ppt_y</p:attrName>
                                        </p:attrNameLst>
                                      </p:cBhvr>
                                      <p:tavLst>
                                        <p:tav tm="0">
                                          <p:val>
                                            <p:strVal val="#ppt_y-#ppt_h/2"/>
                                          </p:val>
                                        </p:tav>
                                        <p:tav tm="100000">
                                          <p:val>
                                            <p:strVal val="#ppt_y"/>
                                          </p:val>
                                        </p:tav>
                                      </p:tavLst>
                                    </p:anim>
                                    <p:anim calcmode="lin" valueType="num">
                                      <p:cBhvr>
                                        <p:cTn id="54" dur="500" fill="hold"/>
                                        <p:tgtEl>
                                          <p:spTgt spid="106501"/>
                                        </p:tgtEl>
                                        <p:attrNameLst>
                                          <p:attrName>ppt_w</p:attrName>
                                        </p:attrNameLst>
                                      </p:cBhvr>
                                      <p:tavLst>
                                        <p:tav tm="0">
                                          <p:val>
                                            <p:strVal val="#ppt_w"/>
                                          </p:val>
                                        </p:tav>
                                        <p:tav tm="100000">
                                          <p:val>
                                            <p:strVal val="#ppt_w"/>
                                          </p:val>
                                        </p:tav>
                                      </p:tavLst>
                                    </p:anim>
                                    <p:anim calcmode="lin" valueType="num">
                                      <p:cBhvr>
                                        <p:cTn id="55" dur="500" fill="hold"/>
                                        <p:tgtEl>
                                          <p:spTgt spid="106501"/>
                                        </p:tgtEl>
                                        <p:attrNameLst>
                                          <p:attrName>ppt_h</p:attrName>
                                        </p:attrNameLst>
                                      </p:cBhvr>
                                      <p:tavLst>
                                        <p:tav tm="0">
                                          <p:val>
                                            <p:fltVal val="0"/>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23" presetClass="entr" presetSubtype="272" fill="hold" grpId="0" nodeType="clickEffect">
                                  <p:stCondLst>
                                    <p:cond delay="0"/>
                                  </p:stCondLst>
                                  <p:childTnLst>
                                    <p:set>
                                      <p:cBhvr>
                                        <p:cTn id="59" dur="1" fill="hold">
                                          <p:stCondLst>
                                            <p:cond delay="0"/>
                                          </p:stCondLst>
                                        </p:cTn>
                                        <p:tgtEl>
                                          <p:spTgt spid="106503"/>
                                        </p:tgtEl>
                                        <p:attrNameLst>
                                          <p:attrName>style.visibility</p:attrName>
                                        </p:attrNameLst>
                                      </p:cBhvr>
                                      <p:to>
                                        <p:strVal val="visible"/>
                                      </p:to>
                                    </p:set>
                                    <p:anim calcmode="lin" valueType="num">
                                      <p:cBhvr>
                                        <p:cTn id="60" dur="500" fill="hold"/>
                                        <p:tgtEl>
                                          <p:spTgt spid="106503"/>
                                        </p:tgtEl>
                                        <p:attrNameLst>
                                          <p:attrName>ppt_w</p:attrName>
                                        </p:attrNameLst>
                                      </p:cBhvr>
                                      <p:tavLst>
                                        <p:tav tm="0">
                                          <p:val>
                                            <p:strVal val="2/3*#ppt_w"/>
                                          </p:val>
                                        </p:tav>
                                        <p:tav tm="100000">
                                          <p:val>
                                            <p:strVal val="#ppt_w"/>
                                          </p:val>
                                        </p:tav>
                                      </p:tavLst>
                                    </p:anim>
                                    <p:anim calcmode="lin" valueType="num">
                                      <p:cBhvr>
                                        <p:cTn id="61" dur="500" fill="hold"/>
                                        <p:tgtEl>
                                          <p:spTgt spid="106503"/>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bldLvl="3" autoUpdateAnimBg="0"/>
      <p:bldP spid="106501" grpId="0" animBg="1" autoUpdateAnimBg="0"/>
      <p:bldP spid="106503" grpId="0" animBg="1"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457200"/>
            <a:ext cx="8153400" cy="1143000"/>
          </a:xfrm>
        </p:spPr>
        <p:txBody>
          <a:bodyPr/>
          <a:lstStyle/>
          <a:p>
            <a:pPr>
              <a:lnSpc>
                <a:spcPct val="103000"/>
              </a:lnSpc>
              <a:spcAft>
                <a:spcPts val="600"/>
              </a:spcAft>
            </a:pPr>
            <a:r>
              <a:rPr lang="fr-FR" sz="2800" b="1"/>
              <a:t>Analyse des outils de Cabri en termes d’instruments de médiation sémiotique</a:t>
            </a:r>
          </a:p>
        </p:txBody>
      </p:sp>
      <p:sp>
        <p:nvSpPr>
          <p:cNvPr id="25603" name="Rectangle 3"/>
          <p:cNvSpPr>
            <a:spLocks noGrp="1" noChangeArrowheads="1"/>
          </p:cNvSpPr>
          <p:nvPr>
            <p:ph type="body" idx="1"/>
          </p:nvPr>
        </p:nvSpPr>
        <p:spPr>
          <a:xfrm>
            <a:off x="685800" y="1981200"/>
            <a:ext cx="8153400" cy="4267200"/>
          </a:xfrm>
        </p:spPr>
        <p:txBody>
          <a:bodyPr/>
          <a:lstStyle/>
          <a:p>
            <a:pPr>
              <a:lnSpc>
                <a:spcPct val="103000"/>
              </a:lnSpc>
              <a:spcBef>
                <a:spcPct val="0"/>
              </a:spcBef>
              <a:spcAft>
                <a:spcPts val="600"/>
              </a:spcAft>
            </a:pPr>
            <a:r>
              <a:rPr lang="fr-FR" sz="2800">
                <a:effectLst>
                  <a:outerShdw blurRad="38100" dist="38100" dir="2700000" algn="tl">
                    <a:srgbClr val="000000"/>
                  </a:outerShdw>
                </a:effectLst>
              </a:rPr>
              <a:t>Macro</a:t>
            </a:r>
            <a:endParaRPr lang="fr-FR" sz="1400">
              <a:effectLst>
                <a:outerShdw blurRad="38100" dist="38100" dir="2700000" algn="tl">
                  <a:srgbClr val="000000"/>
                </a:outerShdw>
              </a:effectLst>
            </a:endParaRPr>
          </a:p>
          <a:p>
            <a:pPr lvl="1">
              <a:lnSpc>
                <a:spcPct val="103000"/>
              </a:lnSpc>
              <a:spcBef>
                <a:spcPct val="0"/>
              </a:spcBef>
              <a:spcAft>
                <a:spcPts val="600"/>
              </a:spcAft>
            </a:pPr>
            <a:r>
              <a:rPr lang="fr-FR" sz="2400" b="1" i="1"/>
              <a:t>Macro1</a:t>
            </a:r>
            <a:r>
              <a:rPr lang="fr-FR" sz="2400" i="1"/>
              <a:t>: </a:t>
            </a:r>
            <a:r>
              <a:rPr lang="fr-FR" sz="2400"/>
              <a:t>appliquer une macro inconnue </a:t>
            </a:r>
          </a:p>
          <a:p>
            <a:pPr lvl="2">
              <a:lnSpc>
                <a:spcPct val="103000"/>
              </a:lnSpc>
              <a:spcBef>
                <a:spcPct val="0"/>
              </a:spcBef>
              <a:spcAft>
                <a:spcPts val="600"/>
              </a:spcAft>
            </a:pPr>
            <a:r>
              <a:rPr lang="fr-FR" sz="2000"/>
              <a:t>“Assigner une valeur particulière” à une fonction inconnue </a:t>
            </a:r>
          </a:p>
          <a:p>
            <a:pPr lvl="1">
              <a:lnSpc>
                <a:spcPct val="103000"/>
              </a:lnSpc>
              <a:spcBef>
                <a:spcPct val="0"/>
              </a:spcBef>
              <a:spcAft>
                <a:spcPts val="600"/>
              </a:spcAft>
            </a:pPr>
            <a:r>
              <a:rPr lang="fr-FR" sz="2400" b="1" i="1"/>
              <a:t>Macro2</a:t>
            </a:r>
            <a:r>
              <a:rPr lang="fr-FR" sz="2400" i="1"/>
              <a:t>: </a:t>
            </a:r>
            <a:r>
              <a:rPr lang="fr-FR" sz="2400"/>
              <a:t>appliquer une macro connue </a:t>
            </a:r>
          </a:p>
          <a:p>
            <a:pPr lvl="2">
              <a:lnSpc>
                <a:spcPct val="103000"/>
              </a:lnSpc>
              <a:spcBef>
                <a:spcPct val="0"/>
              </a:spcBef>
              <a:spcAft>
                <a:spcPts val="600"/>
              </a:spcAft>
            </a:pPr>
            <a:r>
              <a:rPr lang="fr-FR" sz="2000"/>
              <a:t>“Assigner une valeur particulière” à une fonction connue </a:t>
            </a:r>
          </a:p>
          <a:p>
            <a:pPr lvl="1">
              <a:lnSpc>
                <a:spcPct val="103000"/>
              </a:lnSpc>
              <a:spcBef>
                <a:spcPct val="0"/>
              </a:spcBef>
              <a:spcAft>
                <a:spcPts val="600"/>
              </a:spcAft>
            </a:pPr>
            <a:r>
              <a:rPr lang="fr-FR" sz="2400" b="1" i="1"/>
              <a:t>Macro3</a:t>
            </a:r>
            <a:r>
              <a:rPr lang="fr-FR" sz="2400" i="1"/>
              <a:t>:</a:t>
            </a:r>
            <a:r>
              <a:rPr lang="fr-FR" sz="2400"/>
              <a:t> créer une macro</a:t>
            </a:r>
          </a:p>
          <a:p>
            <a:pPr lvl="2">
              <a:lnSpc>
                <a:spcPct val="103000"/>
              </a:lnSpc>
              <a:spcBef>
                <a:spcPct val="0"/>
              </a:spcBef>
              <a:spcAft>
                <a:spcPts val="600"/>
              </a:spcAft>
            </a:pPr>
            <a:r>
              <a:rPr lang="fr-FR" sz="2000"/>
              <a:t>Statut différent de la variable indépendante vs la variable dépendante</a:t>
            </a:r>
          </a:p>
          <a:p>
            <a:pPr lvl="2">
              <a:lnSpc>
                <a:spcPct val="103000"/>
              </a:lnSpc>
              <a:spcBef>
                <a:spcPct val="0"/>
              </a:spcBef>
              <a:spcAft>
                <a:spcPts val="600"/>
              </a:spcAft>
            </a:pPr>
            <a:r>
              <a:rPr lang="fr-FR" sz="2000"/>
              <a:t>« Condenser » le processus en objet</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arn(outHorizontal)">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strips(downRight)">
                                      <p:cBhvr>
                                        <p:cTn id="12" dur="500"/>
                                        <p:tgtEl>
                                          <p:spTgt spid="25603">
                                            <p:txEl>
                                              <p:pRg st="0" end="0"/>
                                            </p:txEl>
                                          </p:spTgt>
                                        </p:tgtEl>
                                      </p:cBhvr>
                                    </p:animEffect>
                                  </p:childTnLst>
                                </p:cTn>
                              </p:par>
                              <p:par>
                                <p:cTn id="13" presetID="18" presetClass="entr" presetSubtype="6" fill="hold" grpId="0" nodeType="with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strips(downRight)">
                                      <p:cBhvr>
                                        <p:cTn id="15" dur="500"/>
                                        <p:tgtEl>
                                          <p:spTgt spid="25603">
                                            <p:txEl>
                                              <p:pRg st="1" end="1"/>
                                            </p:txEl>
                                          </p:spTgt>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25603">
                                            <p:txEl>
                                              <p:pRg st="2" end="2"/>
                                            </p:txEl>
                                          </p:spTgt>
                                        </p:tgtEl>
                                        <p:attrNameLst>
                                          <p:attrName>style.visibility</p:attrName>
                                        </p:attrNameLst>
                                      </p:cBhvr>
                                      <p:to>
                                        <p:strVal val="visible"/>
                                      </p:to>
                                    </p:set>
                                    <p:animEffect transition="in" filter="strips(downRight)">
                                      <p:cBhvr>
                                        <p:cTn id="18" dur="500"/>
                                        <p:tgtEl>
                                          <p:spTgt spid="25603">
                                            <p:txEl>
                                              <p:pRg st="2" end="2"/>
                                            </p:txEl>
                                          </p:spTgt>
                                        </p:tgtEl>
                                      </p:cBhvr>
                                    </p:animEffect>
                                  </p:childTnLst>
                                </p:cTn>
                              </p:par>
                              <p:par>
                                <p:cTn id="19" presetID="18" presetClass="entr" presetSubtype="6" fill="hold" grpId="0" nodeType="withEffect">
                                  <p:stCondLst>
                                    <p:cond delay="0"/>
                                  </p:stCondLst>
                                  <p:childTnLst>
                                    <p:set>
                                      <p:cBhvr>
                                        <p:cTn id="20" dur="1" fill="hold">
                                          <p:stCondLst>
                                            <p:cond delay="0"/>
                                          </p:stCondLst>
                                        </p:cTn>
                                        <p:tgtEl>
                                          <p:spTgt spid="25603">
                                            <p:txEl>
                                              <p:pRg st="3" end="3"/>
                                            </p:txEl>
                                          </p:spTgt>
                                        </p:tgtEl>
                                        <p:attrNameLst>
                                          <p:attrName>style.visibility</p:attrName>
                                        </p:attrNameLst>
                                      </p:cBhvr>
                                      <p:to>
                                        <p:strVal val="visible"/>
                                      </p:to>
                                    </p:set>
                                    <p:animEffect transition="in" filter="strips(downRight)">
                                      <p:cBhvr>
                                        <p:cTn id="21" dur="500"/>
                                        <p:tgtEl>
                                          <p:spTgt spid="25603">
                                            <p:txEl>
                                              <p:pRg st="3" end="3"/>
                                            </p:txEl>
                                          </p:spTgt>
                                        </p:tgtEl>
                                      </p:cBhvr>
                                    </p:animEffect>
                                  </p:childTnLst>
                                </p:cTn>
                              </p:par>
                              <p:par>
                                <p:cTn id="22" presetID="18" presetClass="entr" presetSubtype="6" fill="hold" grpId="0" nodeType="withEffect">
                                  <p:stCondLst>
                                    <p:cond delay="0"/>
                                  </p:stCondLst>
                                  <p:childTnLst>
                                    <p:set>
                                      <p:cBhvr>
                                        <p:cTn id="23" dur="1" fill="hold">
                                          <p:stCondLst>
                                            <p:cond delay="0"/>
                                          </p:stCondLst>
                                        </p:cTn>
                                        <p:tgtEl>
                                          <p:spTgt spid="25603">
                                            <p:txEl>
                                              <p:pRg st="4" end="4"/>
                                            </p:txEl>
                                          </p:spTgt>
                                        </p:tgtEl>
                                        <p:attrNameLst>
                                          <p:attrName>style.visibility</p:attrName>
                                        </p:attrNameLst>
                                      </p:cBhvr>
                                      <p:to>
                                        <p:strVal val="visible"/>
                                      </p:to>
                                    </p:set>
                                    <p:animEffect transition="in" filter="strips(downRight)">
                                      <p:cBhvr>
                                        <p:cTn id="24" dur="500"/>
                                        <p:tgtEl>
                                          <p:spTgt spid="25603">
                                            <p:txEl>
                                              <p:pRg st="4" end="4"/>
                                            </p:txEl>
                                          </p:spTgt>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animEffect transition="in" filter="strips(downRight)">
                                      <p:cBhvr>
                                        <p:cTn id="27" dur="500"/>
                                        <p:tgtEl>
                                          <p:spTgt spid="25603">
                                            <p:txEl>
                                              <p:pRg st="5" end="5"/>
                                            </p:txEl>
                                          </p:spTgt>
                                        </p:tgtEl>
                                      </p:cBhvr>
                                    </p:animEffect>
                                  </p:childTnLst>
                                </p:cTn>
                              </p:par>
                              <p:par>
                                <p:cTn id="28" presetID="18" presetClass="entr" presetSubtype="6" fill="hold" grpId="0" nodeType="withEffect">
                                  <p:stCondLst>
                                    <p:cond delay="0"/>
                                  </p:stCondLst>
                                  <p:childTnLst>
                                    <p:set>
                                      <p:cBhvr>
                                        <p:cTn id="29" dur="1" fill="hold">
                                          <p:stCondLst>
                                            <p:cond delay="0"/>
                                          </p:stCondLst>
                                        </p:cTn>
                                        <p:tgtEl>
                                          <p:spTgt spid="25603">
                                            <p:txEl>
                                              <p:pRg st="6" end="6"/>
                                            </p:txEl>
                                          </p:spTgt>
                                        </p:tgtEl>
                                        <p:attrNameLst>
                                          <p:attrName>style.visibility</p:attrName>
                                        </p:attrNameLst>
                                      </p:cBhvr>
                                      <p:to>
                                        <p:strVal val="visible"/>
                                      </p:to>
                                    </p:set>
                                    <p:animEffect transition="in" filter="strips(downRight)">
                                      <p:cBhvr>
                                        <p:cTn id="30" dur="500"/>
                                        <p:tgtEl>
                                          <p:spTgt spid="25603">
                                            <p:txEl>
                                              <p:pRg st="6" end="6"/>
                                            </p:txEl>
                                          </p:spTgt>
                                        </p:tgtEl>
                                      </p:cBhvr>
                                    </p:animEffect>
                                  </p:childTnLst>
                                </p:cTn>
                              </p:par>
                              <p:par>
                                <p:cTn id="31" presetID="18" presetClass="entr" presetSubtype="6" fill="hold" grpId="0" nodeType="withEffect">
                                  <p:stCondLst>
                                    <p:cond delay="0"/>
                                  </p:stCondLst>
                                  <p:childTnLst>
                                    <p:set>
                                      <p:cBhvr>
                                        <p:cTn id="32" dur="1" fill="hold">
                                          <p:stCondLst>
                                            <p:cond delay="0"/>
                                          </p:stCondLst>
                                        </p:cTn>
                                        <p:tgtEl>
                                          <p:spTgt spid="25603">
                                            <p:txEl>
                                              <p:pRg st="7" end="7"/>
                                            </p:txEl>
                                          </p:spTgt>
                                        </p:tgtEl>
                                        <p:attrNameLst>
                                          <p:attrName>style.visibility</p:attrName>
                                        </p:attrNameLst>
                                      </p:cBhvr>
                                      <p:to>
                                        <p:strVal val="visible"/>
                                      </p:to>
                                    </p:set>
                                    <p:animEffect transition="in" filter="strips(downRight)">
                                      <p:cBhvr>
                                        <p:cTn id="33" dur="500"/>
                                        <p:tgtEl>
                                          <p:spTgt spid="256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685800" y="1905000"/>
            <a:ext cx="8153400" cy="4876800"/>
          </a:xfrm>
        </p:spPr>
        <p:txBody>
          <a:bodyPr/>
          <a:lstStyle/>
          <a:p>
            <a:pPr marL="584200" lvl="1" indent="-95250">
              <a:lnSpc>
                <a:spcPct val="103000"/>
              </a:lnSpc>
              <a:spcBef>
                <a:spcPct val="0"/>
              </a:spcBef>
              <a:spcAft>
                <a:spcPts val="600"/>
              </a:spcAft>
            </a:pPr>
            <a:r>
              <a:rPr lang="fr-FR" sz="2000" b="1" i="1"/>
              <a:t>Macro1 + Trace2 </a:t>
            </a:r>
            <a:r>
              <a:rPr lang="fr-FR" sz="2000" b="1"/>
              <a:t>ou</a:t>
            </a:r>
            <a:r>
              <a:rPr lang="fr-FR" sz="2000" b="1" i="1"/>
              <a:t> Trace3 </a:t>
            </a:r>
            <a:endParaRPr lang="fr-FR" sz="2000" i="1"/>
          </a:p>
          <a:p>
            <a:pPr marL="876300" lvl="2" indent="-101600">
              <a:lnSpc>
                <a:spcPct val="103000"/>
              </a:lnSpc>
              <a:spcBef>
                <a:spcPct val="0"/>
              </a:spcBef>
              <a:spcAft>
                <a:spcPts val="600"/>
              </a:spcAft>
            </a:pPr>
            <a:r>
              <a:rPr lang="fr-FR" sz="2000"/>
              <a:t>Tache associée: retrouver la macro-construction cachée</a:t>
            </a:r>
          </a:p>
          <a:p>
            <a:pPr marL="1435100" lvl="3" indent="-101600">
              <a:lnSpc>
                <a:spcPct val="103000"/>
              </a:lnSpc>
              <a:spcBef>
                <a:spcPct val="0"/>
              </a:spcBef>
              <a:spcAft>
                <a:spcPts val="600"/>
              </a:spcAft>
            </a:pPr>
            <a:r>
              <a:rPr lang="fr-FR"/>
              <a:t>Du global au local</a:t>
            </a:r>
            <a:r>
              <a:rPr lang="fr-FR" sz="1800"/>
              <a:t>  </a:t>
            </a:r>
          </a:p>
          <a:p>
            <a:pPr marL="584200" lvl="1" indent="-95250">
              <a:lnSpc>
                <a:spcPct val="103000"/>
              </a:lnSpc>
              <a:spcBef>
                <a:spcPct val="0"/>
              </a:spcBef>
              <a:spcAft>
                <a:spcPts val="600"/>
              </a:spcAft>
            </a:pPr>
            <a:r>
              <a:rPr lang="fr-FR" sz="2000" b="1" i="1"/>
              <a:t>Macro2 + Trace2 </a:t>
            </a:r>
            <a:r>
              <a:rPr lang="fr-FR" sz="2000" b="1"/>
              <a:t>ou</a:t>
            </a:r>
            <a:r>
              <a:rPr lang="fr-FR" sz="2000" b="1" i="1"/>
              <a:t> Trace3 </a:t>
            </a:r>
            <a:endParaRPr lang="fr-FR" sz="2000"/>
          </a:p>
          <a:p>
            <a:pPr marL="876300" lvl="2" indent="-101600">
              <a:lnSpc>
                <a:spcPct val="103000"/>
              </a:lnSpc>
              <a:spcBef>
                <a:spcPct val="0"/>
              </a:spcBef>
              <a:spcAft>
                <a:spcPts val="600"/>
              </a:spcAft>
            </a:pPr>
            <a:r>
              <a:rPr lang="fr-FR" sz="2000"/>
              <a:t>Tache associée: étudier l’effet de la macro-construction connue</a:t>
            </a:r>
          </a:p>
          <a:p>
            <a:pPr marL="1435100" lvl="3" indent="-101600">
              <a:lnSpc>
                <a:spcPct val="103000"/>
              </a:lnSpc>
              <a:spcBef>
                <a:spcPct val="0"/>
              </a:spcBef>
              <a:spcAft>
                <a:spcPts val="600"/>
              </a:spcAft>
            </a:pPr>
            <a:r>
              <a:rPr lang="fr-FR"/>
              <a:t>Du local au global </a:t>
            </a:r>
          </a:p>
          <a:p>
            <a:pPr marL="584200" lvl="1" indent="-95250">
              <a:lnSpc>
                <a:spcPct val="103000"/>
              </a:lnSpc>
              <a:spcBef>
                <a:spcPct val="0"/>
              </a:spcBef>
              <a:spcAft>
                <a:spcPts val="600"/>
              </a:spcAft>
            </a:pPr>
            <a:r>
              <a:rPr lang="fr-FR" sz="2000" b="1" i="1"/>
              <a:t>Macro3 + Trace2 </a:t>
            </a:r>
            <a:r>
              <a:rPr lang="fr-FR" sz="2000" b="1"/>
              <a:t>ou</a:t>
            </a:r>
            <a:r>
              <a:rPr lang="fr-FR" sz="2000" b="1" i="1"/>
              <a:t> Trace3 </a:t>
            </a:r>
          </a:p>
          <a:p>
            <a:pPr marL="876300" lvl="2" indent="-101600">
              <a:lnSpc>
                <a:spcPct val="103000"/>
              </a:lnSpc>
              <a:spcBef>
                <a:spcPct val="0"/>
              </a:spcBef>
              <a:spcAft>
                <a:spcPts val="600"/>
              </a:spcAft>
            </a:pPr>
            <a:r>
              <a:rPr lang="fr-FR" sz="2000" b="1">
                <a:effectLst>
                  <a:outerShdw blurRad="38100" dist="38100" dir="2700000" algn="tl">
                    <a:srgbClr val="000000"/>
                  </a:outerShdw>
                </a:effectLst>
              </a:rPr>
              <a:t>Domaine</a:t>
            </a:r>
            <a:r>
              <a:rPr lang="fr-FR" sz="2000"/>
              <a:t> et </a:t>
            </a:r>
            <a:r>
              <a:rPr lang="fr-FR" sz="2000" b="1">
                <a:effectLst>
                  <a:outerShdw blurRad="38100" dist="38100" dir="2700000" algn="tl">
                    <a:srgbClr val="000000"/>
                  </a:outerShdw>
                </a:effectLst>
              </a:rPr>
              <a:t>Image comme</a:t>
            </a:r>
            <a:r>
              <a:rPr lang="fr-FR" sz="2000"/>
              <a:t> </a:t>
            </a:r>
            <a:r>
              <a:rPr lang="fr-FR" sz="2000" b="1">
                <a:effectLst>
                  <a:outerShdw blurRad="38100" dist="38100" dir="2700000" algn="tl">
                    <a:srgbClr val="000000"/>
                  </a:outerShdw>
                </a:effectLst>
              </a:rPr>
              <a:t>trajectoires</a:t>
            </a:r>
            <a:r>
              <a:rPr lang="fr-FR"/>
              <a:t> </a:t>
            </a:r>
            <a:endParaRPr lang="fr-FR" sz="1800"/>
          </a:p>
        </p:txBody>
      </p:sp>
      <p:sp>
        <p:nvSpPr>
          <p:cNvPr id="27657" name="Rectangle 9"/>
          <p:cNvSpPr>
            <a:spLocks noChangeArrowheads="1"/>
          </p:cNvSpPr>
          <p:nvPr/>
        </p:nvSpPr>
        <p:spPr bwMode="auto">
          <a:xfrm>
            <a:off x="914400" y="457200"/>
            <a:ext cx="8153400" cy="1143000"/>
          </a:xfrm>
          <a:prstGeom prst="rect">
            <a:avLst/>
          </a:prstGeom>
          <a:noFill/>
          <a:ln w="9525">
            <a:noFill/>
            <a:miter lim="800000"/>
            <a:headEnd/>
            <a:tailEnd/>
          </a:ln>
          <a:effectLst/>
        </p:spPr>
        <p:txBody>
          <a:bodyPr anchor="ctr">
            <a:prstTxWarp prst="textNoShape">
              <a:avLst/>
            </a:prstTxWarp>
          </a:bodyPr>
          <a:lstStyle/>
          <a:p>
            <a:pPr algn="ctr" eaLnBrk="1" hangingPunct="1">
              <a:lnSpc>
                <a:spcPct val="103000"/>
              </a:lnSpc>
              <a:spcAft>
                <a:spcPts val="600"/>
              </a:spcAft>
            </a:pPr>
            <a:r>
              <a:rPr lang="fr-FR" sz="2800" b="1">
                <a:solidFill>
                  <a:schemeClr val="tx2"/>
                </a:solidFill>
                <a:latin typeface="Arial" pitchFamily="32" charset="0"/>
              </a:rPr>
              <a:t>Analyse des outils de Cabri en termes d’instruments de médiation sémiotique</a:t>
            </a:r>
            <a:endParaRPr lang="fr-FR" sz="2000">
              <a:solidFill>
                <a:schemeClr val="tx2"/>
              </a:solidFill>
              <a:effectLst>
                <a:outerShdw blurRad="38100" dist="38100" dir="2700000" algn="tl">
                  <a:srgbClr val="000000"/>
                </a:outerShdw>
              </a:effectLst>
              <a:latin typeface="Arial" pitchFamily="32" charset="0"/>
            </a:endParaRPr>
          </a:p>
        </p:txBody>
      </p:sp>
      <p:sp>
        <p:nvSpPr>
          <p:cNvPr id="27659" name="Text Box 11"/>
          <p:cNvSpPr txBox="1">
            <a:spLocks noChangeArrowheads="1"/>
          </p:cNvSpPr>
          <p:nvPr/>
        </p:nvSpPr>
        <p:spPr bwMode="auto">
          <a:xfrm>
            <a:off x="1981200" y="5976938"/>
            <a:ext cx="4343400" cy="466725"/>
          </a:xfrm>
          <a:prstGeom prst="rect">
            <a:avLst/>
          </a:prstGeom>
          <a:solidFill>
            <a:schemeClr val="accent1"/>
          </a:solidFill>
          <a:ln w="9525">
            <a:solidFill>
              <a:schemeClr val="bg1"/>
            </a:solidFill>
            <a:miter lim="800000"/>
            <a:headEnd/>
            <a:tailEnd/>
          </a:ln>
          <a:effectLst/>
        </p:spPr>
        <p:txBody>
          <a:bodyPr>
            <a:prstTxWarp prst="textNoShape">
              <a:avLst/>
            </a:prstTxWarp>
            <a:spAutoFit/>
          </a:bodyPr>
          <a:lstStyle/>
          <a:p>
            <a:pPr algn="ctr"/>
            <a:r>
              <a:rPr lang="fr-FR">
                <a:solidFill>
                  <a:schemeClr val="tx2"/>
                </a:solidFill>
                <a:latin typeface="Arial" pitchFamily="32" charset="0"/>
              </a:rPr>
              <a:t>Co-variation entre variables</a:t>
            </a:r>
            <a:endParaRPr lang="fr-FR">
              <a:solidFill>
                <a:schemeClr val="tx2"/>
              </a:solidFill>
            </a:endParaRPr>
          </a:p>
        </p:txBody>
      </p:sp>
      <p:sp>
        <p:nvSpPr>
          <p:cNvPr id="27660" name="AutoShape 12"/>
          <p:cNvSpPr>
            <a:spLocks noChangeArrowheads="1"/>
          </p:cNvSpPr>
          <p:nvPr/>
        </p:nvSpPr>
        <p:spPr bwMode="auto">
          <a:xfrm>
            <a:off x="3886200" y="5414963"/>
            <a:ext cx="487363" cy="381000"/>
          </a:xfrm>
          <a:prstGeom prst="downArrow">
            <a:avLst>
              <a:gd name="adj1" fmla="val 50000"/>
              <a:gd name="adj2" fmla="val 25000"/>
            </a:avLst>
          </a:prstGeom>
          <a:solidFill>
            <a:schemeClr val="tx2"/>
          </a:solidFill>
          <a:ln w="9525">
            <a:solidFill>
              <a:schemeClr val="tx1"/>
            </a:solidFill>
            <a:miter lim="800000"/>
            <a:headEnd/>
            <a:tailEnd/>
          </a:ln>
          <a:effectLst/>
        </p:spPr>
        <p:txBody>
          <a:bodyPr wrap="none" anchor="ctr">
            <a:prstTxWarp prst="textNoShape">
              <a:avLst/>
            </a:prstTxWarp>
          </a:bodyPr>
          <a:lstStyle/>
          <a:p>
            <a:pPr algn="ctr"/>
            <a:endParaRPr lang="it-IT">
              <a:solidFill>
                <a:schemeClr val="tx2"/>
              </a:solidFill>
            </a:endParaRPr>
          </a:p>
        </p:txBody>
      </p:sp>
      <p:sp>
        <p:nvSpPr>
          <p:cNvPr id="27662" name="Oval 14"/>
          <p:cNvSpPr>
            <a:spLocks noChangeArrowheads="1"/>
          </p:cNvSpPr>
          <p:nvPr/>
        </p:nvSpPr>
        <p:spPr bwMode="auto">
          <a:xfrm>
            <a:off x="6324600" y="4876800"/>
            <a:ext cx="2514600" cy="1905000"/>
          </a:xfrm>
          <a:prstGeom prst="ellipse">
            <a:avLst/>
          </a:prstGeom>
          <a:solidFill>
            <a:schemeClr val="hlink"/>
          </a:solidFill>
          <a:ln w="9525">
            <a:solidFill>
              <a:schemeClr val="tx1"/>
            </a:solidFill>
            <a:round/>
            <a:headEnd/>
            <a:tailEnd/>
          </a:ln>
          <a:effectLst/>
        </p:spPr>
        <p:txBody>
          <a:bodyPr wrap="none" anchor="ctr">
            <a:prstTxWarp prst="textNoShape">
              <a:avLst/>
            </a:prstTxWarp>
          </a:bodyPr>
          <a:lstStyle/>
          <a:p>
            <a:pPr algn="ctr"/>
            <a:r>
              <a:rPr lang="fr-FR">
                <a:solidFill>
                  <a:srgbClr val="FF6600"/>
                </a:solidFill>
                <a:effectLst>
                  <a:outerShdw blurRad="38100" dist="38100" dir="2700000" algn="tl">
                    <a:srgbClr val="000000"/>
                  </a:outerShdw>
                </a:effectLst>
                <a:latin typeface="Arial" pitchFamily="32" charset="0"/>
              </a:rPr>
              <a:t>statut explicite </a:t>
            </a:r>
          </a:p>
          <a:p>
            <a:pPr algn="ctr"/>
            <a:r>
              <a:rPr lang="fr-FR">
                <a:solidFill>
                  <a:srgbClr val="FF6600"/>
                </a:solidFill>
                <a:effectLst>
                  <a:outerShdw blurRad="38100" dist="38100" dir="2700000" algn="tl">
                    <a:srgbClr val="000000"/>
                  </a:outerShdw>
                </a:effectLst>
                <a:latin typeface="Arial" pitchFamily="32" charset="0"/>
              </a:rPr>
              <a:t>des variables </a:t>
            </a:r>
          </a:p>
          <a:p>
            <a:pPr algn="ctr"/>
            <a:r>
              <a:rPr lang="fr-FR">
                <a:solidFill>
                  <a:srgbClr val="FF6600"/>
                </a:solidFill>
                <a:effectLst>
                  <a:outerShdw blurRad="38100" dist="38100" dir="2700000" algn="tl">
                    <a:srgbClr val="000000"/>
                  </a:outerShdw>
                </a:effectLst>
                <a:latin typeface="Arial" pitchFamily="32" charset="0"/>
              </a:rPr>
              <a:t>et de la fonction</a:t>
            </a:r>
            <a:endParaRPr lang="it-IT">
              <a:solidFill>
                <a:srgbClr val="FF6600"/>
              </a:solidFill>
              <a:effectLst>
                <a:outerShdw blurRad="38100" dist="38100" dir="2700000" algn="tl">
                  <a:srgbClr val="000000"/>
                </a:outerShdw>
              </a:effectLst>
              <a:latin typeface="Arial" pitchFamily="32"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barn(outHorizontal)">
                                      <p:cBhvr>
                                        <p:cTn id="7" dur="500"/>
                                        <p:tgtEl>
                                          <p:spTgt spid="2765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strips(downRight)">
                                      <p:cBhvr>
                                        <p:cTn id="12" dur="500"/>
                                        <p:tgtEl>
                                          <p:spTgt spid="27651">
                                            <p:txEl>
                                              <p:pRg st="0" end="0"/>
                                            </p:txEl>
                                          </p:spTgt>
                                        </p:tgtEl>
                                      </p:cBhvr>
                                    </p:animEffect>
                                  </p:childTnLst>
                                </p:cTn>
                              </p:par>
                              <p:par>
                                <p:cTn id="13" presetID="18" presetClass="entr" presetSubtype="6" fill="hold" grpId="0" nodeType="with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Effect transition="in" filter="strips(downRight)">
                                      <p:cBhvr>
                                        <p:cTn id="15" dur="500"/>
                                        <p:tgtEl>
                                          <p:spTgt spid="27651">
                                            <p:txEl>
                                              <p:pRg st="1" end="1"/>
                                            </p:txEl>
                                          </p:spTgt>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27651">
                                            <p:txEl>
                                              <p:pRg st="2" end="2"/>
                                            </p:txEl>
                                          </p:spTgt>
                                        </p:tgtEl>
                                        <p:attrNameLst>
                                          <p:attrName>style.visibility</p:attrName>
                                        </p:attrNameLst>
                                      </p:cBhvr>
                                      <p:to>
                                        <p:strVal val="visible"/>
                                      </p:to>
                                    </p:set>
                                    <p:animEffect transition="in" filter="strips(downRight)">
                                      <p:cBhvr>
                                        <p:cTn id="18" dur="500"/>
                                        <p:tgtEl>
                                          <p:spTgt spid="27651">
                                            <p:txEl>
                                              <p:pRg st="2" end="2"/>
                                            </p:txEl>
                                          </p:spTgt>
                                        </p:tgtEl>
                                      </p:cBhvr>
                                    </p:animEffect>
                                  </p:childTnLst>
                                </p:cTn>
                              </p:par>
                              <p:par>
                                <p:cTn id="19" presetID="18" presetClass="entr" presetSubtype="6" fill="hold" grpId="0" nodeType="withEffect">
                                  <p:stCondLst>
                                    <p:cond delay="0"/>
                                  </p:stCondLst>
                                  <p:childTnLst>
                                    <p:set>
                                      <p:cBhvr>
                                        <p:cTn id="20" dur="1" fill="hold">
                                          <p:stCondLst>
                                            <p:cond delay="0"/>
                                          </p:stCondLst>
                                        </p:cTn>
                                        <p:tgtEl>
                                          <p:spTgt spid="27651">
                                            <p:txEl>
                                              <p:pRg st="3" end="3"/>
                                            </p:txEl>
                                          </p:spTgt>
                                        </p:tgtEl>
                                        <p:attrNameLst>
                                          <p:attrName>style.visibility</p:attrName>
                                        </p:attrNameLst>
                                      </p:cBhvr>
                                      <p:to>
                                        <p:strVal val="visible"/>
                                      </p:to>
                                    </p:set>
                                    <p:animEffect transition="in" filter="strips(downRight)">
                                      <p:cBhvr>
                                        <p:cTn id="21" dur="500"/>
                                        <p:tgtEl>
                                          <p:spTgt spid="27651">
                                            <p:txEl>
                                              <p:pRg st="3" end="3"/>
                                            </p:txEl>
                                          </p:spTgt>
                                        </p:tgtEl>
                                      </p:cBhvr>
                                    </p:animEffect>
                                  </p:childTnLst>
                                </p:cTn>
                              </p:par>
                              <p:par>
                                <p:cTn id="22" presetID="18" presetClass="entr" presetSubtype="6" fill="hold" grpId="0" nodeType="withEffect">
                                  <p:stCondLst>
                                    <p:cond delay="0"/>
                                  </p:stCondLst>
                                  <p:childTnLst>
                                    <p:set>
                                      <p:cBhvr>
                                        <p:cTn id="23" dur="1" fill="hold">
                                          <p:stCondLst>
                                            <p:cond delay="0"/>
                                          </p:stCondLst>
                                        </p:cTn>
                                        <p:tgtEl>
                                          <p:spTgt spid="27651">
                                            <p:txEl>
                                              <p:pRg st="4" end="4"/>
                                            </p:txEl>
                                          </p:spTgt>
                                        </p:tgtEl>
                                        <p:attrNameLst>
                                          <p:attrName>style.visibility</p:attrName>
                                        </p:attrNameLst>
                                      </p:cBhvr>
                                      <p:to>
                                        <p:strVal val="visible"/>
                                      </p:to>
                                    </p:set>
                                    <p:animEffect transition="in" filter="strips(downRight)">
                                      <p:cBhvr>
                                        <p:cTn id="24" dur="500"/>
                                        <p:tgtEl>
                                          <p:spTgt spid="27651">
                                            <p:txEl>
                                              <p:pRg st="4" end="4"/>
                                            </p:txEl>
                                          </p:spTgt>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7651">
                                            <p:txEl>
                                              <p:pRg st="5" end="5"/>
                                            </p:txEl>
                                          </p:spTgt>
                                        </p:tgtEl>
                                        <p:attrNameLst>
                                          <p:attrName>style.visibility</p:attrName>
                                        </p:attrNameLst>
                                      </p:cBhvr>
                                      <p:to>
                                        <p:strVal val="visible"/>
                                      </p:to>
                                    </p:set>
                                    <p:animEffect transition="in" filter="strips(downRight)">
                                      <p:cBhvr>
                                        <p:cTn id="27" dur="500"/>
                                        <p:tgtEl>
                                          <p:spTgt spid="27651">
                                            <p:txEl>
                                              <p:pRg st="5" end="5"/>
                                            </p:txEl>
                                          </p:spTgt>
                                        </p:tgtEl>
                                      </p:cBhvr>
                                    </p:animEffect>
                                  </p:childTnLst>
                                </p:cTn>
                              </p:par>
                              <p:par>
                                <p:cTn id="28" presetID="18" presetClass="entr" presetSubtype="6" fill="hold" grpId="0" nodeType="withEffect">
                                  <p:stCondLst>
                                    <p:cond delay="0"/>
                                  </p:stCondLst>
                                  <p:childTnLst>
                                    <p:set>
                                      <p:cBhvr>
                                        <p:cTn id="29" dur="1" fill="hold">
                                          <p:stCondLst>
                                            <p:cond delay="0"/>
                                          </p:stCondLst>
                                        </p:cTn>
                                        <p:tgtEl>
                                          <p:spTgt spid="27651">
                                            <p:txEl>
                                              <p:pRg st="6" end="6"/>
                                            </p:txEl>
                                          </p:spTgt>
                                        </p:tgtEl>
                                        <p:attrNameLst>
                                          <p:attrName>style.visibility</p:attrName>
                                        </p:attrNameLst>
                                      </p:cBhvr>
                                      <p:to>
                                        <p:strVal val="visible"/>
                                      </p:to>
                                    </p:set>
                                    <p:animEffect transition="in" filter="strips(downRight)">
                                      <p:cBhvr>
                                        <p:cTn id="30" dur="500"/>
                                        <p:tgtEl>
                                          <p:spTgt spid="27651">
                                            <p:txEl>
                                              <p:pRg st="6" end="6"/>
                                            </p:txEl>
                                          </p:spTgt>
                                        </p:tgtEl>
                                      </p:cBhvr>
                                    </p:animEffect>
                                  </p:childTnLst>
                                </p:cTn>
                              </p:par>
                              <p:par>
                                <p:cTn id="31" presetID="18" presetClass="entr" presetSubtype="6" fill="hold" grpId="0" nodeType="withEffect">
                                  <p:stCondLst>
                                    <p:cond delay="0"/>
                                  </p:stCondLst>
                                  <p:childTnLst>
                                    <p:set>
                                      <p:cBhvr>
                                        <p:cTn id="32" dur="1" fill="hold">
                                          <p:stCondLst>
                                            <p:cond delay="0"/>
                                          </p:stCondLst>
                                        </p:cTn>
                                        <p:tgtEl>
                                          <p:spTgt spid="27651">
                                            <p:txEl>
                                              <p:pRg st="7" end="7"/>
                                            </p:txEl>
                                          </p:spTgt>
                                        </p:tgtEl>
                                        <p:attrNameLst>
                                          <p:attrName>style.visibility</p:attrName>
                                        </p:attrNameLst>
                                      </p:cBhvr>
                                      <p:to>
                                        <p:strVal val="visible"/>
                                      </p:to>
                                    </p:set>
                                    <p:animEffect transition="in" filter="strips(downRight)">
                                      <p:cBhvr>
                                        <p:cTn id="33" dur="500"/>
                                        <p:tgtEl>
                                          <p:spTgt spid="27651">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7" presetClass="entr" presetSubtype="1" fill="hold" grpId="0" nodeType="clickEffect">
                                  <p:stCondLst>
                                    <p:cond delay="0"/>
                                  </p:stCondLst>
                                  <p:childTnLst>
                                    <p:set>
                                      <p:cBhvr>
                                        <p:cTn id="37" dur="1" fill="hold">
                                          <p:stCondLst>
                                            <p:cond delay="0"/>
                                          </p:stCondLst>
                                        </p:cTn>
                                        <p:tgtEl>
                                          <p:spTgt spid="27660"/>
                                        </p:tgtEl>
                                        <p:attrNameLst>
                                          <p:attrName>style.visibility</p:attrName>
                                        </p:attrNameLst>
                                      </p:cBhvr>
                                      <p:to>
                                        <p:strVal val="visible"/>
                                      </p:to>
                                    </p:set>
                                    <p:anim calcmode="lin" valueType="num">
                                      <p:cBhvr>
                                        <p:cTn id="38" dur="500" fill="hold"/>
                                        <p:tgtEl>
                                          <p:spTgt spid="27660"/>
                                        </p:tgtEl>
                                        <p:attrNameLst>
                                          <p:attrName>ppt_x</p:attrName>
                                        </p:attrNameLst>
                                      </p:cBhvr>
                                      <p:tavLst>
                                        <p:tav tm="0">
                                          <p:val>
                                            <p:strVal val="#ppt_x"/>
                                          </p:val>
                                        </p:tav>
                                        <p:tav tm="100000">
                                          <p:val>
                                            <p:strVal val="#ppt_x"/>
                                          </p:val>
                                        </p:tav>
                                      </p:tavLst>
                                    </p:anim>
                                    <p:anim calcmode="lin" valueType="num">
                                      <p:cBhvr>
                                        <p:cTn id="39" dur="500" fill="hold"/>
                                        <p:tgtEl>
                                          <p:spTgt spid="27660"/>
                                        </p:tgtEl>
                                        <p:attrNameLst>
                                          <p:attrName>ppt_y</p:attrName>
                                        </p:attrNameLst>
                                      </p:cBhvr>
                                      <p:tavLst>
                                        <p:tav tm="0">
                                          <p:val>
                                            <p:strVal val="#ppt_y-#ppt_h/2"/>
                                          </p:val>
                                        </p:tav>
                                        <p:tav tm="100000">
                                          <p:val>
                                            <p:strVal val="#ppt_y"/>
                                          </p:val>
                                        </p:tav>
                                      </p:tavLst>
                                    </p:anim>
                                    <p:anim calcmode="lin" valueType="num">
                                      <p:cBhvr>
                                        <p:cTn id="40" dur="500" fill="hold"/>
                                        <p:tgtEl>
                                          <p:spTgt spid="27660"/>
                                        </p:tgtEl>
                                        <p:attrNameLst>
                                          <p:attrName>ppt_w</p:attrName>
                                        </p:attrNameLst>
                                      </p:cBhvr>
                                      <p:tavLst>
                                        <p:tav tm="0">
                                          <p:val>
                                            <p:strVal val="#ppt_w"/>
                                          </p:val>
                                        </p:tav>
                                        <p:tav tm="100000">
                                          <p:val>
                                            <p:strVal val="#ppt_w"/>
                                          </p:val>
                                        </p:tav>
                                      </p:tavLst>
                                    </p:anim>
                                    <p:anim calcmode="lin" valueType="num">
                                      <p:cBhvr>
                                        <p:cTn id="41" dur="500" fill="hold"/>
                                        <p:tgtEl>
                                          <p:spTgt spid="27660"/>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23" presetClass="entr" presetSubtype="272" fill="hold" grpId="0" nodeType="clickEffect">
                                  <p:stCondLst>
                                    <p:cond delay="0"/>
                                  </p:stCondLst>
                                  <p:childTnLst>
                                    <p:set>
                                      <p:cBhvr>
                                        <p:cTn id="45" dur="1" fill="hold">
                                          <p:stCondLst>
                                            <p:cond delay="0"/>
                                          </p:stCondLst>
                                        </p:cTn>
                                        <p:tgtEl>
                                          <p:spTgt spid="27659"/>
                                        </p:tgtEl>
                                        <p:attrNameLst>
                                          <p:attrName>style.visibility</p:attrName>
                                        </p:attrNameLst>
                                      </p:cBhvr>
                                      <p:to>
                                        <p:strVal val="visible"/>
                                      </p:to>
                                    </p:set>
                                    <p:anim calcmode="lin" valueType="num">
                                      <p:cBhvr>
                                        <p:cTn id="46" dur="500" fill="hold"/>
                                        <p:tgtEl>
                                          <p:spTgt spid="27659"/>
                                        </p:tgtEl>
                                        <p:attrNameLst>
                                          <p:attrName>ppt_w</p:attrName>
                                        </p:attrNameLst>
                                      </p:cBhvr>
                                      <p:tavLst>
                                        <p:tav tm="0">
                                          <p:val>
                                            <p:strVal val="2/3*#ppt_w"/>
                                          </p:val>
                                        </p:tav>
                                        <p:tav tm="100000">
                                          <p:val>
                                            <p:strVal val="#ppt_w"/>
                                          </p:val>
                                        </p:tav>
                                      </p:tavLst>
                                    </p:anim>
                                    <p:anim calcmode="lin" valueType="num">
                                      <p:cBhvr>
                                        <p:cTn id="47" dur="500" fill="hold"/>
                                        <p:tgtEl>
                                          <p:spTgt spid="2765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P spid="27657" grpId="0" autoUpdateAnimBg="0"/>
      <p:bldP spid="27659" grpId="0" animBg="1" autoUpdateAnimBg="0"/>
      <p:bldP spid="27660" grpId="0" animBg="1"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t/>
            </a:r>
            <a:br>
              <a:rPr lang="it-IT" dirty="0" smtClean="0"/>
            </a:br>
            <a:r>
              <a:rPr lang="fr-FR" b="1" dirty="0" smtClean="0"/>
              <a:t>Un </a:t>
            </a:r>
            <a:r>
              <a:rPr lang="fr-FR" b="1" dirty="0" err="1" smtClean="0"/>
              <a:t>nuovo</a:t>
            </a:r>
            <a:r>
              <a:rPr lang="fr-FR" b="1" dirty="0" smtClean="0"/>
              <a:t> </a:t>
            </a:r>
            <a:r>
              <a:rPr lang="fr-FR" b="1" dirty="0" err="1" smtClean="0"/>
              <a:t>artefatto</a:t>
            </a:r>
            <a:r>
              <a:rPr lang="fr-FR" b="1" dirty="0" smtClean="0"/>
              <a:t>: il </a:t>
            </a:r>
            <a:r>
              <a:rPr lang="fr-FR" b="1" dirty="0" err="1" smtClean="0"/>
              <a:t>testo</a:t>
            </a:r>
            <a:r>
              <a:rPr lang="fr-FR" b="1" dirty="0" smtClean="0"/>
              <a:t> di </a:t>
            </a:r>
            <a:r>
              <a:rPr lang="fr-FR" b="1" dirty="0" err="1" smtClean="0"/>
              <a:t>Eulero</a:t>
            </a:r>
            <a:r>
              <a:rPr lang="it-IT" dirty="0" smtClean="0"/>
              <a:t/>
            </a:r>
            <a:br>
              <a:rPr lang="it-IT" dirty="0" smtClean="0"/>
            </a:br>
            <a:r>
              <a:rPr lang="fr-FR" b="1" dirty="0"/>
              <a:t> </a:t>
            </a:r>
            <a:r>
              <a:rPr lang="it-IT" dirty="0"/>
              <a:t/>
            </a:r>
            <a:br>
              <a:rPr lang="it-IT" dirty="0"/>
            </a:br>
            <a:endParaRPr lang="it-IT" dirty="0"/>
          </a:p>
        </p:txBody>
      </p:sp>
      <p:sp>
        <p:nvSpPr>
          <p:cNvPr id="4" name="Sottotitolo 3"/>
          <p:cNvSpPr>
            <a:spLocks noGrp="1"/>
          </p:cNvSpPr>
          <p:nvPr>
            <p:ph type="subTitle" idx="1"/>
          </p:nvPr>
        </p:nvSpPr>
        <p:spPr>
          <a:xfrm>
            <a:off x="1295399" y="3200399"/>
            <a:ext cx="6646333" cy="2455333"/>
          </a:xfrm>
        </p:spPr>
        <p:txBody>
          <a:bodyPr>
            <a:normAutofit/>
          </a:bodyPr>
          <a:lstStyle/>
          <a:p>
            <a:pPr algn="l">
              <a:buFont typeface="Arial"/>
              <a:buChar char="•"/>
            </a:pPr>
            <a:r>
              <a:rPr lang="it-IT" sz="2800" dirty="0" smtClean="0"/>
              <a:t>Uso di un testo come strumento di mediazione semiotica in relazione ad un artefatto.</a:t>
            </a:r>
          </a:p>
          <a:p>
            <a:pPr algn="l">
              <a:buFont typeface="Arial"/>
              <a:buChar char="•"/>
            </a:pPr>
            <a:r>
              <a:rPr lang="it-IT" sz="2800" dirty="0" smtClean="0"/>
              <a:t>Il legame tra il Testo di Eulero e l’artefatto Cabri </a:t>
            </a:r>
          </a:p>
          <a:p>
            <a:endParaRPr lang="it-IT" dirty="0"/>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Cosa</a:t>
            </a:r>
            <a:r>
              <a:rPr lang="fr-FR" dirty="0" smtClean="0"/>
              <a:t> </a:t>
            </a:r>
            <a:r>
              <a:rPr lang="fr-FR" dirty="0" err="1" smtClean="0"/>
              <a:t>intendiamo</a:t>
            </a:r>
            <a:r>
              <a:rPr lang="fr-FR" dirty="0" smtClean="0"/>
              <a:t> per </a:t>
            </a:r>
            <a:r>
              <a:rPr lang="fr-FR" dirty="0" err="1" smtClean="0"/>
              <a:t>Testo</a:t>
            </a:r>
            <a:endParaRPr lang="fr-FR" dirty="0"/>
          </a:p>
        </p:txBody>
      </p:sp>
      <p:sp>
        <p:nvSpPr>
          <p:cNvPr id="3" name="Segnaposto contenuto 2"/>
          <p:cNvSpPr>
            <a:spLocks noGrp="1"/>
          </p:cNvSpPr>
          <p:nvPr>
            <p:ph idx="1"/>
          </p:nvPr>
        </p:nvSpPr>
        <p:spPr/>
        <p:txBody>
          <a:bodyPr>
            <a:noAutofit/>
          </a:bodyPr>
          <a:lstStyle/>
          <a:p>
            <a:pPr>
              <a:buNone/>
            </a:pPr>
            <a:r>
              <a:rPr lang="fr-FR" sz="3200" dirty="0" smtClean="0"/>
              <a:t>Si usa il termine </a:t>
            </a:r>
            <a:r>
              <a:rPr lang="fr-FR" sz="3200" i="1" dirty="0" err="1" smtClean="0">
                <a:solidFill>
                  <a:srgbClr val="FF0000"/>
                </a:solidFill>
              </a:rPr>
              <a:t>testo</a:t>
            </a:r>
            <a:r>
              <a:rPr lang="fr-FR" sz="3200" dirty="0" smtClean="0"/>
              <a:t> in un </a:t>
            </a:r>
            <a:r>
              <a:rPr lang="fr-FR" sz="3200" dirty="0" err="1" smtClean="0"/>
              <a:t>senso</a:t>
            </a:r>
            <a:r>
              <a:rPr lang="fr-FR" sz="3200" dirty="0" smtClean="0"/>
              <a:t> molto </a:t>
            </a:r>
            <a:r>
              <a:rPr lang="fr-FR" sz="3200" dirty="0" err="1" smtClean="0"/>
              <a:t>ampio</a:t>
            </a:r>
            <a:r>
              <a:rPr lang="fr-FR" sz="3200" dirty="0" smtClean="0"/>
              <a:t>, </a:t>
            </a:r>
            <a:r>
              <a:rPr lang="fr-FR" sz="3200" dirty="0" err="1" smtClean="0"/>
              <a:t>che</a:t>
            </a:r>
            <a:r>
              <a:rPr lang="fr-FR" sz="3200" dirty="0" smtClean="0"/>
              <a:t> </a:t>
            </a:r>
            <a:r>
              <a:rPr lang="fr-FR" sz="3200" dirty="0" err="1" smtClean="0"/>
              <a:t>comprende</a:t>
            </a:r>
            <a:r>
              <a:rPr lang="fr-FR" sz="3200" dirty="0" smtClean="0"/>
              <a:t> </a:t>
            </a:r>
            <a:r>
              <a:rPr lang="fr-FR" sz="3200" dirty="0" err="1" smtClean="0"/>
              <a:t>qualsisi</a:t>
            </a:r>
            <a:r>
              <a:rPr lang="fr-FR" sz="3200" dirty="0" smtClean="0"/>
              <a:t> </a:t>
            </a:r>
            <a:r>
              <a:rPr lang="fr-FR" sz="3200" dirty="0" err="1" smtClean="0"/>
              <a:t>tipo</a:t>
            </a:r>
            <a:r>
              <a:rPr lang="fr-FR" sz="3200" dirty="0" smtClean="0"/>
              <a:t> di </a:t>
            </a:r>
            <a:r>
              <a:rPr lang="fr-FR" sz="3200" dirty="0" err="1" smtClean="0"/>
              <a:t>segni</a:t>
            </a:r>
            <a:r>
              <a:rPr lang="fr-FR" sz="3200" dirty="0" smtClean="0"/>
              <a:t>, anche </a:t>
            </a:r>
            <a:r>
              <a:rPr lang="fr-FR" sz="3200" dirty="0" err="1" smtClean="0"/>
              <a:t>appartenenti</a:t>
            </a:r>
            <a:r>
              <a:rPr lang="fr-FR" sz="3200" dirty="0" smtClean="0"/>
              <a:t> a </a:t>
            </a:r>
            <a:r>
              <a:rPr lang="fr-FR" sz="3200" dirty="0" err="1" smtClean="0"/>
              <a:t>sistemi</a:t>
            </a:r>
            <a:r>
              <a:rPr lang="fr-FR" sz="3200" dirty="0" smtClean="0"/>
              <a:t> </a:t>
            </a:r>
            <a:r>
              <a:rPr lang="fr-FR" sz="3200" dirty="0" err="1" smtClean="0"/>
              <a:t>semiotici</a:t>
            </a:r>
            <a:r>
              <a:rPr lang="fr-FR" sz="3200" dirty="0" smtClean="0"/>
              <a:t> </a:t>
            </a:r>
            <a:r>
              <a:rPr lang="fr-FR" sz="3200" dirty="0" err="1" smtClean="0"/>
              <a:t>diversi</a:t>
            </a:r>
            <a:r>
              <a:rPr lang="fr-FR" sz="3200" dirty="0" smtClean="0"/>
              <a:t>, </a:t>
            </a:r>
            <a:r>
              <a:rPr lang="fr-FR" sz="3200" dirty="0" err="1" smtClean="0"/>
              <a:t>organizzati</a:t>
            </a:r>
            <a:r>
              <a:rPr lang="fr-FR" sz="3200" dirty="0" smtClean="0"/>
              <a:t> in </a:t>
            </a:r>
            <a:r>
              <a:rPr lang="fr-FR" sz="3200" dirty="0" err="1" smtClean="0"/>
              <a:t>una</a:t>
            </a:r>
            <a:r>
              <a:rPr lang="fr-FR" sz="3200" dirty="0" smtClean="0"/>
              <a:t> </a:t>
            </a:r>
            <a:r>
              <a:rPr lang="fr-FR" sz="3200" dirty="0" err="1" smtClean="0"/>
              <a:t>struttura</a:t>
            </a:r>
            <a:r>
              <a:rPr lang="fr-FR" sz="3200" dirty="0" smtClean="0"/>
              <a:t> </a:t>
            </a:r>
          </a:p>
          <a:p>
            <a:pPr>
              <a:buNone/>
            </a:pPr>
            <a:r>
              <a:rPr lang="fr-FR" sz="3200" dirty="0" smtClean="0"/>
              <a:t>Un </a:t>
            </a:r>
            <a:r>
              <a:rPr lang="fr-FR" sz="3200" dirty="0" err="1" smtClean="0"/>
              <a:t>testo</a:t>
            </a:r>
            <a:r>
              <a:rPr lang="fr-FR" sz="3200" dirty="0" smtClean="0"/>
              <a:t> in </a:t>
            </a:r>
            <a:r>
              <a:rPr lang="fr-FR" sz="3200" dirty="0" err="1" smtClean="0"/>
              <a:t>particolare</a:t>
            </a:r>
            <a:r>
              <a:rPr lang="fr-FR" sz="3200" dirty="0" smtClean="0"/>
              <a:t> </a:t>
            </a:r>
            <a:r>
              <a:rPr lang="fr-FR" sz="3200" dirty="0" err="1" smtClean="0"/>
              <a:t>può</a:t>
            </a:r>
            <a:r>
              <a:rPr lang="fr-FR" sz="3200" dirty="0" smtClean="0"/>
              <a:t> </a:t>
            </a:r>
            <a:r>
              <a:rPr lang="fr-FR" sz="3200" dirty="0" err="1" smtClean="0"/>
              <a:t>costituire</a:t>
            </a:r>
            <a:r>
              <a:rPr lang="fr-FR" sz="3200" dirty="0" smtClean="0"/>
              <a:t> un </a:t>
            </a:r>
            <a:r>
              <a:rPr lang="fr-FR" sz="3200" dirty="0" err="1" smtClean="0"/>
              <a:t>elemento</a:t>
            </a:r>
            <a:r>
              <a:rPr lang="fr-FR" sz="3200" dirty="0" smtClean="0"/>
              <a:t> da </a:t>
            </a:r>
            <a:r>
              <a:rPr lang="fr-FR" sz="3200" dirty="0" err="1" smtClean="0"/>
              <a:t>analizzare</a:t>
            </a:r>
            <a:r>
              <a:rPr lang="fr-FR" sz="3200" dirty="0" smtClean="0"/>
              <a:t> e da </a:t>
            </a:r>
            <a:r>
              <a:rPr lang="fr-FR" sz="3200" dirty="0" err="1" smtClean="0"/>
              <a:t>discutere</a:t>
            </a:r>
            <a:r>
              <a:rPr lang="fr-FR" sz="3200" dirty="0" smtClean="0"/>
              <a:t> </a:t>
            </a:r>
            <a:r>
              <a:rPr lang="fr-FR" sz="3200" dirty="0" err="1" smtClean="0"/>
              <a:t>collettivamente</a:t>
            </a:r>
            <a:r>
              <a:rPr lang="fr-FR" sz="3200" dirty="0" smtClean="0"/>
              <a:t> (</a:t>
            </a:r>
            <a:r>
              <a:rPr lang="fr-FR" sz="3200" dirty="0" err="1" smtClean="0"/>
              <a:t>attività</a:t>
            </a:r>
            <a:r>
              <a:rPr lang="fr-FR" sz="3200" dirty="0" smtClean="0"/>
              <a:t> di </a:t>
            </a:r>
            <a:r>
              <a:rPr lang="fr-FR" sz="3200" dirty="0" err="1" smtClean="0"/>
              <a:t>interpretazione</a:t>
            </a:r>
            <a:r>
              <a:rPr lang="fr-FR" sz="3200" dirty="0" smtClean="0"/>
              <a:t>)</a:t>
            </a:r>
          </a:p>
          <a:p>
            <a:pPr>
              <a:buNone/>
            </a:pPr>
            <a:r>
              <a:rPr lang="fr-FR" sz="3200" dirty="0" smtClean="0"/>
              <a:t>In </a:t>
            </a:r>
            <a:r>
              <a:rPr lang="fr-FR" sz="3200" dirty="0" err="1" smtClean="0"/>
              <a:t>questo</a:t>
            </a:r>
            <a:r>
              <a:rPr lang="fr-FR" sz="3200" dirty="0" smtClean="0"/>
              <a:t> modo un </a:t>
            </a:r>
            <a:r>
              <a:rPr lang="fr-FR" sz="3200" dirty="0" err="1" smtClean="0"/>
              <a:t>testo</a:t>
            </a:r>
            <a:r>
              <a:rPr lang="fr-FR" sz="3200" dirty="0" smtClean="0"/>
              <a:t> </a:t>
            </a:r>
            <a:r>
              <a:rPr lang="fr-FR" sz="3200" dirty="0" err="1" smtClean="0"/>
              <a:t>può</a:t>
            </a:r>
            <a:r>
              <a:rPr lang="fr-FR" sz="3200" dirty="0" smtClean="0"/>
              <a:t> </a:t>
            </a:r>
            <a:r>
              <a:rPr lang="fr-FR" sz="3200" dirty="0" err="1" smtClean="0"/>
              <a:t>divenire</a:t>
            </a:r>
            <a:r>
              <a:rPr lang="fr-FR" sz="3200" dirty="0" smtClean="0"/>
              <a:t> un </a:t>
            </a:r>
            <a:r>
              <a:rPr lang="fr-FR" sz="3200" dirty="0" err="1" smtClean="0"/>
              <a:t>elemento</a:t>
            </a:r>
            <a:r>
              <a:rPr lang="fr-FR" sz="3200" dirty="0" smtClean="0"/>
              <a:t> </a:t>
            </a:r>
            <a:r>
              <a:rPr lang="fr-FR" sz="3200" dirty="0" err="1" smtClean="0"/>
              <a:t>chiave</a:t>
            </a:r>
            <a:r>
              <a:rPr lang="fr-FR" sz="3200" dirty="0" smtClean="0"/>
              <a:t> </a:t>
            </a:r>
            <a:r>
              <a:rPr lang="fr-FR" sz="3200" dirty="0" err="1" smtClean="0"/>
              <a:t>nello</a:t>
            </a:r>
            <a:r>
              <a:rPr lang="fr-FR" sz="3200" dirty="0" smtClean="0"/>
              <a:t> </a:t>
            </a:r>
            <a:r>
              <a:rPr lang="fr-FR" sz="3200" dirty="0" err="1" smtClean="0"/>
              <a:t>sviluppto</a:t>
            </a:r>
            <a:r>
              <a:rPr lang="fr-FR" sz="3200" dirty="0" smtClean="0"/>
              <a:t> </a:t>
            </a:r>
            <a:r>
              <a:rPr lang="fr-FR" sz="3200" dirty="0" err="1" smtClean="0"/>
              <a:t>del</a:t>
            </a:r>
            <a:r>
              <a:rPr lang="fr-FR" sz="3200" dirty="0" smtClean="0"/>
              <a:t> </a:t>
            </a:r>
            <a:r>
              <a:rPr lang="fr-FR" sz="3200" dirty="0" err="1" smtClean="0"/>
              <a:t>processo</a:t>
            </a:r>
            <a:r>
              <a:rPr lang="fr-FR" sz="3200" dirty="0" smtClean="0"/>
              <a:t> di </a:t>
            </a:r>
            <a:r>
              <a:rPr lang="fr-FR" sz="3200" dirty="0" err="1" smtClean="0"/>
              <a:t>Mediazione</a:t>
            </a:r>
            <a:r>
              <a:rPr lang="fr-FR" sz="3200" dirty="0" smtClean="0"/>
              <a:t> </a:t>
            </a:r>
            <a:r>
              <a:rPr lang="fr-FR" sz="3200" dirty="0" err="1" smtClean="0"/>
              <a:t>Semiotica</a:t>
            </a:r>
            <a:r>
              <a:rPr lang="fr-FR" sz="3200" dirty="0" smtClean="0"/>
              <a:t> .</a:t>
            </a:r>
          </a:p>
          <a:p>
            <a:pPr>
              <a:buNone/>
            </a:pPr>
            <a:endParaRPr lang="fr-FR" sz="3200" dirty="0" smtClean="0"/>
          </a:p>
          <a:p>
            <a:pPr>
              <a:buNone/>
            </a:pPr>
            <a:endParaRPr lang="fr-FR"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smtClean="0"/>
              <a:t>Il  </a:t>
            </a:r>
            <a:r>
              <a:rPr lang="fr-FR" dirty="0" err="1" smtClean="0"/>
              <a:t>punto</a:t>
            </a:r>
            <a:r>
              <a:rPr lang="fr-FR" dirty="0" smtClean="0"/>
              <a:t> di vista di </a:t>
            </a:r>
            <a:r>
              <a:rPr lang="fr-FR" dirty="0" err="1" smtClean="0"/>
              <a:t>Wartofsky</a:t>
            </a:r>
            <a:endParaRPr lang="fr-FR" dirty="0"/>
          </a:p>
        </p:txBody>
      </p:sp>
      <p:sp>
        <p:nvSpPr>
          <p:cNvPr id="3" name="Segnaposto contenuto 2"/>
          <p:cNvSpPr>
            <a:spLocks noGrp="1"/>
          </p:cNvSpPr>
          <p:nvPr>
            <p:ph idx="1"/>
          </p:nvPr>
        </p:nvSpPr>
        <p:spPr/>
        <p:txBody>
          <a:bodyPr>
            <a:noAutofit/>
          </a:bodyPr>
          <a:lstStyle/>
          <a:p>
            <a:r>
              <a:rPr lang="it-IT" dirty="0" err="1" smtClean="0"/>
              <a:t>Primary</a:t>
            </a:r>
            <a:r>
              <a:rPr lang="it-IT" dirty="0" smtClean="0"/>
              <a:t> </a:t>
            </a:r>
            <a:r>
              <a:rPr lang="it-IT" dirty="0" err="1" smtClean="0"/>
              <a:t>Artefacts</a:t>
            </a:r>
            <a:r>
              <a:rPr lang="it-IT" dirty="0" smtClean="0"/>
              <a:t> (</a:t>
            </a:r>
            <a:r>
              <a:rPr lang="it-IT" dirty="0" err="1" smtClean="0"/>
              <a:t>Artefactto</a:t>
            </a:r>
            <a:r>
              <a:rPr lang="it-IT" dirty="0" smtClean="0"/>
              <a:t> primario)</a:t>
            </a:r>
          </a:p>
          <a:p>
            <a:pPr indent="11113">
              <a:buNone/>
            </a:pPr>
            <a:r>
              <a:rPr lang="it-IT" dirty="0" smtClean="0"/>
              <a:t>Utilizzato direttamente per portare a termine un compito. </a:t>
            </a:r>
          </a:p>
          <a:p>
            <a:r>
              <a:rPr lang="it-IT" dirty="0" err="1" smtClean="0"/>
              <a:t>Secondary</a:t>
            </a:r>
            <a:r>
              <a:rPr lang="it-IT" dirty="0" smtClean="0"/>
              <a:t> </a:t>
            </a:r>
            <a:r>
              <a:rPr lang="it-IT" dirty="0" err="1" smtClean="0"/>
              <a:t>Artefacts</a:t>
            </a:r>
            <a:r>
              <a:rPr lang="it-IT" dirty="0" smtClean="0"/>
              <a:t> (Artefatto secondario)</a:t>
            </a:r>
          </a:p>
          <a:p>
            <a:pPr indent="11113">
              <a:buNone/>
            </a:pPr>
            <a:r>
              <a:rPr lang="it-IT" dirty="0" smtClean="0"/>
              <a:t>Utilizzato per trasmettere le modalità di utilizzo di artefatti primari. Sono delle ‘</a:t>
            </a:r>
            <a:r>
              <a:rPr lang="it-IT" dirty="0" err="1" smtClean="0"/>
              <a:t>rappresentazini</a:t>
            </a:r>
            <a:r>
              <a:rPr lang="it-IT" dirty="0" smtClean="0"/>
              <a:t>’ di tali modalità.  </a:t>
            </a:r>
          </a:p>
          <a:p>
            <a:pPr marL="3175" indent="11113"/>
            <a:r>
              <a:rPr lang="it-IT" dirty="0" smtClean="0"/>
              <a:t> </a:t>
            </a:r>
            <a:r>
              <a:rPr lang="it-IT" dirty="0" err="1" smtClean="0"/>
              <a:t>Tertiary</a:t>
            </a:r>
            <a:r>
              <a:rPr lang="it-IT" dirty="0" smtClean="0"/>
              <a:t> </a:t>
            </a:r>
            <a:r>
              <a:rPr lang="it-IT" dirty="0" err="1" smtClean="0"/>
              <a:t>Artefacts</a:t>
            </a:r>
            <a:r>
              <a:rPr lang="it-IT" dirty="0" smtClean="0"/>
              <a:t> (Artefatti terziari) </a:t>
            </a:r>
          </a:p>
          <a:p>
            <a:pPr marL="357188" indent="11113">
              <a:buNone/>
            </a:pPr>
            <a:r>
              <a:rPr lang="it-IT" dirty="0" smtClean="0"/>
              <a:t>Si tratta ancora di rappresentazioni delle modalità ma il legame con la pratica può non essere più </a:t>
            </a:r>
            <a:r>
              <a:rPr lang="it-IT" dirty="0" err="1" smtClean="0"/>
              <a:t>ricooscibile…</a:t>
            </a:r>
            <a:r>
              <a:rPr lang="it-IT" dirty="0" smtClean="0"/>
              <a:t> </a:t>
            </a:r>
          </a:p>
          <a:p>
            <a:pPr marL="357188" indent="11113">
              <a:buNone/>
            </a:pPr>
            <a:r>
              <a:rPr lang="it-IT" dirty="0" smtClean="0"/>
              <a:t>Le teorie Matematiche sono un esempio. </a:t>
            </a: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Polisemia di un testo</a:t>
            </a:r>
            <a:endParaRPr lang="it-IT"/>
          </a:p>
        </p:txBody>
      </p:sp>
      <p:sp>
        <p:nvSpPr>
          <p:cNvPr id="3" name="Segnaposto contenuto 2"/>
          <p:cNvSpPr>
            <a:spLocks noGrp="1"/>
          </p:cNvSpPr>
          <p:nvPr>
            <p:ph idx="1"/>
          </p:nvPr>
        </p:nvSpPr>
        <p:spPr/>
        <p:txBody>
          <a:bodyPr>
            <a:noAutofit/>
          </a:bodyPr>
          <a:lstStyle/>
          <a:p>
            <a:r>
              <a:rPr lang="it-IT" sz="2800" dirty="0" smtClean="0"/>
              <a:t>Può accadere che un testo abbia il potenziale di evocare sia dei </a:t>
            </a:r>
            <a:r>
              <a:rPr lang="it-IT" sz="2800" dirty="0" err="1" smtClean="0"/>
              <a:t>significatiliegati</a:t>
            </a:r>
            <a:r>
              <a:rPr lang="it-IT" sz="2800" dirty="0" smtClean="0"/>
              <a:t> all’utilizzazione di un artefatto che dei significati matematici. </a:t>
            </a:r>
          </a:p>
          <a:p>
            <a:r>
              <a:rPr lang="it-IT" sz="2800" dirty="0" smtClean="0"/>
              <a:t>In questo modo può costituire un elemento chiave per alimentare il processo di evoluzione dei segni (il processo di Mediazione Semiotica. </a:t>
            </a:r>
          </a:p>
          <a:p>
            <a:r>
              <a:rPr lang="it-IT" sz="2800" dirty="0" smtClean="0"/>
              <a:t>Le tipologie di testo che sono stati utilizzati nelle nostre sperimentazioni:</a:t>
            </a:r>
          </a:p>
          <a:p>
            <a:pPr lvl="1"/>
            <a:r>
              <a:rPr lang="it-IT" sz="2800" dirty="0" smtClean="0"/>
              <a:t>Testi prodotti dagli allievi (in coppia o individuali)</a:t>
            </a:r>
          </a:p>
          <a:p>
            <a:pPr lvl="1"/>
            <a:r>
              <a:rPr lang="it-IT" sz="2800" dirty="0" smtClean="0"/>
              <a:t>Testi esterni alla classe, ad esempio tratti da fonti storiche.</a:t>
            </a:r>
          </a:p>
          <a:p>
            <a:pPr lvl="1"/>
            <a:endParaRPr lang="it-IT" sz="2800" dirty="0"/>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smtClean="0"/>
              <a:t>La </a:t>
            </a:r>
            <a:r>
              <a:rPr lang="fr-FR" dirty="0" err="1" smtClean="0"/>
              <a:t>lettura</a:t>
            </a:r>
            <a:r>
              <a:rPr lang="fr-FR" dirty="0" smtClean="0"/>
              <a:t> di </a:t>
            </a:r>
            <a:r>
              <a:rPr lang="fr-FR" dirty="0" err="1" smtClean="0"/>
              <a:t>una</a:t>
            </a:r>
            <a:r>
              <a:rPr lang="fr-FR" dirty="0" smtClean="0"/>
              <a:t> fonte originale</a:t>
            </a:r>
            <a:endParaRPr lang="fr-FR" dirty="0"/>
          </a:p>
        </p:txBody>
      </p:sp>
      <p:sp>
        <p:nvSpPr>
          <p:cNvPr id="3" name="Segnaposto contenuto 2"/>
          <p:cNvSpPr>
            <a:spLocks noGrp="1"/>
          </p:cNvSpPr>
          <p:nvPr>
            <p:ph idx="1"/>
          </p:nvPr>
        </p:nvSpPr>
        <p:spPr>
          <a:xfrm>
            <a:off x="524933" y="1447800"/>
            <a:ext cx="8161867" cy="4572000"/>
          </a:xfrm>
        </p:spPr>
        <p:txBody>
          <a:bodyPr>
            <a:noAutofit/>
          </a:bodyPr>
          <a:lstStyle/>
          <a:p>
            <a:r>
              <a:rPr lang="fr-FR" sz="2800" dirty="0" err="1" smtClean="0"/>
              <a:t>Asimmetria</a:t>
            </a:r>
            <a:r>
              <a:rPr lang="fr-FR" sz="2800" dirty="0" smtClean="0"/>
              <a:t> </a:t>
            </a:r>
            <a:r>
              <a:rPr lang="fr-FR" sz="2800" dirty="0" err="1" smtClean="0"/>
              <a:t>tra</a:t>
            </a:r>
            <a:r>
              <a:rPr lang="fr-FR" sz="2800" dirty="0" smtClean="0"/>
              <a:t> il </a:t>
            </a:r>
            <a:r>
              <a:rPr lang="fr-FR" sz="2800" dirty="0" err="1" smtClean="0"/>
              <a:t>lettore</a:t>
            </a:r>
            <a:r>
              <a:rPr lang="fr-FR" sz="2800" dirty="0" smtClean="0"/>
              <a:t> e l’</a:t>
            </a:r>
            <a:r>
              <a:rPr lang="fr-FR" sz="2800" dirty="0" err="1" smtClean="0"/>
              <a:t>autore</a:t>
            </a:r>
            <a:r>
              <a:rPr lang="fr-FR" sz="2800" dirty="0" smtClean="0"/>
              <a:t>: </a:t>
            </a:r>
          </a:p>
          <a:p>
            <a:pPr lvl="1"/>
            <a:r>
              <a:rPr lang="fr-FR" sz="2800" dirty="0" err="1" smtClean="0"/>
              <a:t>Autorità</a:t>
            </a:r>
            <a:r>
              <a:rPr lang="fr-FR" sz="2800" dirty="0" smtClean="0"/>
              <a:t> </a:t>
            </a:r>
            <a:r>
              <a:rPr lang="fr-FR" sz="2800" dirty="0" err="1" smtClean="0"/>
              <a:t>della</a:t>
            </a:r>
            <a:r>
              <a:rPr lang="fr-FR" sz="2800" dirty="0" smtClean="0"/>
              <a:t> voce </a:t>
            </a:r>
            <a:r>
              <a:rPr lang="fr-FR" sz="2800" dirty="0" err="1" smtClean="0"/>
              <a:t>del</a:t>
            </a:r>
            <a:r>
              <a:rPr lang="fr-FR" sz="2800" dirty="0" smtClean="0"/>
              <a:t> </a:t>
            </a:r>
            <a:r>
              <a:rPr lang="fr-FR" sz="2800" dirty="0" err="1" smtClean="0"/>
              <a:t>testo</a:t>
            </a:r>
            <a:r>
              <a:rPr lang="fr-FR" sz="2800" dirty="0" smtClean="0"/>
              <a:t> …</a:t>
            </a:r>
          </a:p>
          <a:p>
            <a:pPr lvl="1"/>
            <a:r>
              <a:rPr lang="fr-FR" sz="2800" dirty="0" err="1" smtClean="0"/>
              <a:t>Tensione</a:t>
            </a:r>
            <a:r>
              <a:rPr lang="fr-FR" sz="2800" dirty="0" smtClean="0"/>
              <a:t> </a:t>
            </a:r>
            <a:r>
              <a:rPr lang="fr-FR" sz="2800" dirty="0" err="1" smtClean="0"/>
              <a:t>tra</a:t>
            </a:r>
            <a:r>
              <a:rPr lang="fr-FR" sz="2800" dirty="0" smtClean="0"/>
              <a:t> la </a:t>
            </a:r>
            <a:r>
              <a:rPr lang="fr-FR" sz="2800" dirty="0" err="1" smtClean="0"/>
              <a:t>prospettiva</a:t>
            </a:r>
            <a:r>
              <a:rPr lang="fr-FR" sz="2800" dirty="0" smtClean="0"/>
              <a:t> </a:t>
            </a:r>
            <a:r>
              <a:rPr lang="fr-FR" sz="2800" dirty="0" err="1" smtClean="0"/>
              <a:t>del</a:t>
            </a:r>
            <a:r>
              <a:rPr lang="fr-FR" sz="2800" dirty="0" smtClean="0"/>
              <a:t> </a:t>
            </a:r>
            <a:r>
              <a:rPr lang="fr-FR" sz="2800" dirty="0" err="1" smtClean="0"/>
              <a:t>lettore</a:t>
            </a:r>
            <a:r>
              <a:rPr lang="fr-FR" sz="2800" dirty="0" smtClean="0"/>
              <a:t> e </a:t>
            </a:r>
            <a:r>
              <a:rPr lang="fr-FR" sz="2800" dirty="0" err="1" smtClean="0"/>
              <a:t>quella</a:t>
            </a:r>
            <a:r>
              <a:rPr lang="fr-FR" sz="2800" dirty="0" smtClean="0"/>
              <a:t> </a:t>
            </a:r>
            <a:r>
              <a:rPr lang="fr-FR" sz="2800" dirty="0" err="1" smtClean="0"/>
              <a:t>dell’autore</a:t>
            </a:r>
            <a:r>
              <a:rPr lang="fr-FR" sz="2800" dirty="0" smtClean="0"/>
              <a:t> …</a:t>
            </a:r>
          </a:p>
          <a:p>
            <a:pPr lvl="1"/>
            <a:endParaRPr lang="fr-FR" sz="2800" dirty="0" smtClean="0"/>
          </a:p>
          <a:p>
            <a:pPr marL="0" lvl="1" indent="0">
              <a:buNone/>
            </a:pPr>
            <a:r>
              <a:rPr lang="en-GB" sz="2800" dirty="0" smtClean="0"/>
              <a:t>This thinking into other persons and into a different world seems to be the core of an educational  philosophy underlying the reading of original sources. […] Thinking themselves into other persons motivate students to reflect about their own views of the subject matter.” (</a:t>
            </a:r>
            <a:r>
              <a:rPr lang="en-GB" sz="2800" dirty="0" err="1" smtClean="0"/>
              <a:t>Jahnke</a:t>
            </a:r>
            <a:r>
              <a:rPr lang="en-GB" sz="2800" dirty="0" smtClean="0"/>
              <a:t>, 2000, </a:t>
            </a:r>
            <a:r>
              <a:rPr lang="en-GB" sz="2800" dirty="0" err="1" smtClean="0"/>
              <a:t>p</a:t>
            </a:r>
            <a:r>
              <a:rPr lang="en-GB" sz="2800" dirty="0" smtClean="0"/>
              <a:t>. 299)</a:t>
            </a:r>
            <a:endParaRPr lang="it-IT" sz="2800" dirty="0" smtClean="0"/>
          </a:p>
          <a:p>
            <a:pPr marL="0" lvl="1" indent="0">
              <a:buNone/>
            </a:pPr>
            <a:endParaRPr lang="fr-FR" sz="2800"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524933" y="274637"/>
            <a:ext cx="8161867" cy="2396879"/>
          </a:xfrm>
        </p:spPr>
        <p:txBody>
          <a:bodyPr/>
          <a:lstStyle/>
          <a:p>
            <a:r>
              <a:rPr lang="it-IT" dirty="0" smtClean="0">
                <a:solidFill>
                  <a:srgbClr val="FF0000"/>
                </a:solidFill>
              </a:rPr>
              <a:t>Analisi didattica</a:t>
            </a:r>
            <a:br>
              <a:rPr lang="it-IT" dirty="0" smtClean="0">
                <a:solidFill>
                  <a:srgbClr val="FF0000"/>
                </a:solidFill>
              </a:rPr>
            </a:br>
            <a:r>
              <a:rPr lang="it-IT" dirty="0" smtClean="0">
                <a:solidFill>
                  <a:srgbClr val="FF0000"/>
                </a:solidFill>
              </a:rPr>
              <a:t/>
            </a:r>
            <a:br>
              <a:rPr lang="it-IT" dirty="0" smtClean="0">
                <a:solidFill>
                  <a:srgbClr val="FF0000"/>
                </a:solidFill>
              </a:rPr>
            </a:br>
            <a:r>
              <a:rPr lang="it-IT" dirty="0" smtClean="0">
                <a:solidFill>
                  <a:srgbClr val="FF0000"/>
                </a:solidFill>
              </a:rPr>
              <a:t> l’uso dell’artefatto in classe:</a:t>
            </a:r>
            <a:endParaRPr lang="it-IT" dirty="0">
              <a:solidFill>
                <a:srgbClr val="FF0000"/>
              </a:solidFill>
            </a:endParaRPr>
          </a:p>
        </p:txBody>
      </p:sp>
      <p:pic>
        <p:nvPicPr>
          <p:cNvPr id="5" name="Immagine 4">
            <a:hlinkClick r:id="rId3" action="ppaction://hlinkfile"/>
          </p:cNvPr>
          <p:cNvPicPr>
            <a:picLocks noChangeAspect="1"/>
          </p:cNvPicPr>
          <p:nvPr/>
        </p:nvPicPr>
        <p:blipFill>
          <a:blip r:embed="rId4"/>
          <a:stretch>
            <a:fillRect/>
          </a:stretch>
        </p:blipFill>
        <p:spPr>
          <a:xfrm>
            <a:off x="4048333" y="3945467"/>
            <a:ext cx="1047334" cy="104733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3490" name="Picture 2"/>
          <p:cNvPicPr>
            <a:picLocks noGrp="1" noChangeAspect="1" noChangeArrowheads="1"/>
          </p:cNvPicPr>
          <p:nvPr>
            <p:ph type="body" idx="1"/>
          </p:nvPr>
        </p:nvPicPr>
        <p:blipFill>
          <a:blip r:embed="rId2"/>
          <a:srcRect/>
          <a:stretch>
            <a:fillRect/>
          </a:stretch>
        </p:blipFill>
        <p:spPr>
          <a:xfrm>
            <a:off x="5770563" y="2130425"/>
            <a:ext cx="2635250" cy="3516313"/>
          </a:xfrm>
          <a:ln/>
        </p:spPr>
      </p:pic>
      <p:sp>
        <p:nvSpPr>
          <p:cNvPr id="63491" name="Rectangle 3"/>
          <p:cNvSpPr>
            <a:spLocks noGrp="1" noChangeArrowheads="1"/>
          </p:cNvSpPr>
          <p:nvPr>
            <p:ph type="title"/>
          </p:nvPr>
        </p:nvSpPr>
        <p:spPr/>
        <p:txBody>
          <a:bodyPr/>
          <a:lstStyle/>
          <a:p>
            <a:r>
              <a:rPr lang="it-IT"/>
              <a:t>Il testo di Eulero</a:t>
            </a:r>
          </a:p>
        </p:txBody>
      </p:sp>
      <p:sp>
        <p:nvSpPr>
          <p:cNvPr id="63492" name="Text Box 4"/>
          <p:cNvSpPr txBox="1">
            <a:spLocks noChangeArrowheads="1"/>
          </p:cNvSpPr>
          <p:nvPr/>
        </p:nvSpPr>
        <p:spPr bwMode="auto">
          <a:xfrm>
            <a:off x="517525" y="1812925"/>
            <a:ext cx="4587875" cy="4587875"/>
          </a:xfrm>
          <a:prstGeom prst="rect">
            <a:avLst/>
          </a:prstGeom>
          <a:noFill/>
          <a:ln w="9525">
            <a:noFill/>
            <a:miter lim="800000"/>
            <a:headEnd/>
            <a:tailEnd/>
          </a:ln>
          <a:effectLst/>
        </p:spPr>
        <p:txBody>
          <a:bodyPr>
            <a:prstTxWarp prst="textNoShape">
              <a:avLst/>
            </a:prstTxWarp>
            <a:spAutoFit/>
          </a:bodyPr>
          <a:lstStyle/>
          <a:p>
            <a:pPr algn="ctr"/>
            <a:r>
              <a:rPr kumimoji="0" lang="en-GB" sz="2800" b="1">
                <a:latin typeface="Apple Chancery" pitchFamily="32" charset="0"/>
                <a:ea typeface="Times" pitchFamily="32" charset="0"/>
                <a:cs typeface="Times" pitchFamily="32" charset="0"/>
              </a:rPr>
              <a:t>Introductio in analysin Infinitorum  </a:t>
            </a:r>
          </a:p>
          <a:p>
            <a:pPr algn="ctr"/>
            <a:r>
              <a:rPr kumimoji="0" lang="en-GB" sz="2800" b="1">
                <a:latin typeface="Apple Chancery" pitchFamily="32" charset="0"/>
                <a:ea typeface="Times" pitchFamily="32" charset="0"/>
                <a:cs typeface="Times" pitchFamily="32" charset="0"/>
              </a:rPr>
              <a:t>Tomus secundus </a:t>
            </a:r>
          </a:p>
          <a:p>
            <a:pPr algn="ctr"/>
            <a:endParaRPr kumimoji="0" lang="en-GB" sz="2800" b="1">
              <a:latin typeface="Apple Chancery" pitchFamily="32" charset="0"/>
              <a:ea typeface="Times" pitchFamily="32" charset="0"/>
              <a:cs typeface="Times" pitchFamily="32" charset="0"/>
            </a:endParaRPr>
          </a:p>
          <a:p>
            <a:pPr algn="ctr"/>
            <a:r>
              <a:rPr kumimoji="0" lang="en-GB" sz="2800" b="1">
                <a:latin typeface="Apple Chancery" pitchFamily="32" charset="0"/>
                <a:ea typeface="Times" pitchFamily="32" charset="0"/>
                <a:cs typeface="Times" pitchFamily="32" charset="0"/>
              </a:rPr>
              <a:t>Theoriam Linearum curvarum </a:t>
            </a:r>
          </a:p>
          <a:p>
            <a:pPr algn="ctr"/>
            <a:r>
              <a:rPr kumimoji="0" lang="en-GB" sz="2800" b="1">
                <a:latin typeface="Apple Chancery" pitchFamily="32" charset="0"/>
                <a:ea typeface="Times" pitchFamily="32" charset="0"/>
                <a:cs typeface="Times" pitchFamily="32" charset="0"/>
              </a:rPr>
              <a:t>Lausannae </a:t>
            </a:r>
          </a:p>
          <a:p>
            <a:pPr algn="ctr"/>
            <a:r>
              <a:rPr kumimoji="0" lang="en-GB" sz="2800" b="1">
                <a:latin typeface="Apple Chancery" pitchFamily="32" charset="0"/>
                <a:ea typeface="Times" pitchFamily="32" charset="0"/>
                <a:cs typeface="Times" pitchFamily="32" charset="0"/>
              </a:rPr>
              <a:t>MDCCXLIII</a:t>
            </a:r>
            <a:endParaRPr kumimoji="0" lang="en-GB" sz="2800">
              <a:latin typeface="Times" pitchFamily="32" charset="0"/>
            </a:endParaRP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AutoShape 2"/>
          <p:cNvSpPr>
            <a:spLocks noChangeArrowheads="1"/>
          </p:cNvSpPr>
          <p:nvPr/>
        </p:nvSpPr>
        <p:spPr bwMode="auto">
          <a:xfrm>
            <a:off x="152400" y="1676400"/>
            <a:ext cx="8991600" cy="48006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pPr algn="ctr"/>
            <a:endParaRPr lang="it-IT"/>
          </a:p>
        </p:txBody>
      </p:sp>
      <p:sp>
        <p:nvSpPr>
          <p:cNvPr id="64515" name="Rectangle 3"/>
          <p:cNvSpPr>
            <a:spLocks noGrp="1" noChangeArrowheads="1"/>
          </p:cNvSpPr>
          <p:nvPr>
            <p:ph type="title"/>
          </p:nvPr>
        </p:nvSpPr>
        <p:spPr/>
        <p:txBody>
          <a:bodyPr>
            <a:normAutofit fontScale="90000"/>
          </a:bodyPr>
          <a:lstStyle/>
          <a:p>
            <a:pPr>
              <a:lnSpc>
                <a:spcPct val="90000"/>
              </a:lnSpc>
            </a:pPr>
            <a:r>
              <a:rPr lang="it-IT" b="1">
                <a:solidFill>
                  <a:schemeClr val="tx1"/>
                </a:solidFill>
                <a:latin typeface="Apple Chancery" pitchFamily="32" charset="0"/>
                <a:ea typeface="Times" pitchFamily="32" charset="0"/>
                <a:cs typeface="Times" pitchFamily="32" charset="0"/>
              </a:rPr>
              <a:t>Caput I</a:t>
            </a:r>
            <a:br>
              <a:rPr lang="it-IT" b="1">
                <a:solidFill>
                  <a:schemeClr val="tx1"/>
                </a:solidFill>
                <a:latin typeface="Apple Chancery" pitchFamily="32" charset="0"/>
                <a:ea typeface="Times" pitchFamily="32" charset="0"/>
                <a:cs typeface="Times" pitchFamily="32" charset="0"/>
              </a:rPr>
            </a:br>
            <a:r>
              <a:rPr lang="it-IT" b="1">
                <a:solidFill>
                  <a:schemeClr val="tx1"/>
                </a:solidFill>
                <a:latin typeface="Apple Chancery" pitchFamily="32" charset="0"/>
                <a:ea typeface="Times" pitchFamily="32" charset="0"/>
                <a:cs typeface="Times" pitchFamily="32" charset="0"/>
              </a:rPr>
              <a:t>De lineis curvis in generis</a:t>
            </a:r>
            <a:endParaRPr lang="it-IT">
              <a:solidFill>
                <a:schemeClr val="tx1"/>
              </a:solidFill>
              <a:ea typeface="Times" pitchFamily="32" charset="0"/>
              <a:cs typeface="Times" pitchFamily="32" charset="0"/>
            </a:endParaRPr>
          </a:p>
        </p:txBody>
      </p:sp>
      <p:sp>
        <p:nvSpPr>
          <p:cNvPr id="64516" name="Text Box 4"/>
          <p:cNvSpPr txBox="1">
            <a:spLocks noChangeArrowheads="1"/>
          </p:cNvSpPr>
          <p:nvPr/>
        </p:nvSpPr>
        <p:spPr bwMode="auto">
          <a:xfrm>
            <a:off x="990600" y="2209800"/>
            <a:ext cx="7467600" cy="4062651"/>
          </a:xfrm>
          <a:prstGeom prst="rect">
            <a:avLst/>
          </a:prstGeom>
          <a:noFill/>
          <a:ln w="57150" cmpd="thickThin">
            <a:noFill/>
            <a:miter lim="800000"/>
            <a:headEnd/>
            <a:tailEnd/>
          </a:ln>
          <a:effectLst/>
        </p:spPr>
        <p:txBody>
          <a:bodyPr>
            <a:prstTxWarp prst="textNoShape">
              <a:avLst/>
            </a:prstTxWarp>
            <a:spAutoFit/>
          </a:bodyPr>
          <a:lstStyle/>
          <a:p>
            <a:r>
              <a:rPr kumimoji="0" lang="en-GB" sz="2400" dirty="0" err="1">
                <a:latin typeface="Apple Chancery" pitchFamily="32" charset="0"/>
                <a:ea typeface="Times" pitchFamily="32" charset="0"/>
                <a:cs typeface="Times" pitchFamily="32" charset="0"/>
              </a:rPr>
              <a:t>Quoniam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quantitas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varibilis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est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magnitudo</a:t>
            </a:r>
            <a:r>
              <a:rPr kumimoji="0" lang="en-GB" sz="2400" dirty="0">
                <a:latin typeface="Apple Chancery" pitchFamily="32" charset="0"/>
                <a:ea typeface="Times" pitchFamily="32" charset="0"/>
                <a:cs typeface="Times" pitchFamily="32" charset="0"/>
              </a:rPr>
              <a:t> in </a:t>
            </a:r>
            <a:r>
              <a:rPr kumimoji="0" lang="en-GB" sz="2400" dirty="0" err="1">
                <a:latin typeface="Apple Chancery" pitchFamily="32" charset="0"/>
                <a:ea typeface="Times" pitchFamily="32" charset="0"/>
                <a:cs typeface="Times" pitchFamily="32" charset="0"/>
              </a:rPr>
              <a:t>genere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considerata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omnes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quantitates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determinatas</a:t>
            </a:r>
            <a:r>
              <a:rPr kumimoji="0" lang="en-GB" sz="2400" dirty="0">
                <a:latin typeface="Apple Chancery" pitchFamily="32" charset="0"/>
                <a:ea typeface="Times" pitchFamily="32" charset="0"/>
                <a:cs typeface="Times" pitchFamily="32" charset="0"/>
              </a:rPr>
              <a:t> in se </a:t>
            </a:r>
            <a:r>
              <a:rPr kumimoji="0" lang="en-GB" sz="2400" dirty="0" err="1">
                <a:latin typeface="Apple Chancery" pitchFamily="32" charset="0"/>
                <a:ea typeface="Times" pitchFamily="32" charset="0"/>
                <a:cs typeface="Times" pitchFamily="32" charset="0"/>
              </a:rPr>
              <a:t>complectens</a:t>
            </a:r>
            <a:r>
              <a:rPr kumimoji="0" lang="en-GB" sz="2400" dirty="0">
                <a:latin typeface="Apple Chancery" pitchFamily="32" charset="0"/>
                <a:ea typeface="Times" pitchFamily="32" charset="0"/>
                <a:cs typeface="Times" pitchFamily="32" charset="0"/>
              </a:rPr>
              <a:t>, in </a:t>
            </a:r>
            <a:r>
              <a:rPr kumimoji="0" lang="en-GB" sz="2400" dirty="0" err="1">
                <a:latin typeface="Apple Chancery" pitchFamily="32" charset="0"/>
                <a:ea typeface="Times" pitchFamily="32" charset="0"/>
                <a:cs typeface="Times" pitchFamily="32" charset="0"/>
              </a:rPr>
              <a:t>Geometria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hujusmodi</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quantitas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varibilis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convenientissime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repraesentabitur</a:t>
            </a:r>
            <a:r>
              <a:rPr kumimoji="0" lang="en-GB" sz="2400" dirty="0">
                <a:latin typeface="Apple Chancery" pitchFamily="32" charset="0"/>
                <a:ea typeface="Times" pitchFamily="32" charset="0"/>
                <a:cs typeface="Times" pitchFamily="32" charset="0"/>
              </a:rPr>
              <a:t> per </a:t>
            </a:r>
            <a:r>
              <a:rPr kumimoji="0" lang="en-GB" sz="2400" dirty="0" err="1">
                <a:latin typeface="Apple Chancery" pitchFamily="32" charset="0"/>
                <a:ea typeface="Times" pitchFamily="32" charset="0"/>
                <a:cs typeface="Times" pitchFamily="32" charset="0"/>
              </a:rPr>
              <a:t>lienam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rectam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indefinitam</a:t>
            </a:r>
            <a:r>
              <a:rPr kumimoji="0" lang="en-GB" sz="2400" dirty="0">
                <a:latin typeface="Apple Chancery" pitchFamily="32" charset="0"/>
                <a:ea typeface="Times" pitchFamily="32" charset="0"/>
                <a:cs typeface="Times" pitchFamily="32" charset="0"/>
              </a:rPr>
              <a:t> RS. </a:t>
            </a:r>
          </a:p>
          <a:p>
            <a:r>
              <a:rPr kumimoji="0" lang="en-GB" sz="2400" dirty="0">
                <a:latin typeface="Apple Chancery" pitchFamily="32" charset="0"/>
                <a:ea typeface="Times" pitchFamily="32" charset="0"/>
                <a:cs typeface="Times" pitchFamily="32" charset="0"/>
              </a:rPr>
              <a:t>…</a:t>
            </a:r>
          </a:p>
          <a:p>
            <a:r>
              <a:rPr kumimoji="0" lang="en-GB" sz="2400" dirty="0" err="1">
                <a:latin typeface="Apple Chancery" pitchFamily="32" charset="0"/>
                <a:ea typeface="Times" pitchFamily="32" charset="0"/>
                <a:cs typeface="Times" pitchFamily="32" charset="0"/>
              </a:rPr>
              <a:t>Quare</a:t>
            </a:r>
            <a:r>
              <a:rPr kumimoji="0" lang="en-GB" sz="2400" dirty="0">
                <a:latin typeface="Apple Chancery" pitchFamily="32" charset="0"/>
                <a:ea typeface="Times" pitchFamily="32" charset="0"/>
                <a:cs typeface="Times" pitchFamily="32" charset="0"/>
              </a:rPr>
              <a:t> , </a:t>
            </a:r>
            <a:r>
              <a:rPr kumimoji="0" lang="en-GB" sz="2400" dirty="0" err="1">
                <a:latin typeface="Apple Chancery" pitchFamily="32" charset="0"/>
                <a:ea typeface="Times" pitchFamily="32" charset="0"/>
                <a:cs typeface="Times" pitchFamily="32" charset="0"/>
              </a:rPr>
              <a:t>quaelibet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ipsius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x</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functio</a:t>
            </a:r>
            <a:r>
              <a:rPr kumimoji="0" lang="en-GB" sz="2400" dirty="0">
                <a:latin typeface="Apple Chancery" pitchFamily="32" charset="0"/>
                <a:ea typeface="Times" pitchFamily="32" charset="0"/>
                <a:cs typeface="Times" pitchFamily="32" charset="0"/>
              </a:rPr>
              <a:t>, hoc </a:t>
            </a:r>
            <a:r>
              <a:rPr kumimoji="0" lang="en-GB" sz="2400" dirty="0" err="1">
                <a:latin typeface="Apple Chancery" pitchFamily="32" charset="0"/>
                <a:ea typeface="Times" pitchFamily="32" charset="0"/>
                <a:cs typeface="Times" pitchFamily="32" charset="0"/>
              </a:rPr>
              <a:t>modo</a:t>
            </a:r>
            <a:r>
              <a:rPr kumimoji="0" lang="en-GB" sz="2400" dirty="0">
                <a:latin typeface="Apple Chancery" pitchFamily="32" charset="0"/>
                <a:ea typeface="Times" pitchFamily="32" charset="0"/>
                <a:cs typeface="Times" pitchFamily="32" charset="0"/>
              </a:rPr>
              <a:t> ad </a:t>
            </a:r>
            <a:r>
              <a:rPr kumimoji="0" lang="en-GB" sz="2400" dirty="0" err="1">
                <a:latin typeface="Apple Chancery" pitchFamily="32" charset="0"/>
                <a:ea typeface="Times" pitchFamily="32" charset="0"/>
                <a:cs typeface="Times" pitchFamily="32" charset="0"/>
              </a:rPr>
              <a:t>Geometriam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translata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ceteram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determinabit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lineam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sive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rectam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sive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curvam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cujus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natura</a:t>
            </a:r>
            <a:r>
              <a:rPr kumimoji="0" lang="en-GB" sz="2400" dirty="0">
                <a:latin typeface="Apple Chancery" pitchFamily="32" charset="0"/>
                <a:ea typeface="Times" pitchFamily="32" charset="0"/>
                <a:cs typeface="Times" pitchFamily="32" charset="0"/>
              </a:rPr>
              <a:t> a </a:t>
            </a:r>
            <a:r>
              <a:rPr kumimoji="0" lang="en-GB" sz="2400" dirty="0" err="1">
                <a:latin typeface="Apple Chancery" pitchFamily="32" charset="0"/>
                <a:ea typeface="Times" pitchFamily="32" charset="0"/>
                <a:cs typeface="Times" pitchFamily="32" charset="0"/>
              </a:rPr>
              <a:t>natura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functionis</a:t>
            </a:r>
            <a:r>
              <a:rPr kumimoji="0" lang="en-GB" sz="2400" dirty="0">
                <a:latin typeface="Apple Chancery" pitchFamily="32" charset="0"/>
                <a:ea typeface="Times" pitchFamily="32" charset="0"/>
                <a:cs typeface="Times" pitchFamily="32" charset="0"/>
              </a:rPr>
              <a:t> </a:t>
            </a:r>
            <a:r>
              <a:rPr kumimoji="0" lang="en-GB" sz="2400" i="1" dirty="0" err="1">
                <a:latin typeface="Apple Chancery" pitchFamily="32" charset="0"/>
                <a:ea typeface="Times" pitchFamily="32" charset="0"/>
                <a:cs typeface="Times" pitchFamily="32" charset="0"/>
              </a:rPr>
              <a:t>y</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pendebit</a:t>
            </a:r>
            <a:r>
              <a:rPr kumimoji="0" lang="en-GB" sz="2400" dirty="0">
                <a:latin typeface="Apple Chancery" pitchFamily="32" charset="0"/>
                <a:ea typeface="Times" pitchFamily="32" charset="0"/>
                <a:cs typeface="Times" pitchFamily="32" charset="0"/>
              </a:rPr>
              <a:t>. </a:t>
            </a:r>
          </a:p>
          <a:p>
            <a:endParaRPr kumimoji="0" lang="en-GB" sz="2000" dirty="0">
              <a:latin typeface="Times" pitchFamily="32" charset="0"/>
            </a:endParaRP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AutoShape 2"/>
          <p:cNvSpPr>
            <a:spLocks noChangeArrowheads="1"/>
          </p:cNvSpPr>
          <p:nvPr/>
        </p:nvSpPr>
        <p:spPr bwMode="auto">
          <a:xfrm>
            <a:off x="152400" y="1676400"/>
            <a:ext cx="8991600" cy="48006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pPr algn="ctr"/>
            <a:endParaRPr lang="it-IT"/>
          </a:p>
        </p:txBody>
      </p:sp>
      <p:sp>
        <p:nvSpPr>
          <p:cNvPr id="64515" name="Rectangle 3"/>
          <p:cNvSpPr>
            <a:spLocks noGrp="1" noChangeArrowheads="1"/>
          </p:cNvSpPr>
          <p:nvPr>
            <p:ph type="title"/>
          </p:nvPr>
        </p:nvSpPr>
        <p:spPr/>
        <p:txBody>
          <a:bodyPr>
            <a:normAutofit fontScale="90000"/>
          </a:bodyPr>
          <a:lstStyle/>
          <a:p>
            <a:pPr>
              <a:lnSpc>
                <a:spcPct val="90000"/>
              </a:lnSpc>
            </a:pPr>
            <a:r>
              <a:rPr lang="it-IT" b="1">
                <a:solidFill>
                  <a:schemeClr val="tx1"/>
                </a:solidFill>
                <a:latin typeface="Apple Chancery" pitchFamily="32" charset="0"/>
                <a:ea typeface="Times" pitchFamily="32" charset="0"/>
                <a:cs typeface="Times" pitchFamily="32" charset="0"/>
              </a:rPr>
              <a:t>Caput I</a:t>
            </a:r>
            <a:br>
              <a:rPr lang="it-IT" b="1">
                <a:solidFill>
                  <a:schemeClr val="tx1"/>
                </a:solidFill>
                <a:latin typeface="Apple Chancery" pitchFamily="32" charset="0"/>
                <a:ea typeface="Times" pitchFamily="32" charset="0"/>
                <a:cs typeface="Times" pitchFamily="32" charset="0"/>
              </a:rPr>
            </a:br>
            <a:r>
              <a:rPr lang="it-IT" b="1">
                <a:solidFill>
                  <a:schemeClr val="tx1"/>
                </a:solidFill>
                <a:latin typeface="Apple Chancery" pitchFamily="32" charset="0"/>
                <a:ea typeface="Times" pitchFamily="32" charset="0"/>
                <a:cs typeface="Times" pitchFamily="32" charset="0"/>
              </a:rPr>
              <a:t>De lineis curvis in generis</a:t>
            </a:r>
            <a:endParaRPr lang="it-IT">
              <a:solidFill>
                <a:schemeClr val="tx1"/>
              </a:solidFill>
              <a:ea typeface="Times" pitchFamily="32" charset="0"/>
              <a:cs typeface="Times" pitchFamily="32" charset="0"/>
            </a:endParaRPr>
          </a:p>
        </p:txBody>
      </p:sp>
      <p:sp>
        <p:nvSpPr>
          <p:cNvPr id="64516" name="Text Box 4"/>
          <p:cNvSpPr txBox="1">
            <a:spLocks noChangeArrowheads="1"/>
          </p:cNvSpPr>
          <p:nvPr/>
        </p:nvSpPr>
        <p:spPr bwMode="auto">
          <a:xfrm>
            <a:off x="990600" y="2209800"/>
            <a:ext cx="7467600" cy="4062651"/>
          </a:xfrm>
          <a:prstGeom prst="rect">
            <a:avLst/>
          </a:prstGeom>
          <a:noFill/>
          <a:ln w="57150" cmpd="thickThin">
            <a:noFill/>
            <a:miter lim="800000"/>
            <a:headEnd/>
            <a:tailEnd/>
          </a:ln>
          <a:effectLst/>
        </p:spPr>
        <p:txBody>
          <a:bodyPr>
            <a:prstTxWarp prst="textNoShape">
              <a:avLst/>
            </a:prstTxWarp>
            <a:spAutoFit/>
          </a:bodyPr>
          <a:lstStyle/>
          <a:p>
            <a:r>
              <a:rPr kumimoji="0" lang="en-GB" sz="2400" dirty="0" err="1">
                <a:latin typeface="Apple Chancery" pitchFamily="32" charset="0"/>
                <a:ea typeface="Times" pitchFamily="32" charset="0"/>
                <a:cs typeface="Times" pitchFamily="32" charset="0"/>
              </a:rPr>
              <a:t>Quoniam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quantitas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varibilis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est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magnitudo</a:t>
            </a:r>
            <a:r>
              <a:rPr kumimoji="0" lang="en-GB" sz="2400" dirty="0">
                <a:latin typeface="Apple Chancery" pitchFamily="32" charset="0"/>
                <a:ea typeface="Times" pitchFamily="32" charset="0"/>
                <a:cs typeface="Times" pitchFamily="32" charset="0"/>
              </a:rPr>
              <a:t> in </a:t>
            </a:r>
            <a:r>
              <a:rPr kumimoji="0" lang="en-GB" sz="2400" dirty="0" err="1">
                <a:latin typeface="Apple Chancery" pitchFamily="32" charset="0"/>
                <a:ea typeface="Times" pitchFamily="32" charset="0"/>
                <a:cs typeface="Times" pitchFamily="32" charset="0"/>
              </a:rPr>
              <a:t>genere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considerata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omnes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quantitates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determinatas</a:t>
            </a:r>
            <a:r>
              <a:rPr kumimoji="0" lang="en-GB" sz="2400" dirty="0">
                <a:latin typeface="Apple Chancery" pitchFamily="32" charset="0"/>
                <a:ea typeface="Times" pitchFamily="32" charset="0"/>
                <a:cs typeface="Times" pitchFamily="32" charset="0"/>
              </a:rPr>
              <a:t> in se </a:t>
            </a:r>
            <a:r>
              <a:rPr kumimoji="0" lang="en-GB" sz="2400" dirty="0" err="1">
                <a:latin typeface="Apple Chancery" pitchFamily="32" charset="0"/>
                <a:ea typeface="Times" pitchFamily="32" charset="0"/>
                <a:cs typeface="Times" pitchFamily="32" charset="0"/>
              </a:rPr>
              <a:t>complectens</a:t>
            </a:r>
            <a:r>
              <a:rPr kumimoji="0" lang="en-GB" sz="2400" dirty="0">
                <a:latin typeface="Apple Chancery" pitchFamily="32" charset="0"/>
                <a:ea typeface="Times" pitchFamily="32" charset="0"/>
                <a:cs typeface="Times" pitchFamily="32" charset="0"/>
              </a:rPr>
              <a:t>, </a:t>
            </a:r>
            <a:r>
              <a:rPr kumimoji="0" lang="en-GB" sz="2400" dirty="0">
                <a:solidFill>
                  <a:srgbClr val="FF0000"/>
                </a:solidFill>
                <a:latin typeface="Apple Chancery" pitchFamily="32" charset="0"/>
                <a:ea typeface="Times" pitchFamily="32" charset="0"/>
                <a:cs typeface="Times" pitchFamily="32" charset="0"/>
              </a:rPr>
              <a:t>in </a:t>
            </a:r>
            <a:r>
              <a:rPr kumimoji="0" lang="en-GB" sz="2400" dirty="0" err="1">
                <a:solidFill>
                  <a:srgbClr val="FF0000"/>
                </a:solidFill>
                <a:latin typeface="Apple Chancery" pitchFamily="32" charset="0"/>
                <a:ea typeface="Times" pitchFamily="32" charset="0"/>
                <a:cs typeface="Times" pitchFamily="32" charset="0"/>
              </a:rPr>
              <a:t>Geometria</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hujusmodi</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quantitas</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varibilis</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convenientissime</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repraesentabitur</a:t>
            </a:r>
            <a:r>
              <a:rPr kumimoji="0" lang="en-GB" sz="2400" dirty="0">
                <a:solidFill>
                  <a:srgbClr val="FF0000"/>
                </a:solidFill>
                <a:latin typeface="Apple Chancery" pitchFamily="32" charset="0"/>
                <a:ea typeface="Times" pitchFamily="32" charset="0"/>
                <a:cs typeface="Times" pitchFamily="32" charset="0"/>
              </a:rPr>
              <a:t> per </a:t>
            </a:r>
            <a:r>
              <a:rPr kumimoji="0" lang="en-GB" sz="2400" dirty="0" err="1">
                <a:solidFill>
                  <a:srgbClr val="FF0000"/>
                </a:solidFill>
                <a:latin typeface="Apple Chancery" pitchFamily="32" charset="0"/>
                <a:ea typeface="Times" pitchFamily="32" charset="0"/>
                <a:cs typeface="Times" pitchFamily="32" charset="0"/>
              </a:rPr>
              <a:t>lienam</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rectam</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indefinitam</a:t>
            </a:r>
            <a:r>
              <a:rPr kumimoji="0" lang="en-GB" sz="2400" dirty="0">
                <a:solidFill>
                  <a:srgbClr val="FF0000"/>
                </a:solidFill>
                <a:latin typeface="Apple Chancery" pitchFamily="32" charset="0"/>
                <a:ea typeface="Times" pitchFamily="32" charset="0"/>
                <a:cs typeface="Times" pitchFamily="32" charset="0"/>
              </a:rPr>
              <a:t> RS</a:t>
            </a:r>
            <a:r>
              <a:rPr kumimoji="0" lang="en-GB" sz="2400" dirty="0">
                <a:latin typeface="Apple Chancery" pitchFamily="32" charset="0"/>
                <a:ea typeface="Times" pitchFamily="32" charset="0"/>
                <a:cs typeface="Times" pitchFamily="32" charset="0"/>
              </a:rPr>
              <a:t>. </a:t>
            </a:r>
          </a:p>
          <a:p>
            <a:r>
              <a:rPr kumimoji="0" lang="en-GB" sz="2400" dirty="0">
                <a:latin typeface="Apple Chancery" pitchFamily="32" charset="0"/>
                <a:ea typeface="Times" pitchFamily="32" charset="0"/>
                <a:cs typeface="Times" pitchFamily="32" charset="0"/>
              </a:rPr>
              <a:t>…</a:t>
            </a:r>
          </a:p>
          <a:p>
            <a:r>
              <a:rPr kumimoji="0" lang="en-GB" sz="2400" dirty="0" err="1">
                <a:latin typeface="Apple Chancery" pitchFamily="32" charset="0"/>
                <a:ea typeface="Times" pitchFamily="32" charset="0"/>
                <a:cs typeface="Times" pitchFamily="32" charset="0"/>
              </a:rPr>
              <a:t>Quare</a:t>
            </a:r>
            <a:r>
              <a:rPr kumimoji="0" lang="en-GB" sz="2400" dirty="0">
                <a:latin typeface="Apple Chancery" pitchFamily="32" charset="0"/>
                <a:ea typeface="Times" pitchFamily="32" charset="0"/>
                <a:cs typeface="Times" pitchFamily="32" charset="0"/>
              </a:rPr>
              <a:t> , </a:t>
            </a:r>
            <a:r>
              <a:rPr kumimoji="0" lang="en-GB" sz="2400" dirty="0" err="1">
                <a:latin typeface="Apple Chancery" pitchFamily="32" charset="0"/>
                <a:ea typeface="Times" pitchFamily="32" charset="0"/>
                <a:cs typeface="Times" pitchFamily="32" charset="0"/>
              </a:rPr>
              <a:t>quaelibet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ipsius</a:t>
            </a:r>
            <a:r>
              <a:rPr kumimoji="0" lang="en-GB" sz="2400" dirty="0">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x</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functio</a:t>
            </a:r>
            <a:r>
              <a:rPr kumimoji="0" lang="en-GB" sz="2400" dirty="0">
                <a:solidFill>
                  <a:srgbClr val="FF0000"/>
                </a:solidFill>
                <a:latin typeface="Apple Chancery" pitchFamily="32" charset="0"/>
                <a:ea typeface="Times" pitchFamily="32" charset="0"/>
                <a:cs typeface="Times" pitchFamily="32" charset="0"/>
              </a:rPr>
              <a:t>, hoc </a:t>
            </a:r>
            <a:r>
              <a:rPr kumimoji="0" lang="en-GB" sz="2400" dirty="0" err="1">
                <a:solidFill>
                  <a:srgbClr val="FF0000"/>
                </a:solidFill>
                <a:latin typeface="Apple Chancery" pitchFamily="32" charset="0"/>
                <a:ea typeface="Times" pitchFamily="32" charset="0"/>
                <a:cs typeface="Times" pitchFamily="32" charset="0"/>
              </a:rPr>
              <a:t>modo</a:t>
            </a:r>
            <a:r>
              <a:rPr kumimoji="0" lang="en-GB" sz="2400" dirty="0">
                <a:solidFill>
                  <a:srgbClr val="FF0000"/>
                </a:solidFill>
                <a:latin typeface="Apple Chancery" pitchFamily="32" charset="0"/>
                <a:ea typeface="Times" pitchFamily="32" charset="0"/>
                <a:cs typeface="Times" pitchFamily="32" charset="0"/>
              </a:rPr>
              <a:t> ad </a:t>
            </a:r>
            <a:r>
              <a:rPr kumimoji="0" lang="en-GB" sz="2400" dirty="0" err="1">
                <a:solidFill>
                  <a:srgbClr val="FF0000"/>
                </a:solidFill>
                <a:latin typeface="Apple Chancery" pitchFamily="32" charset="0"/>
                <a:ea typeface="Times" pitchFamily="32" charset="0"/>
                <a:cs typeface="Times" pitchFamily="32" charset="0"/>
              </a:rPr>
              <a:t>Geometriam</a:t>
            </a:r>
            <a:r>
              <a:rPr kumimoji="0" lang="en-GB" sz="2400" dirty="0">
                <a:solidFill>
                  <a:srgbClr val="FF0000"/>
                </a:solidFill>
                <a:latin typeface="Apple Chancery" pitchFamily="32" charset="0"/>
                <a:ea typeface="Times" pitchFamily="32" charset="0"/>
                <a:cs typeface="Times" pitchFamily="32" charset="0"/>
              </a:rPr>
              <a:t> </a:t>
            </a:r>
            <a:r>
              <a:rPr kumimoji="0" lang="en-GB" sz="2400" dirty="0" err="1">
                <a:solidFill>
                  <a:srgbClr val="FF0000"/>
                </a:solidFill>
                <a:latin typeface="Apple Chancery" pitchFamily="32" charset="0"/>
                <a:ea typeface="Times" pitchFamily="32" charset="0"/>
                <a:cs typeface="Times" pitchFamily="32" charset="0"/>
              </a:rPr>
              <a:t>translata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ceteram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determinabit</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lineam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sive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rectam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sive</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curvam</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cujus</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natura</a:t>
            </a:r>
            <a:r>
              <a:rPr kumimoji="0" lang="en-GB" sz="2400" dirty="0">
                <a:latin typeface="Apple Chancery" pitchFamily="32" charset="0"/>
                <a:ea typeface="Times" pitchFamily="32" charset="0"/>
                <a:cs typeface="Times" pitchFamily="32" charset="0"/>
              </a:rPr>
              <a:t> a </a:t>
            </a:r>
            <a:r>
              <a:rPr kumimoji="0" lang="en-GB" sz="2400" dirty="0" err="1">
                <a:latin typeface="Apple Chancery" pitchFamily="32" charset="0"/>
                <a:ea typeface="Times" pitchFamily="32" charset="0"/>
                <a:cs typeface="Times" pitchFamily="32" charset="0"/>
              </a:rPr>
              <a:t>natura</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functionis</a:t>
            </a:r>
            <a:r>
              <a:rPr kumimoji="0" lang="en-GB" sz="2400" dirty="0">
                <a:latin typeface="Apple Chancery" pitchFamily="32" charset="0"/>
                <a:ea typeface="Times" pitchFamily="32" charset="0"/>
                <a:cs typeface="Times" pitchFamily="32" charset="0"/>
              </a:rPr>
              <a:t> </a:t>
            </a:r>
            <a:r>
              <a:rPr kumimoji="0" lang="en-GB" sz="2400" i="1" dirty="0" err="1">
                <a:latin typeface="Apple Chancery" pitchFamily="32" charset="0"/>
                <a:ea typeface="Times" pitchFamily="32" charset="0"/>
                <a:cs typeface="Times" pitchFamily="32" charset="0"/>
              </a:rPr>
              <a:t>y</a:t>
            </a:r>
            <a:r>
              <a:rPr kumimoji="0" lang="en-GB" sz="2400" dirty="0">
                <a:latin typeface="Apple Chancery" pitchFamily="32" charset="0"/>
                <a:ea typeface="Times" pitchFamily="32" charset="0"/>
                <a:cs typeface="Times" pitchFamily="32" charset="0"/>
              </a:rPr>
              <a:t> </a:t>
            </a:r>
            <a:r>
              <a:rPr kumimoji="0" lang="en-GB" sz="2400" dirty="0" err="1">
                <a:latin typeface="Apple Chancery" pitchFamily="32" charset="0"/>
                <a:ea typeface="Times" pitchFamily="32" charset="0"/>
                <a:cs typeface="Times" pitchFamily="32" charset="0"/>
              </a:rPr>
              <a:t>pendebit</a:t>
            </a:r>
            <a:r>
              <a:rPr kumimoji="0" lang="en-GB" sz="2400" dirty="0">
                <a:latin typeface="Apple Chancery" pitchFamily="32" charset="0"/>
                <a:ea typeface="Times" pitchFamily="32" charset="0"/>
                <a:cs typeface="Times" pitchFamily="32" charset="0"/>
              </a:rPr>
              <a:t>. </a:t>
            </a:r>
          </a:p>
          <a:p>
            <a:endParaRPr kumimoji="0" lang="en-GB" sz="2000" dirty="0">
              <a:latin typeface="Times" pitchFamily="32" charset="0"/>
            </a:endParaRPr>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AutoShape 2"/>
          <p:cNvSpPr>
            <a:spLocks noChangeArrowheads="1"/>
          </p:cNvSpPr>
          <p:nvPr/>
        </p:nvSpPr>
        <p:spPr bwMode="auto">
          <a:xfrm>
            <a:off x="152400" y="1417638"/>
            <a:ext cx="8991600" cy="48006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pPr algn="ctr"/>
            <a:endParaRPr lang="it-IT"/>
          </a:p>
        </p:txBody>
      </p:sp>
      <p:sp>
        <p:nvSpPr>
          <p:cNvPr id="64515" name="Rectangle 3"/>
          <p:cNvSpPr>
            <a:spLocks noGrp="1" noChangeArrowheads="1"/>
          </p:cNvSpPr>
          <p:nvPr>
            <p:ph type="title"/>
          </p:nvPr>
        </p:nvSpPr>
        <p:spPr/>
        <p:txBody>
          <a:bodyPr>
            <a:normAutofit fontScale="90000"/>
          </a:bodyPr>
          <a:lstStyle/>
          <a:p>
            <a:pPr>
              <a:lnSpc>
                <a:spcPct val="90000"/>
              </a:lnSpc>
            </a:pPr>
            <a:r>
              <a:rPr lang="it-IT" b="1">
                <a:solidFill>
                  <a:schemeClr val="tx1"/>
                </a:solidFill>
                <a:latin typeface="Apple Chancery" pitchFamily="32" charset="0"/>
                <a:ea typeface="Times" pitchFamily="32" charset="0"/>
                <a:cs typeface="Times" pitchFamily="32" charset="0"/>
              </a:rPr>
              <a:t>Caput I</a:t>
            </a:r>
            <a:br>
              <a:rPr lang="it-IT" b="1">
                <a:solidFill>
                  <a:schemeClr val="tx1"/>
                </a:solidFill>
                <a:latin typeface="Apple Chancery" pitchFamily="32" charset="0"/>
                <a:ea typeface="Times" pitchFamily="32" charset="0"/>
                <a:cs typeface="Times" pitchFamily="32" charset="0"/>
              </a:rPr>
            </a:br>
            <a:r>
              <a:rPr lang="it-IT" b="1">
                <a:solidFill>
                  <a:schemeClr val="tx1"/>
                </a:solidFill>
                <a:latin typeface="Apple Chancery" pitchFamily="32" charset="0"/>
                <a:ea typeface="Times" pitchFamily="32" charset="0"/>
                <a:cs typeface="Times" pitchFamily="32" charset="0"/>
              </a:rPr>
              <a:t>De lineis curvis in generis</a:t>
            </a:r>
            <a:endParaRPr lang="it-IT">
              <a:solidFill>
                <a:schemeClr val="tx1"/>
              </a:solidFill>
              <a:ea typeface="Times" pitchFamily="32" charset="0"/>
              <a:cs typeface="Times" pitchFamily="32" charset="0"/>
            </a:endParaRPr>
          </a:p>
        </p:txBody>
      </p:sp>
      <p:sp>
        <p:nvSpPr>
          <p:cNvPr id="64516" name="Text Box 4"/>
          <p:cNvSpPr txBox="1">
            <a:spLocks noChangeArrowheads="1"/>
          </p:cNvSpPr>
          <p:nvPr/>
        </p:nvSpPr>
        <p:spPr bwMode="auto">
          <a:xfrm>
            <a:off x="838200" y="1841242"/>
            <a:ext cx="7467600" cy="4401205"/>
          </a:xfrm>
          <a:prstGeom prst="rect">
            <a:avLst/>
          </a:prstGeom>
          <a:noFill/>
          <a:ln w="57150" cmpd="thickThin">
            <a:noFill/>
            <a:miter lim="800000"/>
            <a:headEnd/>
            <a:tailEnd/>
          </a:ln>
          <a:effectLst/>
        </p:spPr>
        <p:txBody>
          <a:bodyPr>
            <a:prstTxWarp prst="textNoShape">
              <a:avLst/>
            </a:prstTxWarp>
            <a:spAutoFit/>
          </a:bodyPr>
          <a:lstStyle/>
          <a:p>
            <a:r>
              <a:rPr lang="it-IT" sz="2800" dirty="0" smtClean="0"/>
              <a:t>Poiché una quantità variabile è una grandezza considerata in modo generale che racchiude in sé tutte le quantità determinate, in </a:t>
            </a:r>
            <a:r>
              <a:rPr lang="it-IT" sz="2800" dirty="0" smtClean="0">
                <a:solidFill>
                  <a:srgbClr val="FF0000"/>
                </a:solidFill>
              </a:rPr>
              <a:t>Geometria una quantità variabile siffatta può esser rappresentata nel modo più conveniente mediante una linea retta illimitata RS.</a:t>
            </a:r>
          </a:p>
          <a:p>
            <a:r>
              <a:rPr lang="it-IT" sz="2800" dirty="0" err="1" smtClean="0"/>
              <a:t>…</a:t>
            </a:r>
            <a:endParaRPr lang="it-IT" sz="2800" dirty="0" smtClean="0"/>
          </a:p>
          <a:p>
            <a:pPr lvl="0"/>
            <a:r>
              <a:rPr lang="it-IT" sz="2800" dirty="0" smtClean="0"/>
              <a:t>Anzitutto dunque si dovrà scegliere sulla linea illimitata RS un punto A, che sarà preso </a:t>
            </a:r>
            <a:r>
              <a:rPr lang="it-IT" sz="2800" dirty="0" smtClean="0">
                <a:solidFill>
                  <a:srgbClr val="FF0000"/>
                </a:solidFill>
              </a:rPr>
              <a:t>come punto iniziale  a partire dal quale </a:t>
            </a:r>
            <a:r>
              <a:rPr lang="it-IT" sz="2800" dirty="0" err="1" smtClean="0">
                <a:solidFill>
                  <a:srgbClr val="FF0000"/>
                </a:solidFill>
              </a:rPr>
              <a:t>…</a:t>
            </a:r>
            <a:endParaRPr lang="it-IT" sz="2800" dirty="0" smtClean="0"/>
          </a:p>
          <a:p>
            <a:endParaRPr kumimoji="0" lang="en-GB" sz="2800" dirty="0">
              <a:latin typeface="Times" pitchFamily="32" charset="0"/>
            </a:endParaRP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p:txBody>
          <a:bodyPr>
            <a:normAutofit fontScale="90000"/>
          </a:bodyPr>
          <a:lstStyle/>
          <a:p>
            <a:pPr>
              <a:lnSpc>
                <a:spcPct val="90000"/>
              </a:lnSpc>
            </a:pPr>
            <a:r>
              <a:rPr lang="it-IT" b="1" dirty="0">
                <a:solidFill>
                  <a:schemeClr val="tx1"/>
                </a:solidFill>
                <a:latin typeface="Apple Chancery" pitchFamily="32" charset="0"/>
                <a:ea typeface="Times" pitchFamily="32" charset="0"/>
                <a:cs typeface="Times" pitchFamily="32" charset="0"/>
              </a:rPr>
              <a:t>Caput I</a:t>
            </a:r>
            <a:br>
              <a:rPr lang="it-IT" b="1" dirty="0">
                <a:solidFill>
                  <a:schemeClr val="tx1"/>
                </a:solidFill>
                <a:latin typeface="Apple Chancery" pitchFamily="32" charset="0"/>
                <a:ea typeface="Times" pitchFamily="32" charset="0"/>
                <a:cs typeface="Times" pitchFamily="32" charset="0"/>
              </a:rPr>
            </a:br>
            <a:r>
              <a:rPr lang="it-IT" b="1" dirty="0">
                <a:solidFill>
                  <a:schemeClr val="tx1"/>
                </a:solidFill>
                <a:latin typeface="Apple Chancery" pitchFamily="32" charset="0"/>
                <a:ea typeface="Times" pitchFamily="32" charset="0"/>
                <a:cs typeface="Times" pitchFamily="32" charset="0"/>
              </a:rPr>
              <a:t>De </a:t>
            </a:r>
            <a:r>
              <a:rPr lang="it-IT" b="1" dirty="0" err="1">
                <a:solidFill>
                  <a:schemeClr val="tx1"/>
                </a:solidFill>
                <a:latin typeface="Apple Chancery" pitchFamily="32" charset="0"/>
                <a:ea typeface="Times" pitchFamily="32" charset="0"/>
                <a:cs typeface="Times" pitchFamily="32" charset="0"/>
              </a:rPr>
              <a:t>lineis</a:t>
            </a:r>
            <a:r>
              <a:rPr lang="it-IT" b="1" dirty="0">
                <a:solidFill>
                  <a:schemeClr val="tx1"/>
                </a:solidFill>
                <a:latin typeface="Apple Chancery" pitchFamily="32" charset="0"/>
                <a:ea typeface="Times" pitchFamily="32" charset="0"/>
                <a:cs typeface="Times" pitchFamily="32" charset="0"/>
              </a:rPr>
              <a:t> </a:t>
            </a:r>
            <a:r>
              <a:rPr lang="it-IT" b="1" dirty="0" err="1">
                <a:solidFill>
                  <a:schemeClr val="tx1"/>
                </a:solidFill>
                <a:latin typeface="Apple Chancery" pitchFamily="32" charset="0"/>
                <a:ea typeface="Times" pitchFamily="32" charset="0"/>
                <a:cs typeface="Times" pitchFamily="32" charset="0"/>
              </a:rPr>
              <a:t>curvis</a:t>
            </a:r>
            <a:r>
              <a:rPr lang="it-IT" b="1" dirty="0">
                <a:solidFill>
                  <a:schemeClr val="tx1"/>
                </a:solidFill>
                <a:latin typeface="Apple Chancery" pitchFamily="32" charset="0"/>
                <a:ea typeface="Times" pitchFamily="32" charset="0"/>
                <a:cs typeface="Times" pitchFamily="32" charset="0"/>
              </a:rPr>
              <a:t> in generis</a:t>
            </a:r>
            <a:endParaRPr lang="it-IT" dirty="0">
              <a:solidFill>
                <a:schemeClr val="tx1"/>
              </a:solidFill>
              <a:ea typeface="Times" pitchFamily="32" charset="0"/>
              <a:cs typeface="Times" pitchFamily="32" charset="0"/>
            </a:endParaRPr>
          </a:p>
        </p:txBody>
      </p:sp>
      <p:sp>
        <p:nvSpPr>
          <p:cNvPr id="64516" name="Text Box 4"/>
          <p:cNvSpPr txBox="1">
            <a:spLocks noChangeArrowheads="1"/>
          </p:cNvSpPr>
          <p:nvPr/>
        </p:nvSpPr>
        <p:spPr bwMode="auto">
          <a:xfrm>
            <a:off x="990600" y="1595020"/>
            <a:ext cx="7467600" cy="5262980"/>
          </a:xfrm>
          <a:prstGeom prst="rect">
            <a:avLst/>
          </a:prstGeom>
          <a:noFill/>
          <a:ln w="57150" cmpd="thickThin">
            <a:noFill/>
            <a:miter lim="800000"/>
            <a:headEnd/>
            <a:tailEnd/>
          </a:ln>
          <a:effectLst/>
        </p:spPr>
        <p:txBody>
          <a:bodyPr wrap="square">
            <a:prstTxWarp prst="textNoShape">
              <a:avLst/>
            </a:prstTxWarp>
            <a:spAutoFit/>
          </a:bodyPr>
          <a:lstStyle/>
          <a:p>
            <a:pPr lvl="0"/>
            <a:r>
              <a:rPr lang="it-IT" sz="2800" dirty="0" err="1" smtClean="0"/>
              <a:t>…</a:t>
            </a:r>
            <a:endParaRPr lang="it-IT" sz="2800" dirty="0" smtClean="0"/>
          </a:p>
          <a:p>
            <a:pPr lvl="0"/>
            <a:r>
              <a:rPr lang="it-IT" sz="2800" dirty="0" smtClean="0"/>
              <a:t> Sia dunque </a:t>
            </a:r>
            <a:r>
              <a:rPr lang="it-IT" sz="2800" dirty="0" err="1" smtClean="0"/>
              <a:t>x</a:t>
            </a:r>
            <a:r>
              <a:rPr lang="it-IT" sz="2800" dirty="0" smtClean="0"/>
              <a:t> una quantità variabile rappresentata dalla retta illimitata RS: è </a:t>
            </a:r>
          </a:p>
          <a:p>
            <a:r>
              <a:rPr lang="it-IT" sz="2800" dirty="0" smtClean="0"/>
              <a:t>chiaro che tutti i valori determinati di </a:t>
            </a:r>
            <a:r>
              <a:rPr lang="it-IT" sz="2800" dirty="0" err="1" smtClean="0"/>
              <a:t>x</a:t>
            </a:r>
            <a:r>
              <a:rPr lang="it-IT" sz="2800" dirty="0" smtClean="0"/>
              <a:t>, purché reali, possono essere rappresentati da parti ricavabili con un taglio dalla retta RS.</a:t>
            </a:r>
          </a:p>
          <a:p>
            <a:r>
              <a:rPr lang="it-IT" sz="2800" dirty="0" smtClean="0"/>
              <a:t>Per esempio</a:t>
            </a:r>
            <a:r>
              <a:rPr lang="it-IT" sz="2800" dirty="0" smtClean="0">
                <a:solidFill>
                  <a:srgbClr val="FF0000"/>
                </a:solidFill>
              </a:rPr>
              <a:t>, se il punto </a:t>
            </a:r>
            <a:r>
              <a:rPr lang="it-IT" sz="2800" dirty="0" err="1" smtClean="0">
                <a:solidFill>
                  <a:srgbClr val="FF0000"/>
                </a:solidFill>
              </a:rPr>
              <a:t>P</a:t>
            </a:r>
            <a:r>
              <a:rPr lang="it-IT" sz="2800" dirty="0" smtClean="0">
                <a:solidFill>
                  <a:srgbClr val="FF0000"/>
                </a:solidFill>
              </a:rPr>
              <a:t> coincide con A, </a:t>
            </a:r>
            <a:r>
              <a:rPr lang="it-IT" sz="2800" dirty="0" smtClean="0"/>
              <a:t>l’intervallo AP, </a:t>
            </a:r>
            <a:r>
              <a:rPr lang="it-IT" sz="2800" dirty="0" smtClean="0">
                <a:solidFill>
                  <a:srgbClr val="FF0000"/>
                </a:solidFill>
              </a:rPr>
              <a:t>svanendo,</a:t>
            </a:r>
            <a:r>
              <a:rPr lang="it-IT" sz="2800" dirty="0" smtClean="0"/>
              <a:t> rappresenterà il valore </a:t>
            </a:r>
            <a:r>
              <a:rPr lang="it-IT" sz="2800" dirty="0" err="1" smtClean="0"/>
              <a:t>X</a:t>
            </a:r>
            <a:r>
              <a:rPr lang="it-IT" sz="2800" dirty="0" smtClean="0"/>
              <a:t> = </a:t>
            </a:r>
            <a:r>
              <a:rPr lang="it-IT" sz="2800" dirty="0" err="1" smtClean="0"/>
              <a:t>0</a:t>
            </a:r>
            <a:r>
              <a:rPr lang="it-IT" sz="2800" dirty="0" smtClean="0"/>
              <a:t>; invece, </a:t>
            </a:r>
            <a:r>
              <a:rPr lang="it-IT" sz="2800" dirty="0" smtClean="0">
                <a:solidFill>
                  <a:srgbClr val="FF0000"/>
                </a:solidFill>
              </a:rPr>
              <a:t>quanto più </a:t>
            </a:r>
            <a:r>
              <a:rPr lang="it-IT" sz="2800" dirty="0" err="1" smtClean="0">
                <a:solidFill>
                  <a:srgbClr val="FF0000"/>
                </a:solidFill>
              </a:rPr>
              <a:t>P</a:t>
            </a:r>
            <a:r>
              <a:rPr lang="it-IT" sz="2800" dirty="0" smtClean="0">
                <a:solidFill>
                  <a:srgbClr val="FF0000"/>
                </a:solidFill>
              </a:rPr>
              <a:t> si allontanerà da A, tanto più grande diventerà il valore di </a:t>
            </a:r>
            <a:r>
              <a:rPr lang="it-IT" sz="2800" dirty="0" err="1" smtClean="0">
                <a:solidFill>
                  <a:srgbClr val="FF0000"/>
                </a:solidFill>
              </a:rPr>
              <a:t>x</a:t>
            </a:r>
            <a:r>
              <a:rPr lang="it-IT" sz="2800" dirty="0" smtClean="0">
                <a:solidFill>
                  <a:srgbClr val="FF0000"/>
                </a:solidFill>
              </a:rPr>
              <a:t> rappresentato da AP.</a:t>
            </a:r>
          </a:p>
          <a:p>
            <a:endParaRPr lang="it-IT" sz="2800" dirty="0" smtClean="0"/>
          </a:p>
          <a:p>
            <a:endParaRPr kumimoji="0" lang="en-GB" sz="2800" dirty="0">
              <a:latin typeface="Times" pitchFamily="32" charset="0"/>
            </a:endParaRPr>
          </a:p>
        </p:txBody>
      </p:sp>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fontScale="90000"/>
          </a:bodyPr>
          <a:lstStyle/>
          <a:p>
            <a:r>
              <a:rPr lang="it-IT" b="1" dirty="0" smtClean="0">
                <a:solidFill>
                  <a:schemeClr val="tx1"/>
                </a:solidFill>
                <a:latin typeface="Apple Chancery" pitchFamily="32" charset="0"/>
                <a:ea typeface="Times" pitchFamily="32" charset="0"/>
                <a:cs typeface="Times" pitchFamily="32" charset="0"/>
              </a:rPr>
              <a:t>Caput I</a:t>
            </a:r>
            <a:br>
              <a:rPr lang="it-IT" b="1" dirty="0" smtClean="0">
                <a:solidFill>
                  <a:schemeClr val="tx1"/>
                </a:solidFill>
                <a:latin typeface="Apple Chancery" pitchFamily="32" charset="0"/>
                <a:ea typeface="Times" pitchFamily="32" charset="0"/>
                <a:cs typeface="Times" pitchFamily="32" charset="0"/>
              </a:rPr>
            </a:br>
            <a:r>
              <a:rPr lang="it-IT" b="1" dirty="0" smtClean="0">
                <a:solidFill>
                  <a:schemeClr val="tx1"/>
                </a:solidFill>
                <a:latin typeface="Apple Chancery" pitchFamily="32" charset="0"/>
                <a:ea typeface="Times" pitchFamily="32" charset="0"/>
                <a:cs typeface="Times" pitchFamily="32" charset="0"/>
              </a:rPr>
              <a:t>De </a:t>
            </a:r>
            <a:r>
              <a:rPr lang="it-IT" b="1" dirty="0" err="1" smtClean="0">
                <a:solidFill>
                  <a:schemeClr val="tx1"/>
                </a:solidFill>
                <a:latin typeface="Apple Chancery" pitchFamily="32" charset="0"/>
                <a:ea typeface="Times" pitchFamily="32" charset="0"/>
                <a:cs typeface="Times" pitchFamily="32" charset="0"/>
              </a:rPr>
              <a:t>lineis</a:t>
            </a:r>
            <a:r>
              <a:rPr lang="it-IT" b="1" dirty="0" smtClean="0">
                <a:solidFill>
                  <a:schemeClr val="tx1"/>
                </a:solidFill>
                <a:latin typeface="Apple Chancery" pitchFamily="32" charset="0"/>
                <a:ea typeface="Times" pitchFamily="32" charset="0"/>
                <a:cs typeface="Times" pitchFamily="32" charset="0"/>
              </a:rPr>
              <a:t> </a:t>
            </a:r>
            <a:r>
              <a:rPr lang="it-IT" b="1" dirty="0" err="1" smtClean="0">
                <a:solidFill>
                  <a:schemeClr val="tx1"/>
                </a:solidFill>
                <a:latin typeface="Apple Chancery" pitchFamily="32" charset="0"/>
                <a:ea typeface="Times" pitchFamily="32" charset="0"/>
                <a:cs typeface="Times" pitchFamily="32" charset="0"/>
              </a:rPr>
              <a:t>curvis</a:t>
            </a:r>
            <a:r>
              <a:rPr lang="it-IT" b="1" dirty="0" smtClean="0">
                <a:solidFill>
                  <a:schemeClr val="tx1"/>
                </a:solidFill>
                <a:latin typeface="Apple Chancery" pitchFamily="32" charset="0"/>
                <a:ea typeface="Times" pitchFamily="32" charset="0"/>
                <a:cs typeface="Times" pitchFamily="32" charset="0"/>
              </a:rPr>
              <a:t> in generis</a:t>
            </a:r>
            <a:endParaRPr lang="it-IT" dirty="0"/>
          </a:p>
        </p:txBody>
      </p:sp>
      <p:sp>
        <p:nvSpPr>
          <p:cNvPr id="4" name="Segnaposto contenuto 3"/>
          <p:cNvSpPr>
            <a:spLocks noGrp="1"/>
          </p:cNvSpPr>
          <p:nvPr>
            <p:ph sz="quarter" idx="1"/>
          </p:nvPr>
        </p:nvSpPr>
        <p:spPr/>
        <p:txBody>
          <a:bodyPr>
            <a:normAutofit lnSpcReduction="10000"/>
          </a:bodyPr>
          <a:lstStyle/>
          <a:p>
            <a:pPr lvl="0"/>
            <a:r>
              <a:rPr lang="it-IT" dirty="0" smtClean="0"/>
              <a:t>Poiché dunque una linea retta illimitata rappresenta una quantità variabile </a:t>
            </a:r>
            <a:r>
              <a:rPr lang="it-IT" dirty="0" err="1" smtClean="0"/>
              <a:t>x</a:t>
            </a:r>
            <a:r>
              <a:rPr lang="it-IT" dirty="0" smtClean="0"/>
              <a:t>, cerchiamo ora un metodo altrettanto comodo per rappresentare geometricamente una qualunque funzione di x.</a:t>
            </a:r>
          </a:p>
          <a:p>
            <a:r>
              <a:rPr lang="it-IT" dirty="0" smtClean="0"/>
              <a:t>Sia </a:t>
            </a:r>
            <a:r>
              <a:rPr lang="it-IT" dirty="0" err="1" smtClean="0"/>
              <a:t>y</a:t>
            </a:r>
            <a:r>
              <a:rPr lang="it-IT" dirty="0" smtClean="0"/>
              <a:t> questa funzione di </a:t>
            </a:r>
            <a:r>
              <a:rPr lang="it-IT" dirty="0" err="1" smtClean="0"/>
              <a:t>x</a:t>
            </a:r>
            <a:r>
              <a:rPr lang="it-IT" dirty="0" smtClean="0"/>
              <a:t>: essa dunque assumerà un valore ben determinato, se ad </a:t>
            </a:r>
            <a:r>
              <a:rPr lang="it-IT" dirty="0" err="1" smtClean="0"/>
              <a:t>x</a:t>
            </a:r>
            <a:r>
              <a:rPr lang="it-IT" dirty="0" smtClean="0"/>
              <a:t> viene sostituito un valore ben determinato.</a:t>
            </a:r>
          </a:p>
          <a:p>
            <a:r>
              <a:rPr lang="it-IT" dirty="0" smtClean="0"/>
              <a:t>Presa una retta illimitata RAS per rappresentare i valori </a:t>
            </a:r>
            <a:r>
              <a:rPr lang="it-IT" dirty="0" err="1" smtClean="0"/>
              <a:t>x</a:t>
            </a:r>
            <a:r>
              <a:rPr lang="it-IT" dirty="0" smtClean="0"/>
              <a:t>, per ogni valore assegnato AP della variabile </a:t>
            </a:r>
            <a:r>
              <a:rPr lang="it-IT" dirty="0" err="1" smtClean="0"/>
              <a:t>x</a:t>
            </a:r>
            <a:r>
              <a:rPr lang="it-IT" dirty="0" smtClean="0"/>
              <a:t> applicheremo in </a:t>
            </a:r>
            <a:r>
              <a:rPr lang="it-IT" dirty="0" err="1" smtClean="0"/>
              <a:t>P</a:t>
            </a:r>
            <a:r>
              <a:rPr lang="it-IT" dirty="0" smtClean="0"/>
              <a:t> una perpendicolare PM alla retta RAS, con PM uguale al valore di </a:t>
            </a:r>
            <a:r>
              <a:rPr lang="it-IT" dirty="0" err="1" smtClean="0"/>
              <a:t>y</a:t>
            </a:r>
            <a:r>
              <a:rPr lang="it-IT" dirty="0" smtClean="0"/>
              <a:t>. [</a:t>
            </a:r>
            <a:r>
              <a:rPr lang="it-IT" dirty="0" err="1" smtClean="0"/>
              <a:t>…</a:t>
            </a:r>
            <a:r>
              <a:rPr lang="it-IT" dirty="0" smtClean="0"/>
              <a:t>].</a:t>
            </a:r>
          </a:p>
          <a:p>
            <a:endParaRPr lang="it-IT"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fontScale="90000"/>
          </a:bodyPr>
          <a:lstStyle/>
          <a:p>
            <a:r>
              <a:rPr lang="it-IT" b="1" dirty="0" smtClean="0">
                <a:solidFill>
                  <a:schemeClr val="tx1"/>
                </a:solidFill>
                <a:latin typeface="Apple Chancery" pitchFamily="32" charset="0"/>
                <a:ea typeface="Times" pitchFamily="32" charset="0"/>
                <a:cs typeface="Times" pitchFamily="32" charset="0"/>
              </a:rPr>
              <a:t>Caput I</a:t>
            </a:r>
            <a:br>
              <a:rPr lang="it-IT" b="1" dirty="0" smtClean="0">
                <a:solidFill>
                  <a:schemeClr val="tx1"/>
                </a:solidFill>
                <a:latin typeface="Apple Chancery" pitchFamily="32" charset="0"/>
                <a:ea typeface="Times" pitchFamily="32" charset="0"/>
                <a:cs typeface="Times" pitchFamily="32" charset="0"/>
              </a:rPr>
            </a:br>
            <a:r>
              <a:rPr lang="it-IT" b="1" dirty="0" smtClean="0">
                <a:solidFill>
                  <a:schemeClr val="tx1"/>
                </a:solidFill>
                <a:latin typeface="Apple Chancery" pitchFamily="32" charset="0"/>
                <a:ea typeface="Times" pitchFamily="32" charset="0"/>
                <a:cs typeface="Times" pitchFamily="32" charset="0"/>
              </a:rPr>
              <a:t>De </a:t>
            </a:r>
            <a:r>
              <a:rPr lang="it-IT" b="1" dirty="0" err="1" smtClean="0">
                <a:solidFill>
                  <a:schemeClr val="tx1"/>
                </a:solidFill>
                <a:latin typeface="Apple Chancery" pitchFamily="32" charset="0"/>
                <a:ea typeface="Times" pitchFamily="32" charset="0"/>
                <a:cs typeface="Times" pitchFamily="32" charset="0"/>
              </a:rPr>
              <a:t>lineis</a:t>
            </a:r>
            <a:r>
              <a:rPr lang="it-IT" b="1" dirty="0" smtClean="0">
                <a:solidFill>
                  <a:schemeClr val="tx1"/>
                </a:solidFill>
                <a:latin typeface="Apple Chancery" pitchFamily="32" charset="0"/>
                <a:ea typeface="Times" pitchFamily="32" charset="0"/>
                <a:cs typeface="Times" pitchFamily="32" charset="0"/>
              </a:rPr>
              <a:t> </a:t>
            </a:r>
            <a:r>
              <a:rPr lang="it-IT" b="1" dirty="0" err="1" smtClean="0">
                <a:solidFill>
                  <a:schemeClr val="tx1"/>
                </a:solidFill>
                <a:latin typeface="Apple Chancery" pitchFamily="32" charset="0"/>
                <a:ea typeface="Times" pitchFamily="32" charset="0"/>
                <a:cs typeface="Times" pitchFamily="32" charset="0"/>
              </a:rPr>
              <a:t>curvis</a:t>
            </a:r>
            <a:r>
              <a:rPr lang="it-IT" b="1" dirty="0" smtClean="0">
                <a:solidFill>
                  <a:schemeClr val="tx1"/>
                </a:solidFill>
                <a:latin typeface="Apple Chancery" pitchFamily="32" charset="0"/>
                <a:ea typeface="Times" pitchFamily="32" charset="0"/>
                <a:cs typeface="Times" pitchFamily="32" charset="0"/>
              </a:rPr>
              <a:t> in generis</a:t>
            </a:r>
            <a:endParaRPr lang="it-IT" dirty="0"/>
          </a:p>
        </p:txBody>
      </p:sp>
      <p:sp>
        <p:nvSpPr>
          <p:cNvPr id="4" name="Segnaposto contenuto 3"/>
          <p:cNvSpPr>
            <a:spLocks noGrp="1"/>
          </p:cNvSpPr>
          <p:nvPr>
            <p:ph sz="quarter" idx="1"/>
          </p:nvPr>
        </p:nvSpPr>
        <p:spPr/>
        <p:txBody>
          <a:bodyPr>
            <a:normAutofit fontScale="92500" lnSpcReduction="20000"/>
          </a:bodyPr>
          <a:lstStyle/>
          <a:p>
            <a:pPr lvl="0"/>
            <a:r>
              <a:rPr lang="it-IT" dirty="0" smtClean="0"/>
              <a:t>In questo modo dunque, se per ogni valore determinato di </a:t>
            </a:r>
            <a:r>
              <a:rPr lang="it-IT" dirty="0" err="1" smtClean="0"/>
              <a:t>x</a:t>
            </a:r>
            <a:r>
              <a:rPr lang="it-IT" dirty="0" smtClean="0"/>
              <a:t> risultano definiti </a:t>
            </a:r>
          </a:p>
          <a:p>
            <a:r>
              <a:rPr lang="it-IT" dirty="0" smtClean="0"/>
              <a:t>i valori corrispondenti di </a:t>
            </a:r>
            <a:r>
              <a:rPr lang="it-IT" dirty="0" err="1" smtClean="0"/>
              <a:t>y</a:t>
            </a:r>
            <a:r>
              <a:rPr lang="it-IT" dirty="0" smtClean="0"/>
              <a:t>, da ogni singolo punto della retta RS saranno elevate altrettante perpendicolari PM che rappresenteranno i valori della funzione </a:t>
            </a:r>
            <a:r>
              <a:rPr lang="it-IT" dirty="0" err="1" smtClean="0"/>
              <a:t>y</a:t>
            </a:r>
            <a:r>
              <a:rPr lang="it-IT" dirty="0" smtClean="0"/>
              <a:t>. Una delle estremità di queste Applicate PM, per esempio </a:t>
            </a:r>
            <a:r>
              <a:rPr lang="it-IT" dirty="0" err="1" smtClean="0"/>
              <a:t>P</a:t>
            </a:r>
            <a:r>
              <a:rPr lang="it-IT" dirty="0" smtClean="0"/>
              <a:t>, si troverà su RS; l’altra estremità </a:t>
            </a:r>
            <a:r>
              <a:rPr lang="it-IT" dirty="0" err="1" smtClean="0"/>
              <a:t>M</a:t>
            </a:r>
            <a:r>
              <a:rPr lang="it-IT" dirty="0" smtClean="0"/>
              <a:t> sarà al disopra di RS [</a:t>
            </a:r>
            <a:r>
              <a:rPr lang="it-IT" dirty="0" err="1" smtClean="0"/>
              <a:t>…</a:t>
            </a:r>
            <a:r>
              <a:rPr lang="it-IT" dirty="0" smtClean="0"/>
              <a:t>]</a:t>
            </a:r>
          </a:p>
          <a:p>
            <a:r>
              <a:rPr lang="it-IT" dirty="0" smtClean="0"/>
              <a:t>Le estremità </a:t>
            </a:r>
            <a:r>
              <a:rPr lang="it-IT" dirty="0" err="1" smtClean="0"/>
              <a:t>M</a:t>
            </a:r>
            <a:r>
              <a:rPr lang="it-IT" dirty="0" smtClean="0"/>
              <a:t> di ognuna delle (perpendicolari) </a:t>
            </a:r>
            <a:r>
              <a:rPr lang="it-IT" b="1" dirty="0" smtClean="0"/>
              <a:t>Applicate</a:t>
            </a:r>
            <a:r>
              <a:rPr lang="it-IT" dirty="0" smtClean="0"/>
              <a:t> si disporranno su una linea che potrà essere retta o curva, e che dunque sarà determinata dalla funzione </a:t>
            </a:r>
            <a:r>
              <a:rPr lang="it-IT" dirty="0" err="1" smtClean="0"/>
              <a:t>y</a:t>
            </a:r>
            <a:r>
              <a:rPr lang="it-IT" dirty="0" smtClean="0"/>
              <a:t>. </a:t>
            </a:r>
          </a:p>
          <a:p>
            <a:r>
              <a:rPr lang="it-IT" dirty="0" smtClean="0"/>
              <a:t>Così ogni funzione di </a:t>
            </a:r>
            <a:r>
              <a:rPr lang="it-IT" dirty="0" err="1" smtClean="0"/>
              <a:t>x</a:t>
            </a:r>
            <a:r>
              <a:rPr lang="it-IT" dirty="0" smtClean="0"/>
              <a:t>, interpretata geometricamente in questo modo, corrisponderà a una linea ben precisa, sia retta che curva, la cui natura dipenderà dalla natura della funzione.</a:t>
            </a:r>
          </a:p>
          <a:p>
            <a:endParaRPr lang="it-IT"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fontScale="90000"/>
          </a:bodyPr>
          <a:lstStyle/>
          <a:p>
            <a:r>
              <a:rPr lang="it-IT" b="1" dirty="0" smtClean="0">
                <a:solidFill>
                  <a:schemeClr val="tx1"/>
                </a:solidFill>
                <a:latin typeface="Apple Chancery" pitchFamily="32" charset="0"/>
                <a:ea typeface="Times" pitchFamily="32" charset="0"/>
                <a:cs typeface="Times" pitchFamily="32" charset="0"/>
              </a:rPr>
              <a:t>Caput I</a:t>
            </a:r>
            <a:br>
              <a:rPr lang="it-IT" b="1" dirty="0" smtClean="0">
                <a:solidFill>
                  <a:schemeClr val="tx1"/>
                </a:solidFill>
                <a:latin typeface="Apple Chancery" pitchFamily="32" charset="0"/>
                <a:ea typeface="Times" pitchFamily="32" charset="0"/>
                <a:cs typeface="Times" pitchFamily="32" charset="0"/>
              </a:rPr>
            </a:br>
            <a:r>
              <a:rPr lang="it-IT" b="1" dirty="0" smtClean="0">
                <a:solidFill>
                  <a:schemeClr val="tx1"/>
                </a:solidFill>
                <a:latin typeface="Apple Chancery" pitchFamily="32" charset="0"/>
                <a:ea typeface="Times" pitchFamily="32" charset="0"/>
                <a:cs typeface="Times" pitchFamily="32" charset="0"/>
              </a:rPr>
              <a:t>De </a:t>
            </a:r>
            <a:r>
              <a:rPr lang="it-IT" b="1" dirty="0" err="1" smtClean="0">
                <a:solidFill>
                  <a:schemeClr val="tx1"/>
                </a:solidFill>
                <a:latin typeface="Apple Chancery" pitchFamily="32" charset="0"/>
                <a:ea typeface="Times" pitchFamily="32" charset="0"/>
                <a:cs typeface="Times" pitchFamily="32" charset="0"/>
              </a:rPr>
              <a:t>lineis</a:t>
            </a:r>
            <a:r>
              <a:rPr lang="it-IT" b="1" dirty="0" smtClean="0">
                <a:solidFill>
                  <a:schemeClr val="tx1"/>
                </a:solidFill>
                <a:latin typeface="Apple Chancery" pitchFamily="32" charset="0"/>
                <a:ea typeface="Times" pitchFamily="32" charset="0"/>
                <a:cs typeface="Times" pitchFamily="32" charset="0"/>
              </a:rPr>
              <a:t> </a:t>
            </a:r>
            <a:r>
              <a:rPr lang="it-IT" b="1" dirty="0" err="1" smtClean="0">
                <a:solidFill>
                  <a:schemeClr val="tx1"/>
                </a:solidFill>
                <a:latin typeface="Apple Chancery" pitchFamily="32" charset="0"/>
                <a:ea typeface="Times" pitchFamily="32" charset="0"/>
                <a:cs typeface="Times" pitchFamily="32" charset="0"/>
              </a:rPr>
              <a:t>curvis</a:t>
            </a:r>
            <a:r>
              <a:rPr lang="it-IT" b="1" dirty="0" smtClean="0">
                <a:solidFill>
                  <a:schemeClr val="tx1"/>
                </a:solidFill>
                <a:latin typeface="Apple Chancery" pitchFamily="32" charset="0"/>
                <a:ea typeface="Times" pitchFamily="32" charset="0"/>
                <a:cs typeface="Times" pitchFamily="32" charset="0"/>
              </a:rPr>
              <a:t> in generis</a:t>
            </a:r>
            <a:endParaRPr lang="it-IT" dirty="0"/>
          </a:p>
        </p:txBody>
      </p:sp>
      <p:sp>
        <p:nvSpPr>
          <p:cNvPr id="4" name="Segnaposto contenuto 3"/>
          <p:cNvSpPr>
            <a:spLocks noGrp="1"/>
          </p:cNvSpPr>
          <p:nvPr>
            <p:ph idx="1"/>
          </p:nvPr>
        </p:nvSpPr>
        <p:spPr>
          <a:xfrm>
            <a:off x="914400" y="1447800"/>
            <a:ext cx="7433733" cy="4572000"/>
          </a:xfrm>
        </p:spPr>
        <p:txBody>
          <a:bodyPr>
            <a:normAutofit fontScale="92500" lnSpcReduction="20000"/>
          </a:bodyPr>
          <a:lstStyle/>
          <a:p>
            <a:pPr lvl="0">
              <a:buNone/>
            </a:pPr>
            <a:r>
              <a:rPr lang="it-IT" dirty="0" smtClean="0"/>
              <a:t>Benché molte linee curve possano essere descritte meccanicamente per moto continuo di un punto (metodo che presenta in un sol colpo tutta la linea davanti agli occhi), noi le considereremo qui principalmente come generate da funzioni: questo modo di pensarle è più analitico, più generale e più adatto al calcolo numerico.</a:t>
            </a:r>
          </a:p>
          <a:p>
            <a:pPr>
              <a:buNone/>
            </a:pPr>
            <a:r>
              <a:rPr lang="it-IT" dirty="0" smtClean="0"/>
              <a:t>E così una generica funzione di </a:t>
            </a:r>
            <a:r>
              <a:rPr lang="it-IT" dirty="0" err="1" smtClean="0"/>
              <a:t>x</a:t>
            </a:r>
            <a:r>
              <a:rPr lang="it-IT" dirty="0" smtClean="0"/>
              <a:t> ci fornirà una linea, retta o curva: e sarà lecito reciprocamente far corrispondere ad ogni linea una qualche funzione. Segue che la natura di una linea curva potrà essere svelata attraverso una funzione di </a:t>
            </a:r>
            <a:r>
              <a:rPr lang="it-IT" dirty="0" err="1" smtClean="0"/>
              <a:t>x</a:t>
            </a:r>
            <a:r>
              <a:rPr lang="it-IT" dirty="0" smtClean="0"/>
              <a:t> la quale </a:t>
            </a:r>
            <a:r>
              <a:rPr lang="it-IT" dirty="0" err="1" smtClean="0"/>
              <a:t>–</a:t>
            </a:r>
            <a:r>
              <a:rPr lang="it-IT" dirty="0" smtClean="0"/>
              <a:t> quando gli intervalli AP, presi sulla retta RS su cui cadono le perpendicolari MP abbassate da un punto qualsiasi </a:t>
            </a:r>
            <a:r>
              <a:rPr lang="it-IT" dirty="0" err="1" smtClean="0"/>
              <a:t>M</a:t>
            </a:r>
            <a:r>
              <a:rPr lang="it-IT" dirty="0" smtClean="0"/>
              <a:t> della curva, rappresentano la variabile </a:t>
            </a:r>
            <a:r>
              <a:rPr lang="it-IT" dirty="0" err="1" smtClean="0"/>
              <a:t>x</a:t>
            </a:r>
            <a:r>
              <a:rPr lang="it-IT" dirty="0" smtClean="0"/>
              <a:t> </a:t>
            </a:r>
            <a:r>
              <a:rPr lang="it-IT" dirty="0" err="1" smtClean="0"/>
              <a:t>–</a:t>
            </a:r>
            <a:r>
              <a:rPr lang="it-IT" dirty="0" smtClean="0"/>
              <a:t> ci darà in ogni caso la lunghezza della perpendicolare MD.</a:t>
            </a:r>
          </a:p>
          <a:p>
            <a:endParaRPr lang="it-IT" dirty="0"/>
          </a:p>
        </p:txBody>
      </p:sp>
    </p:spTree>
  </p:cSld>
  <p:clrMapOvr>
    <a:masterClrMapping/>
  </p:clrMapOvr>
  <p:transition xmlns:p14="http://schemas.microsoft.com/office/powerpoint/2010/mai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6507" y="0"/>
            <a:ext cx="7772400" cy="1143000"/>
          </a:xfrm>
        </p:spPr>
        <p:txBody>
          <a:bodyPr>
            <a:normAutofit/>
          </a:bodyPr>
          <a:lstStyle/>
          <a:p>
            <a:r>
              <a:rPr lang="fr-FR" dirty="0" err="1" smtClean="0"/>
              <a:t>Potentiale</a:t>
            </a:r>
            <a:r>
              <a:rPr lang="fr-FR" dirty="0" smtClean="0"/>
              <a:t> </a:t>
            </a:r>
            <a:r>
              <a:rPr lang="fr-FR" dirty="0" err="1" smtClean="0"/>
              <a:t>semiotico</a:t>
            </a:r>
            <a:r>
              <a:rPr lang="fr-FR" dirty="0" smtClean="0"/>
              <a:t> </a:t>
            </a:r>
            <a:r>
              <a:rPr lang="fr-FR" dirty="0" err="1" smtClean="0"/>
              <a:t>del</a:t>
            </a:r>
            <a:r>
              <a:rPr lang="fr-FR" dirty="0" smtClean="0"/>
              <a:t> TEXTE</a:t>
            </a:r>
            <a:endParaRPr lang="fr-FR" dirty="0"/>
          </a:p>
        </p:txBody>
      </p:sp>
      <p:sp>
        <p:nvSpPr>
          <p:cNvPr id="3" name="Segnaposto contenuto 2"/>
          <p:cNvSpPr>
            <a:spLocks noGrp="1"/>
          </p:cNvSpPr>
          <p:nvPr>
            <p:ph sz="half" idx="1"/>
          </p:nvPr>
        </p:nvSpPr>
        <p:spPr>
          <a:xfrm>
            <a:off x="457200" y="3649252"/>
            <a:ext cx="4038600" cy="2728815"/>
          </a:xfrm>
        </p:spPr>
        <p:txBody>
          <a:bodyPr>
            <a:normAutofit fontScale="92500" lnSpcReduction="20000"/>
          </a:bodyPr>
          <a:lstStyle/>
          <a:p>
            <a:pPr>
              <a:buNone/>
            </a:pPr>
            <a:r>
              <a:rPr lang="it-IT" dirty="0" smtClean="0"/>
              <a:t>Matematica</a:t>
            </a:r>
          </a:p>
          <a:p>
            <a:r>
              <a:rPr lang="it-IT" dirty="0" smtClean="0"/>
              <a:t>Le nozioni di  </a:t>
            </a:r>
            <a:r>
              <a:rPr lang="it-IT" dirty="0" err="1" smtClean="0"/>
              <a:t>variaible</a:t>
            </a:r>
            <a:r>
              <a:rPr lang="it-IT" dirty="0" smtClean="0"/>
              <a:t> dipendente e indipendente. </a:t>
            </a:r>
          </a:p>
          <a:p>
            <a:r>
              <a:rPr lang="it-IT" dirty="0" smtClean="0"/>
              <a:t>La nozione di traiettoria: allo stesso tempo globale e puntuale, un insieme di punti, </a:t>
            </a:r>
            <a:r>
              <a:rPr lang="it-IT" dirty="0" err="1" smtClean="0"/>
              <a:t>m</a:t>
            </a:r>
            <a:r>
              <a:rPr lang="it-IT" dirty="0" smtClean="0"/>
              <a:t> anche il processo che ha prodotto tali punti. </a:t>
            </a:r>
          </a:p>
          <a:p>
            <a:endParaRPr lang="it-IT" dirty="0"/>
          </a:p>
        </p:txBody>
      </p:sp>
      <p:sp>
        <p:nvSpPr>
          <p:cNvPr id="4" name="Segnaposto contenuto 3"/>
          <p:cNvSpPr>
            <a:spLocks noGrp="1"/>
          </p:cNvSpPr>
          <p:nvPr>
            <p:ph sz="half" idx="2"/>
          </p:nvPr>
        </p:nvSpPr>
        <p:spPr>
          <a:xfrm>
            <a:off x="4495800" y="3506144"/>
            <a:ext cx="4038600" cy="2871923"/>
          </a:xfrm>
        </p:spPr>
        <p:txBody>
          <a:bodyPr>
            <a:normAutofit fontScale="92500" lnSpcReduction="20000"/>
          </a:bodyPr>
          <a:lstStyle/>
          <a:p>
            <a:pPr>
              <a:buNone/>
            </a:pPr>
            <a:r>
              <a:rPr lang="fr-FR" dirty="0" err="1" smtClean="0"/>
              <a:t>Artefatto</a:t>
            </a:r>
            <a:endParaRPr lang="fr-FR" dirty="0" smtClean="0"/>
          </a:p>
          <a:p>
            <a:r>
              <a:rPr lang="fr-FR" dirty="0" smtClean="0"/>
              <a:t>Il </a:t>
            </a:r>
            <a:r>
              <a:rPr lang="fr-FR" dirty="0" err="1" smtClean="0"/>
              <a:t>metodo</a:t>
            </a:r>
            <a:r>
              <a:rPr lang="fr-FR" dirty="0" smtClean="0"/>
              <a:t> </a:t>
            </a:r>
            <a:r>
              <a:rPr lang="fr-FR" dirty="0" err="1" smtClean="0"/>
              <a:t>descritto</a:t>
            </a:r>
            <a:r>
              <a:rPr lang="fr-FR" dirty="0" smtClean="0"/>
              <a:t> a </a:t>
            </a:r>
            <a:r>
              <a:rPr lang="fr-FR" dirty="0" err="1" smtClean="0"/>
              <a:t>Eulero</a:t>
            </a:r>
            <a:r>
              <a:rPr lang="fr-FR" dirty="0" smtClean="0"/>
              <a:t> </a:t>
            </a:r>
            <a:r>
              <a:rPr lang="fr-FR" dirty="0" err="1" smtClean="0"/>
              <a:t>può</a:t>
            </a:r>
            <a:r>
              <a:rPr lang="fr-FR" dirty="0" smtClean="0"/>
              <a:t> </a:t>
            </a:r>
            <a:r>
              <a:rPr lang="fr-FR" dirty="0" err="1" smtClean="0"/>
              <a:t>essere</a:t>
            </a:r>
            <a:r>
              <a:rPr lang="fr-FR" dirty="0" smtClean="0"/>
              <a:t> </a:t>
            </a:r>
            <a:r>
              <a:rPr lang="fr-FR" dirty="0" err="1" smtClean="0"/>
              <a:t>realizzato</a:t>
            </a:r>
            <a:r>
              <a:rPr lang="fr-FR" dirty="0" smtClean="0"/>
              <a:t> in Cabri. </a:t>
            </a:r>
          </a:p>
          <a:p>
            <a:r>
              <a:rPr lang="fr-FR" dirty="0" smtClean="0"/>
              <a:t>L’</a:t>
            </a:r>
            <a:r>
              <a:rPr lang="fr-FR" dirty="0" err="1" smtClean="0"/>
              <a:t>uso</a:t>
            </a:r>
            <a:r>
              <a:rPr lang="fr-FR" dirty="0" smtClean="0"/>
              <a:t> dei </a:t>
            </a:r>
            <a:r>
              <a:rPr lang="fr-FR" dirty="0" err="1" smtClean="0"/>
              <a:t>diversi</a:t>
            </a:r>
            <a:r>
              <a:rPr lang="fr-FR" dirty="0" smtClean="0"/>
              <a:t> </a:t>
            </a:r>
            <a:r>
              <a:rPr lang="fr-FR" dirty="0" err="1" smtClean="0"/>
              <a:t>comandi</a:t>
            </a:r>
            <a:r>
              <a:rPr lang="fr-FR" dirty="0" smtClean="0"/>
              <a:t> – </a:t>
            </a:r>
            <a:r>
              <a:rPr lang="fr-FR" dirty="0" err="1" smtClean="0"/>
              <a:t>trascinamento</a:t>
            </a:r>
            <a:r>
              <a:rPr lang="fr-FR" dirty="0" smtClean="0"/>
              <a:t>, </a:t>
            </a:r>
            <a:r>
              <a:rPr lang="fr-FR" dirty="0" err="1" smtClean="0"/>
              <a:t>punto</a:t>
            </a:r>
            <a:r>
              <a:rPr lang="fr-FR" dirty="0" smtClean="0"/>
              <a:t>, </a:t>
            </a:r>
            <a:r>
              <a:rPr lang="fr-FR" dirty="0" err="1" smtClean="0"/>
              <a:t>vincolato</a:t>
            </a:r>
            <a:r>
              <a:rPr lang="fr-FR" dirty="0" smtClean="0"/>
              <a:t>, </a:t>
            </a:r>
            <a:r>
              <a:rPr lang="fr-FR" dirty="0" err="1" smtClean="0"/>
              <a:t>traccia</a:t>
            </a:r>
            <a:r>
              <a:rPr lang="fr-FR" dirty="0" smtClean="0"/>
              <a:t>, … - e le </a:t>
            </a:r>
            <a:r>
              <a:rPr lang="fr-FR" dirty="0" err="1" smtClean="0"/>
              <a:t>relazioni</a:t>
            </a:r>
            <a:r>
              <a:rPr lang="fr-FR" dirty="0" smtClean="0"/>
              <a:t> </a:t>
            </a:r>
            <a:r>
              <a:rPr lang="fr-FR" dirty="0" err="1" smtClean="0"/>
              <a:t>tra</a:t>
            </a:r>
            <a:r>
              <a:rPr lang="fr-FR" dirty="0" smtClean="0"/>
              <a:t> </a:t>
            </a:r>
            <a:r>
              <a:rPr lang="fr-FR" dirty="0" err="1" smtClean="0"/>
              <a:t>questi</a:t>
            </a:r>
            <a:r>
              <a:rPr lang="fr-FR" dirty="0" smtClean="0"/>
              <a:t> e la figura </a:t>
            </a:r>
            <a:r>
              <a:rPr lang="fr-FR" dirty="0" err="1" smtClean="0"/>
              <a:t>realizzata</a:t>
            </a:r>
            <a:r>
              <a:rPr lang="fr-FR" dirty="0" smtClean="0"/>
              <a:t> </a:t>
            </a:r>
            <a:r>
              <a:rPr lang="fr-FR" dirty="0" err="1" smtClean="0"/>
              <a:t>sullo</a:t>
            </a:r>
            <a:r>
              <a:rPr lang="fr-FR" dirty="0" smtClean="0"/>
              <a:t> </a:t>
            </a:r>
            <a:r>
              <a:rPr lang="fr-FR" dirty="0" err="1" smtClean="0"/>
              <a:t>schermo</a:t>
            </a:r>
            <a:r>
              <a:rPr lang="fr-FR" dirty="0" smtClean="0"/>
              <a:t>.</a:t>
            </a:r>
          </a:p>
          <a:p>
            <a:endParaRPr lang="fr-FR" dirty="0" smtClean="0"/>
          </a:p>
          <a:p>
            <a:pPr>
              <a:buNone/>
            </a:pPr>
            <a:endParaRPr lang="fr-FR" dirty="0" smtClean="0"/>
          </a:p>
          <a:p>
            <a:pPr>
              <a:buNone/>
            </a:pPr>
            <a:endParaRPr lang="fr-FR" dirty="0"/>
          </a:p>
        </p:txBody>
      </p:sp>
      <p:sp>
        <p:nvSpPr>
          <p:cNvPr id="6" name="Angolo ripiegato 5"/>
          <p:cNvSpPr/>
          <p:nvPr/>
        </p:nvSpPr>
        <p:spPr>
          <a:xfrm>
            <a:off x="3547864" y="1417638"/>
            <a:ext cx="1895871" cy="914400"/>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000" dirty="0" smtClean="0"/>
              <a:t>TEXTE</a:t>
            </a:r>
            <a:endParaRPr lang="fr-FR" sz="4000" dirty="0"/>
          </a:p>
        </p:txBody>
      </p:sp>
      <p:sp>
        <p:nvSpPr>
          <p:cNvPr id="7" name="Freccia circolare a destra 6"/>
          <p:cNvSpPr/>
          <p:nvPr/>
        </p:nvSpPr>
        <p:spPr>
          <a:xfrm rot="1553174">
            <a:off x="1625581" y="1449723"/>
            <a:ext cx="1491214" cy="1972989"/>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9" name="Freccia circolare a destra 8"/>
          <p:cNvSpPr/>
          <p:nvPr/>
        </p:nvSpPr>
        <p:spPr>
          <a:xfrm rot="20046826" flipH="1">
            <a:off x="5926503" y="1575801"/>
            <a:ext cx="1164721" cy="191528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6" grpId="0" animBg="1"/>
      <p:bldP spid="7" grpId="0" animBg="1"/>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r>
              <a:rPr lang="it-IT" dirty="0" smtClean="0"/>
              <a:t>Scenario</a:t>
            </a:r>
            <a:endParaRPr lang="it-IT" dirty="0"/>
          </a:p>
        </p:txBody>
      </p:sp>
      <p:sp>
        <p:nvSpPr>
          <p:cNvPr id="6" name="Segnaposto contenuto 5"/>
          <p:cNvSpPr>
            <a:spLocks noGrp="1"/>
          </p:cNvSpPr>
          <p:nvPr>
            <p:ph sz="quarter" idx="1"/>
          </p:nvPr>
        </p:nvSpPr>
        <p:spPr/>
        <p:txBody>
          <a:bodyPr>
            <a:normAutofit fontScale="92500"/>
          </a:bodyPr>
          <a:lstStyle/>
          <a:p>
            <a:r>
              <a:rPr lang="it-IT" dirty="0" smtClean="0"/>
              <a:t>Dopo</a:t>
            </a:r>
          </a:p>
          <a:p>
            <a:pPr lvl="1"/>
            <a:r>
              <a:rPr lang="it-IT" dirty="0" smtClean="0"/>
              <a:t> alcune attività con AGD </a:t>
            </a:r>
            <a:r>
              <a:rPr lang="it-IT" dirty="0" err="1" smtClean="0"/>
              <a:t>…</a:t>
            </a:r>
            <a:endParaRPr lang="it-IT" dirty="0" smtClean="0"/>
          </a:p>
          <a:p>
            <a:pPr lvl="1"/>
            <a:r>
              <a:rPr lang="it-IT" dirty="0" smtClean="0"/>
              <a:t>alcune discussioni finalizzate a formulare una definizione di funzione (come </a:t>
            </a:r>
            <a:r>
              <a:rPr lang="it-IT" dirty="0" err="1" smtClean="0"/>
              <a:t>covariazione</a:t>
            </a:r>
            <a:r>
              <a:rPr lang="it-IT" dirty="0" smtClean="0"/>
              <a:t> tra variabili indipendenti), Immagine (puntuale e globale), Dominio,</a:t>
            </a:r>
            <a:r>
              <a:rPr lang="it-IT" dirty="0" err="1" smtClean="0"/>
              <a:t>…</a:t>
            </a:r>
            <a:endParaRPr lang="it-IT" dirty="0" smtClean="0"/>
          </a:p>
          <a:p>
            <a:pPr lvl="1"/>
            <a:r>
              <a:rPr lang="it-IT" dirty="0" smtClean="0"/>
              <a:t>Introduzione di funzioni Numeriche come relazione tra variabili numeriche piuttosto che geometriche</a:t>
            </a:r>
          </a:p>
          <a:p>
            <a:pPr lvl="1"/>
            <a:r>
              <a:rPr lang="it-IT" dirty="0" smtClean="0"/>
              <a:t>Si pone il problema di  rappresentare geometricamente una funzione, partendo dalla rappresentazione di una variabile numerica come un punto che appartiene/varia su una retta si propone il problema ‘aperto’ :</a:t>
            </a:r>
          </a:p>
          <a:p>
            <a:pPr lvl="1">
              <a:buNone/>
            </a:pPr>
            <a:r>
              <a:rPr lang="it-IT" sz="3243" i="1" dirty="0" smtClean="0">
                <a:solidFill>
                  <a:srgbClr val="FF0000"/>
                </a:solidFill>
              </a:rPr>
              <a:t> definire una rappresentazione geometrica di una funzione</a:t>
            </a:r>
          </a:p>
          <a:p>
            <a:endParaRPr lang="it-IT"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olo 1"/>
          <p:cNvSpPr>
            <a:spLocks noGrp="1"/>
          </p:cNvSpPr>
          <p:nvPr>
            <p:ph type="title"/>
          </p:nvPr>
        </p:nvSpPr>
        <p:spPr>
          <a:xfrm>
            <a:off x="457200" y="274638"/>
            <a:ext cx="8686800" cy="1143000"/>
          </a:xfrm>
        </p:spPr>
        <p:txBody>
          <a:bodyPr>
            <a:noAutofit/>
          </a:bodyPr>
          <a:lstStyle/>
          <a:p>
            <a:pPr eaLnBrk="1" hangingPunct="1"/>
            <a:r>
              <a:rPr lang="it-IT" sz="3300" dirty="0" smtClean="0">
                <a:solidFill>
                  <a:srgbClr val="C00000"/>
                </a:solidFill>
              </a:rPr>
              <a:t>Potenziale semiotico dell’artefatto</a:t>
            </a:r>
            <a:br>
              <a:rPr lang="it-IT" sz="3300" dirty="0" smtClean="0">
                <a:solidFill>
                  <a:srgbClr val="C00000"/>
                </a:solidFill>
              </a:rPr>
            </a:br>
            <a:r>
              <a:rPr lang="it-IT" sz="3300" dirty="0" smtClean="0">
                <a:solidFill>
                  <a:srgbClr val="C00000"/>
                </a:solidFill>
              </a:rPr>
              <a:t> AGD: trascinamento,traccia, macro, </a:t>
            </a:r>
            <a:r>
              <a:rPr lang="it-IT" sz="3300" dirty="0" err="1" smtClean="0">
                <a:solidFill>
                  <a:srgbClr val="C00000"/>
                </a:solidFill>
              </a:rPr>
              <a:t>…</a:t>
            </a:r>
            <a:endParaRPr lang="it-IT" sz="3300" dirty="0">
              <a:solidFill>
                <a:schemeClr val="bg1"/>
              </a:solidFill>
            </a:endParaRPr>
          </a:p>
        </p:txBody>
      </p:sp>
      <p:sp>
        <p:nvSpPr>
          <p:cNvPr id="32771" name="Segnaposto contenuto 4"/>
          <p:cNvSpPr>
            <a:spLocks noGrp="1"/>
          </p:cNvSpPr>
          <p:nvPr>
            <p:ph sz="half" idx="2"/>
          </p:nvPr>
        </p:nvSpPr>
        <p:spPr>
          <a:xfrm>
            <a:off x="3124201" y="1684337"/>
            <a:ext cx="5562600" cy="4525963"/>
          </a:xfrm>
          <a:ln>
            <a:solidFill>
              <a:srgbClr val="C00000"/>
            </a:solidFill>
          </a:ln>
        </p:spPr>
        <p:txBody>
          <a:bodyPr>
            <a:normAutofit/>
          </a:bodyPr>
          <a:lstStyle/>
          <a:p>
            <a:pPr marL="0" indent="0">
              <a:spcBef>
                <a:spcPct val="0"/>
              </a:spcBef>
              <a:buFont typeface="Arial" charset="0"/>
              <a:buNone/>
            </a:pPr>
            <a:r>
              <a:rPr lang="it-IT" sz="3200" b="1" i="1" dirty="0" smtClean="0">
                <a:solidFill>
                  <a:schemeClr val="accent1"/>
                </a:solidFill>
              </a:rPr>
              <a:t>Trascinamento</a:t>
            </a:r>
            <a:r>
              <a:rPr lang="it-IT" sz="3200" dirty="0" smtClean="0"/>
              <a:t> : due tipi di movimento indipendente/dipendente</a:t>
            </a:r>
          </a:p>
          <a:p>
            <a:pPr marL="0" indent="0">
              <a:spcBef>
                <a:spcPct val="0"/>
              </a:spcBef>
              <a:buFont typeface="Arial" charset="0"/>
              <a:buNone/>
            </a:pPr>
            <a:endParaRPr lang="it-IT" sz="3200" dirty="0" smtClean="0"/>
          </a:p>
          <a:p>
            <a:pPr marL="0" indent="0">
              <a:spcBef>
                <a:spcPct val="0"/>
              </a:spcBef>
              <a:buFont typeface="Arial" charset="0"/>
              <a:buNone/>
            </a:pPr>
            <a:r>
              <a:rPr lang="it-IT" sz="3200" b="1" i="1" dirty="0" smtClean="0">
                <a:solidFill>
                  <a:srgbClr val="D34817"/>
                </a:solidFill>
              </a:rPr>
              <a:t>Traccia</a:t>
            </a:r>
            <a:r>
              <a:rPr lang="it-IT" sz="3200" dirty="0" smtClean="0"/>
              <a:t>: Processo /Prodotto; </a:t>
            </a:r>
          </a:p>
          <a:p>
            <a:pPr marL="0" indent="0">
              <a:spcBef>
                <a:spcPct val="0"/>
              </a:spcBef>
              <a:buFont typeface="Arial" charset="0"/>
              <a:buNone/>
            </a:pPr>
            <a:r>
              <a:rPr lang="it-IT" sz="3200" dirty="0" smtClean="0"/>
              <a:t>Sequenza di posizioni/ Oggetto.</a:t>
            </a:r>
          </a:p>
          <a:p>
            <a:pPr marL="0" indent="0">
              <a:spcBef>
                <a:spcPct val="0"/>
              </a:spcBef>
              <a:buFont typeface="Arial" charset="0"/>
              <a:buNone/>
            </a:pPr>
            <a:endParaRPr lang="it-IT" sz="3200" dirty="0" smtClean="0"/>
          </a:p>
          <a:p>
            <a:pPr marL="0" indent="0">
              <a:spcBef>
                <a:spcPct val="0"/>
              </a:spcBef>
              <a:buFont typeface="Arial" charset="0"/>
              <a:buNone/>
            </a:pPr>
            <a:r>
              <a:rPr lang="it-IT" sz="3200" b="1" i="1" dirty="0" smtClean="0">
                <a:solidFill>
                  <a:srgbClr val="D34817"/>
                </a:solidFill>
              </a:rPr>
              <a:t>Macro</a:t>
            </a:r>
            <a:r>
              <a:rPr lang="it-IT" sz="3200" dirty="0" smtClean="0"/>
              <a:t>:  Oggetto; Input/output</a:t>
            </a:r>
          </a:p>
          <a:p>
            <a:pPr marL="0" indent="0">
              <a:spcBef>
                <a:spcPct val="0"/>
              </a:spcBef>
              <a:buFont typeface="Arial" charset="0"/>
              <a:buNone/>
            </a:pPr>
            <a:endParaRPr lang="it-IT" sz="3200" dirty="0"/>
          </a:p>
          <a:p>
            <a:pPr marL="0" indent="0">
              <a:spcBef>
                <a:spcPct val="0"/>
              </a:spcBef>
              <a:buFont typeface="Arial" charset="0"/>
              <a:buNone/>
            </a:pPr>
            <a:endParaRPr lang="it-IT" sz="3200" dirty="0" smtClean="0"/>
          </a:p>
          <a:p>
            <a:pPr marL="0" indent="0">
              <a:spcBef>
                <a:spcPct val="0"/>
              </a:spcBef>
              <a:buFont typeface="Arial" charset="0"/>
              <a:buNone/>
            </a:pPr>
            <a:endParaRPr lang="it-IT" sz="3200" dirty="0" smtClean="0"/>
          </a:p>
          <a:p>
            <a:pPr marL="0" indent="0">
              <a:spcBef>
                <a:spcPct val="0"/>
              </a:spcBef>
              <a:buFont typeface="Arial" charset="0"/>
              <a:buNone/>
            </a:pPr>
            <a:endParaRPr lang="it-IT" sz="3200" dirty="0" smtClean="0"/>
          </a:p>
          <a:p>
            <a:pPr marL="0" indent="0">
              <a:spcBef>
                <a:spcPct val="0"/>
              </a:spcBef>
              <a:buFont typeface="Arial" charset="0"/>
              <a:buNone/>
            </a:pPr>
            <a:endParaRPr lang="it-IT" sz="3200" dirty="0"/>
          </a:p>
          <a:p>
            <a:pPr marL="0" indent="0">
              <a:spcBef>
                <a:spcPct val="0"/>
              </a:spcBef>
              <a:buFont typeface="Arial" charset="0"/>
              <a:buNone/>
            </a:pPr>
            <a:endParaRPr lang="it-IT" sz="3200" dirty="0"/>
          </a:p>
        </p:txBody>
      </p:sp>
      <p:sp>
        <p:nvSpPr>
          <p:cNvPr id="5" name="Segnaposto numero diapositiva 4"/>
          <p:cNvSpPr>
            <a:spLocks noGrp="1"/>
          </p:cNvSpPr>
          <p:nvPr>
            <p:ph type="sldNum" sz="quarter" idx="12"/>
          </p:nvPr>
        </p:nvSpPr>
        <p:spPr/>
        <p:txBody>
          <a:bodyPr/>
          <a:lstStyle/>
          <a:p>
            <a:fld id="{52DFE54B-FD83-7743-B188-0BCF9B5CACD4}" type="slidenum">
              <a:rPr lang="it-IT"/>
              <a:pPr/>
              <a:t>9</a:t>
            </a:fld>
            <a:endParaRPr lang="it-IT"/>
          </a:p>
        </p:txBody>
      </p:sp>
      <p:pic>
        <p:nvPicPr>
          <p:cNvPr id="15363" name="Picture 3" descr="SEANCE1">
            <a:hlinkClick r:id="rId3" action="ppaction://hlinkfile"/>
          </p:cNvPr>
          <p:cNvPicPr>
            <a:picLocks noChangeAspect="1" noChangeArrowheads="1"/>
          </p:cNvPicPr>
          <p:nvPr/>
        </p:nvPicPr>
        <p:blipFill>
          <a:blip r:embed="rId4"/>
          <a:srcRect/>
          <a:stretch>
            <a:fillRect/>
          </a:stretch>
        </p:blipFill>
        <p:spPr bwMode="auto">
          <a:xfrm>
            <a:off x="457200" y="2773363"/>
            <a:ext cx="2493962" cy="225608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Discussione collettiva</a:t>
            </a:r>
            <a:endParaRPr lang="it-IT" dirty="0"/>
          </a:p>
        </p:txBody>
      </p:sp>
      <p:sp>
        <p:nvSpPr>
          <p:cNvPr id="3" name="Segnaposto contenuto 2"/>
          <p:cNvSpPr>
            <a:spLocks noGrp="1"/>
          </p:cNvSpPr>
          <p:nvPr>
            <p:ph sz="quarter" idx="1"/>
          </p:nvPr>
        </p:nvSpPr>
        <p:spPr/>
        <p:txBody>
          <a:bodyPr/>
          <a:lstStyle/>
          <a:p>
            <a:r>
              <a:rPr lang="it-IT" dirty="0" smtClean="0"/>
              <a:t>Confronto e commento dei metodi proposti dagli allievi:</a:t>
            </a:r>
          </a:p>
          <a:p>
            <a:pPr lvl="1">
              <a:buNone/>
            </a:pPr>
            <a:r>
              <a:rPr lang="it-IT" dirty="0" smtClean="0"/>
              <a:t>Obiettivo discussione:</a:t>
            </a:r>
          </a:p>
          <a:p>
            <a:pPr lvl="1">
              <a:buNone/>
            </a:pPr>
            <a:r>
              <a:rPr lang="it-IT" dirty="0" smtClean="0"/>
              <a:t>Cosa significa rappresentare una funzione</a:t>
            </a:r>
          </a:p>
          <a:p>
            <a:pPr lvl="1">
              <a:buNone/>
            </a:pPr>
            <a:r>
              <a:rPr lang="it-IT" dirty="0" smtClean="0"/>
              <a:t>In che senso le varie proposte ‘rappresentano una funzione’?</a:t>
            </a:r>
          </a:p>
          <a:p>
            <a:r>
              <a:rPr lang="it-IT" dirty="0" smtClean="0"/>
              <a:t>Si propone il metodo di Eulero</a:t>
            </a:r>
            <a:endParaRPr lang="it-IT"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de-DE" b="1" dirty="0" err="1" smtClean="0"/>
              <a:t>Attività</a:t>
            </a:r>
            <a:r>
              <a:rPr lang="de-DE" b="1" dirty="0" smtClean="0"/>
              <a:t> : </a:t>
            </a:r>
            <a:r>
              <a:rPr lang="de-DE" b="1" dirty="0" err="1" smtClean="0"/>
              <a:t>Lettura/comprensione</a:t>
            </a:r>
            <a:r>
              <a:rPr lang="de-DE" b="1" dirty="0" smtClean="0"/>
              <a:t> del </a:t>
            </a:r>
            <a:r>
              <a:rPr lang="de-DE" b="1" dirty="0" err="1" smtClean="0"/>
              <a:t>testo</a:t>
            </a:r>
            <a:r>
              <a:rPr lang="de-DE" b="1" dirty="0" smtClean="0"/>
              <a:t> di </a:t>
            </a:r>
            <a:r>
              <a:rPr lang="de-DE" b="1" dirty="0" err="1" smtClean="0"/>
              <a:t>Eulero</a:t>
            </a:r>
            <a:r>
              <a:rPr lang="de-DE" b="1" dirty="0" smtClean="0"/>
              <a:t>.</a:t>
            </a:r>
            <a:endParaRPr lang="it-IT" dirty="0"/>
          </a:p>
        </p:txBody>
      </p:sp>
      <p:sp>
        <p:nvSpPr>
          <p:cNvPr id="3" name="Segnaposto contenuto 2"/>
          <p:cNvSpPr>
            <a:spLocks noGrp="1"/>
          </p:cNvSpPr>
          <p:nvPr>
            <p:ph sz="quarter" idx="1"/>
          </p:nvPr>
        </p:nvSpPr>
        <p:spPr/>
        <p:txBody>
          <a:bodyPr>
            <a:normAutofit lnSpcReduction="10000"/>
          </a:bodyPr>
          <a:lstStyle/>
          <a:p>
            <a:pPr>
              <a:buNone/>
            </a:pPr>
            <a:r>
              <a:rPr lang="de-DE" dirty="0" err="1" smtClean="0"/>
              <a:t>Eulero</a:t>
            </a:r>
            <a:r>
              <a:rPr lang="de-DE" dirty="0" smtClean="0"/>
              <a:t> è </a:t>
            </a:r>
            <a:r>
              <a:rPr lang="de-DE" dirty="0" err="1" smtClean="0"/>
              <a:t>un</a:t>
            </a:r>
            <a:r>
              <a:rPr lang="de-DE" dirty="0" smtClean="0"/>
              <a:t> </a:t>
            </a:r>
            <a:r>
              <a:rPr lang="de-DE" dirty="0" err="1" smtClean="0"/>
              <a:t>matematico</a:t>
            </a:r>
            <a:r>
              <a:rPr lang="de-DE" dirty="0" smtClean="0"/>
              <a:t> </a:t>
            </a:r>
            <a:r>
              <a:rPr lang="de-DE" dirty="0" err="1" smtClean="0"/>
              <a:t>molto</a:t>
            </a:r>
            <a:r>
              <a:rPr lang="de-DE" dirty="0" smtClean="0"/>
              <a:t> celebre </a:t>
            </a:r>
            <a:r>
              <a:rPr lang="de-DE" dirty="0" err="1" smtClean="0"/>
              <a:t>che</a:t>
            </a:r>
            <a:r>
              <a:rPr lang="de-DE" dirty="0" smtClean="0"/>
              <a:t> ha </a:t>
            </a:r>
            <a:r>
              <a:rPr lang="de-DE" dirty="0" err="1" smtClean="0"/>
              <a:t>vissuto</a:t>
            </a:r>
            <a:r>
              <a:rPr lang="de-DE" dirty="0" smtClean="0"/>
              <a:t> a </a:t>
            </a:r>
            <a:r>
              <a:rPr lang="de-DE" dirty="0" err="1" smtClean="0"/>
              <a:t>lungo</a:t>
            </a:r>
            <a:r>
              <a:rPr lang="de-DE" dirty="0" smtClean="0"/>
              <a:t> (</a:t>
            </a:r>
            <a:r>
              <a:rPr lang="de-DE" dirty="0" err="1" smtClean="0"/>
              <a:t>Bâle</a:t>
            </a:r>
            <a:r>
              <a:rPr lang="de-DE" dirty="0" smtClean="0"/>
              <a:t> 1707 – San </a:t>
            </a:r>
            <a:r>
              <a:rPr lang="de-DE" dirty="0" err="1" smtClean="0"/>
              <a:t>Pietroburgo</a:t>
            </a:r>
            <a:r>
              <a:rPr lang="de-DE" dirty="0" smtClean="0"/>
              <a:t> 1783). Ha </a:t>
            </a:r>
            <a:r>
              <a:rPr lang="de-DE" dirty="0" err="1" smtClean="0"/>
              <a:t>viaggiato</a:t>
            </a:r>
            <a:r>
              <a:rPr lang="de-DE" dirty="0" smtClean="0"/>
              <a:t> </a:t>
            </a:r>
            <a:r>
              <a:rPr lang="de-DE" dirty="0" err="1" smtClean="0"/>
              <a:t>moltissimo</a:t>
            </a:r>
            <a:r>
              <a:rPr lang="de-DE" dirty="0" smtClean="0"/>
              <a:t> </a:t>
            </a:r>
            <a:r>
              <a:rPr lang="de-DE" dirty="0" err="1" smtClean="0"/>
              <a:t>ed</a:t>
            </a:r>
            <a:r>
              <a:rPr lang="de-DE" dirty="0" smtClean="0"/>
              <a:t> </a:t>
            </a:r>
            <a:r>
              <a:rPr lang="de-DE" dirty="0" err="1" smtClean="0"/>
              <a:t>si</a:t>
            </a:r>
            <a:r>
              <a:rPr lang="de-DE" dirty="0" smtClean="0"/>
              <a:t> è </a:t>
            </a:r>
            <a:r>
              <a:rPr lang="de-DE" dirty="0" err="1" smtClean="0"/>
              <a:t>occupato</a:t>
            </a:r>
            <a:r>
              <a:rPr lang="de-DE" dirty="0" smtClean="0"/>
              <a:t> di </a:t>
            </a:r>
            <a:r>
              <a:rPr lang="de-DE" dirty="0" err="1" smtClean="0"/>
              <a:t>innumerevoli</a:t>
            </a:r>
            <a:r>
              <a:rPr lang="de-DE" dirty="0" smtClean="0"/>
              <a:t> </a:t>
            </a:r>
            <a:r>
              <a:rPr lang="de-DE" dirty="0" err="1" smtClean="0"/>
              <a:t>domini</a:t>
            </a:r>
            <a:r>
              <a:rPr lang="de-DE" dirty="0" smtClean="0"/>
              <a:t> </a:t>
            </a:r>
            <a:r>
              <a:rPr lang="de-DE" dirty="0" err="1" smtClean="0"/>
              <a:t>matematici</a:t>
            </a:r>
            <a:r>
              <a:rPr lang="de-DE" dirty="0" smtClean="0"/>
              <a:t>, </a:t>
            </a:r>
            <a:r>
              <a:rPr lang="de-DE" dirty="0" err="1" smtClean="0"/>
              <a:t>della</a:t>
            </a:r>
            <a:r>
              <a:rPr lang="de-DE" dirty="0" smtClean="0"/>
              <a:t> </a:t>
            </a:r>
            <a:r>
              <a:rPr lang="de-DE" dirty="0" err="1" smtClean="0"/>
              <a:t>fisica</a:t>
            </a:r>
            <a:r>
              <a:rPr lang="de-DE" dirty="0" smtClean="0"/>
              <a:t> e </a:t>
            </a:r>
            <a:r>
              <a:rPr lang="de-DE" dirty="0" err="1" smtClean="0"/>
              <a:t>della</a:t>
            </a:r>
            <a:r>
              <a:rPr lang="de-DE" dirty="0" smtClean="0"/>
              <a:t> </a:t>
            </a:r>
            <a:r>
              <a:rPr lang="de-DE" dirty="0" err="1" smtClean="0"/>
              <a:t>meccanica</a:t>
            </a:r>
            <a:r>
              <a:rPr lang="de-DE" dirty="0" smtClean="0"/>
              <a:t>. </a:t>
            </a:r>
            <a:r>
              <a:rPr lang="de-DE" dirty="0" err="1" smtClean="0"/>
              <a:t>Egli</a:t>
            </a:r>
            <a:r>
              <a:rPr lang="de-DE" dirty="0" smtClean="0"/>
              <a:t> ha per </a:t>
            </a:r>
            <a:r>
              <a:rPr lang="de-DE" dirty="0" err="1" smtClean="0"/>
              <a:t>primo</a:t>
            </a:r>
            <a:r>
              <a:rPr lang="de-DE" dirty="0" smtClean="0"/>
              <a:t> </a:t>
            </a:r>
            <a:r>
              <a:rPr lang="de-DE" dirty="0" err="1" smtClean="0"/>
              <a:t>spiegato</a:t>
            </a:r>
            <a:r>
              <a:rPr lang="de-DE" dirty="0" smtClean="0"/>
              <a:t> in </a:t>
            </a:r>
            <a:r>
              <a:rPr lang="de-DE" dirty="0" err="1" smtClean="0"/>
              <a:t>termini</a:t>
            </a:r>
            <a:r>
              <a:rPr lang="de-DE" dirty="0" smtClean="0"/>
              <a:t> </a:t>
            </a:r>
            <a:r>
              <a:rPr lang="de-DE" dirty="0" err="1" smtClean="0"/>
              <a:t>moderni</a:t>
            </a:r>
            <a:r>
              <a:rPr lang="de-DE" dirty="0" smtClean="0"/>
              <a:t> le </a:t>
            </a:r>
            <a:r>
              <a:rPr lang="de-DE" dirty="0" err="1" smtClean="0"/>
              <a:t>nozioni</a:t>
            </a:r>
            <a:r>
              <a:rPr lang="de-DE" dirty="0" smtClean="0"/>
              <a:t> di </a:t>
            </a:r>
            <a:r>
              <a:rPr lang="de-DE" dirty="0" err="1" smtClean="0"/>
              <a:t>funzione</a:t>
            </a:r>
            <a:r>
              <a:rPr lang="de-DE" dirty="0" smtClean="0"/>
              <a:t>, </a:t>
            </a:r>
            <a:r>
              <a:rPr lang="de-DE" dirty="0" err="1" smtClean="0"/>
              <a:t>variabile</a:t>
            </a:r>
            <a:r>
              <a:rPr lang="de-DE" dirty="0" smtClean="0"/>
              <a:t> e </a:t>
            </a:r>
            <a:r>
              <a:rPr lang="de-DE" dirty="0" err="1" smtClean="0"/>
              <a:t>grafico</a:t>
            </a:r>
            <a:r>
              <a:rPr lang="de-DE" dirty="0" smtClean="0"/>
              <a:t>. </a:t>
            </a:r>
            <a:r>
              <a:rPr lang="de-DE" dirty="0" err="1" smtClean="0"/>
              <a:t>Ecco</a:t>
            </a:r>
            <a:r>
              <a:rPr lang="de-DE" dirty="0" smtClean="0"/>
              <a:t> </a:t>
            </a:r>
            <a:r>
              <a:rPr lang="de-DE" dirty="0" err="1" smtClean="0"/>
              <a:t>un</a:t>
            </a:r>
            <a:r>
              <a:rPr lang="de-DE" dirty="0" smtClean="0"/>
              <a:t> </a:t>
            </a:r>
            <a:r>
              <a:rPr lang="de-DE" dirty="0" err="1" smtClean="0"/>
              <a:t>testo</a:t>
            </a:r>
            <a:r>
              <a:rPr lang="de-DE" dirty="0" smtClean="0"/>
              <a:t> </a:t>
            </a:r>
            <a:r>
              <a:rPr lang="de-DE" dirty="0" err="1" smtClean="0"/>
              <a:t>che</a:t>
            </a:r>
            <a:r>
              <a:rPr lang="de-DE" dirty="0" smtClean="0"/>
              <a:t> ha  </a:t>
            </a:r>
            <a:r>
              <a:rPr lang="de-DE" dirty="0" err="1" smtClean="0"/>
              <a:t>scritto</a:t>
            </a:r>
            <a:r>
              <a:rPr lang="de-DE" dirty="0" smtClean="0"/>
              <a:t> a </a:t>
            </a:r>
            <a:r>
              <a:rPr lang="de-DE" dirty="0" err="1" smtClean="0"/>
              <a:t>questo</a:t>
            </a:r>
            <a:r>
              <a:rPr lang="de-DE" dirty="0" smtClean="0"/>
              <a:t> </a:t>
            </a:r>
            <a:r>
              <a:rPr lang="de-DE" dirty="0" err="1" smtClean="0"/>
              <a:t>proposito</a:t>
            </a:r>
            <a:r>
              <a:rPr lang="de-DE" dirty="0" smtClean="0"/>
              <a:t>. </a:t>
            </a:r>
            <a:endParaRPr lang="it-IT" dirty="0" smtClean="0"/>
          </a:p>
          <a:p>
            <a:pPr>
              <a:buNone/>
            </a:pPr>
            <a:r>
              <a:rPr lang="de-DE" i="1" dirty="0" err="1" smtClean="0"/>
              <a:t>Dopo</a:t>
            </a:r>
            <a:r>
              <a:rPr lang="de-DE" i="1" dirty="0" smtClean="0"/>
              <a:t> la </a:t>
            </a:r>
            <a:r>
              <a:rPr lang="de-DE" i="1" dirty="0" err="1" smtClean="0"/>
              <a:t>lettura</a:t>
            </a:r>
            <a:r>
              <a:rPr lang="de-DE" i="1" dirty="0" smtClean="0"/>
              <a:t> </a:t>
            </a:r>
            <a:r>
              <a:rPr lang="de-DE" i="1" dirty="0" err="1" smtClean="0"/>
              <a:t>individuale</a:t>
            </a:r>
            <a:r>
              <a:rPr lang="de-DE" i="1" dirty="0" smtClean="0"/>
              <a:t> di </a:t>
            </a:r>
            <a:r>
              <a:rPr lang="de-DE" i="1" dirty="0" err="1" smtClean="0"/>
              <a:t>ciascun</a:t>
            </a:r>
            <a:r>
              <a:rPr lang="de-DE" i="1" dirty="0" smtClean="0"/>
              <a:t> </a:t>
            </a:r>
            <a:r>
              <a:rPr lang="de-DE" i="1" dirty="0" err="1" smtClean="0"/>
              <a:t>paragrafo</a:t>
            </a:r>
            <a:r>
              <a:rPr lang="de-DE" i="1" dirty="0" smtClean="0"/>
              <a:t>, </a:t>
            </a:r>
            <a:r>
              <a:rPr lang="de-DE" i="1" dirty="0" err="1" smtClean="0"/>
              <a:t>vi</a:t>
            </a:r>
            <a:r>
              <a:rPr lang="de-DE" i="1" dirty="0" smtClean="0"/>
              <a:t> </a:t>
            </a:r>
            <a:r>
              <a:rPr lang="de-DE" i="1" dirty="0" err="1" smtClean="0"/>
              <a:t>sarà</a:t>
            </a:r>
            <a:r>
              <a:rPr lang="de-DE" i="1" dirty="0" smtClean="0"/>
              <a:t> </a:t>
            </a:r>
            <a:r>
              <a:rPr lang="de-DE" i="1" dirty="0" err="1" smtClean="0"/>
              <a:t>chiesto</a:t>
            </a:r>
            <a:r>
              <a:rPr lang="de-DE" i="1" dirty="0" smtClean="0"/>
              <a:t> di </a:t>
            </a:r>
            <a:r>
              <a:rPr lang="de-DE" i="1" dirty="0" err="1" smtClean="0"/>
              <a:t>spiegare</a:t>
            </a:r>
            <a:r>
              <a:rPr lang="de-DE" i="1" dirty="0" smtClean="0"/>
              <a:t> per </a:t>
            </a:r>
            <a:r>
              <a:rPr lang="de-DE" i="1" dirty="0" err="1" smtClean="0"/>
              <a:t>iscritto</a:t>
            </a:r>
            <a:r>
              <a:rPr lang="de-DE" i="1" dirty="0" smtClean="0"/>
              <a:t> </a:t>
            </a:r>
            <a:r>
              <a:rPr lang="de-DE" i="1" dirty="0" err="1" smtClean="0"/>
              <a:t>ciò</a:t>
            </a:r>
            <a:r>
              <a:rPr lang="de-DE" i="1" dirty="0" smtClean="0"/>
              <a:t> </a:t>
            </a:r>
            <a:r>
              <a:rPr lang="de-DE" i="1" dirty="0" err="1" smtClean="0"/>
              <a:t>che</a:t>
            </a:r>
            <a:r>
              <a:rPr lang="de-DE" i="1" dirty="0" smtClean="0"/>
              <a:t> </a:t>
            </a:r>
            <a:r>
              <a:rPr lang="de-DE" i="1" dirty="0" err="1" smtClean="0"/>
              <a:t>avete</a:t>
            </a:r>
            <a:r>
              <a:rPr lang="de-DE" i="1" dirty="0" smtClean="0"/>
              <a:t> </a:t>
            </a:r>
            <a:r>
              <a:rPr lang="de-DE" i="1" dirty="0" err="1" smtClean="0"/>
              <a:t>compreso</a:t>
            </a:r>
            <a:r>
              <a:rPr lang="de-DE" i="1" dirty="0" smtClean="0"/>
              <a:t> del </a:t>
            </a:r>
            <a:r>
              <a:rPr lang="de-DE" i="1" dirty="0" err="1" smtClean="0"/>
              <a:t>testo</a:t>
            </a:r>
            <a:r>
              <a:rPr lang="de-DE" i="1" dirty="0" smtClean="0"/>
              <a:t> e </a:t>
            </a:r>
            <a:r>
              <a:rPr lang="de-DE" i="1" dirty="0" err="1" smtClean="0"/>
              <a:t>ciò</a:t>
            </a:r>
            <a:r>
              <a:rPr lang="de-DE" i="1" dirty="0" smtClean="0"/>
              <a:t> </a:t>
            </a:r>
            <a:r>
              <a:rPr lang="de-DE" i="1" dirty="0" err="1" smtClean="0"/>
              <a:t>che</a:t>
            </a:r>
            <a:r>
              <a:rPr lang="de-DE" i="1" dirty="0" smtClean="0"/>
              <a:t> non </a:t>
            </a:r>
            <a:r>
              <a:rPr lang="de-DE" i="1" dirty="0" err="1" smtClean="0"/>
              <a:t>vi</a:t>
            </a:r>
            <a:r>
              <a:rPr lang="de-DE" i="1" dirty="0" smtClean="0"/>
              <a:t> è </a:t>
            </a:r>
            <a:r>
              <a:rPr lang="de-DE" i="1" dirty="0" err="1" smtClean="0"/>
              <a:t>chiaro</a:t>
            </a:r>
            <a:r>
              <a:rPr lang="de-DE" i="1" dirty="0" smtClean="0"/>
              <a:t>. </a:t>
            </a:r>
            <a:endParaRPr lang="it-IT" i="1" dirty="0" smtClean="0"/>
          </a:p>
          <a:p>
            <a:pPr>
              <a:buNone/>
            </a:pPr>
            <a:r>
              <a:rPr lang="de-DE" i="1" dirty="0" smtClean="0"/>
              <a:t>I </a:t>
            </a:r>
            <a:r>
              <a:rPr lang="de-DE" i="1" dirty="0" err="1" smtClean="0"/>
              <a:t>testi</a:t>
            </a:r>
            <a:r>
              <a:rPr lang="de-DE" i="1" dirty="0" smtClean="0"/>
              <a:t> da </a:t>
            </a:r>
            <a:r>
              <a:rPr lang="de-DE" i="1" dirty="0" err="1" smtClean="0"/>
              <a:t>voi</a:t>
            </a:r>
            <a:r>
              <a:rPr lang="de-DE" i="1" dirty="0" smtClean="0"/>
              <a:t> </a:t>
            </a:r>
            <a:r>
              <a:rPr lang="de-DE" i="1" dirty="0" err="1" smtClean="0"/>
              <a:t>prodotti</a:t>
            </a:r>
            <a:r>
              <a:rPr lang="de-DE" i="1" dirty="0" smtClean="0"/>
              <a:t> </a:t>
            </a:r>
            <a:r>
              <a:rPr lang="de-DE" i="1" dirty="0" err="1" smtClean="0"/>
              <a:t>saranno</a:t>
            </a:r>
            <a:r>
              <a:rPr lang="de-DE" i="1" dirty="0" smtClean="0"/>
              <a:t> </a:t>
            </a:r>
            <a:r>
              <a:rPr lang="de-DE" i="1" dirty="0" err="1" smtClean="0"/>
              <a:t>oggetto</a:t>
            </a:r>
            <a:r>
              <a:rPr lang="de-DE" i="1" dirty="0" smtClean="0"/>
              <a:t> di </a:t>
            </a:r>
            <a:r>
              <a:rPr lang="de-DE" i="1" dirty="0" err="1" smtClean="0"/>
              <a:t>discussione</a:t>
            </a:r>
            <a:r>
              <a:rPr lang="de-DE" i="1" dirty="0" smtClean="0"/>
              <a:t> la </a:t>
            </a:r>
            <a:r>
              <a:rPr lang="de-DE" i="1" dirty="0" err="1" smtClean="0"/>
              <a:t>prossima</a:t>
            </a:r>
            <a:r>
              <a:rPr lang="de-DE" i="1" dirty="0" smtClean="0"/>
              <a:t> </a:t>
            </a:r>
            <a:r>
              <a:rPr lang="de-DE" i="1" dirty="0" err="1" smtClean="0"/>
              <a:t>lezione</a:t>
            </a:r>
            <a:r>
              <a:rPr lang="de-DE" i="1" dirty="0" smtClean="0"/>
              <a:t>.</a:t>
            </a:r>
            <a:endParaRPr lang="it-IT" i="1" dirty="0" smtClean="0"/>
          </a:p>
          <a:p>
            <a:endParaRPr lang="it-IT" dirty="0"/>
          </a:p>
        </p:txBody>
      </p:sp>
      <p:sp>
        <p:nvSpPr>
          <p:cNvPr id="4" name="Documento 3">
            <a:hlinkClick r:id="rId2" action="ppaction://hlinkfile" highlightClick="1"/>
          </p:cNvPr>
          <p:cNvSpPr/>
          <p:nvPr/>
        </p:nvSpPr>
        <p:spPr>
          <a:xfrm>
            <a:off x="8128000" y="6019800"/>
            <a:ext cx="1042416" cy="1042416"/>
          </a:xfrm>
          <a:prstGeom prst="actionButton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smtClean="0"/>
              <a:t>Extrait de la discussion collective</a:t>
            </a:r>
            <a:endParaRPr lang="fr-FR" dirty="0"/>
          </a:p>
        </p:txBody>
      </p:sp>
      <p:sp>
        <p:nvSpPr>
          <p:cNvPr id="3" name="Segnaposto contenuto 2"/>
          <p:cNvSpPr>
            <a:spLocks noGrp="1"/>
          </p:cNvSpPr>
          <p:nvPr>
            <p:ph idx="1"/>
          </p:nvPr>
        </p:nvSpPr>
        <p:spPr/>
        <p:txBody>
          <a:bodyPr>
            <a:normAutofit fontScale="92500" lnSpcReduction="10000"/>
          </a:bodyPr>
          <a:lstStyle/>
          <a:p>
            <a:pPr lvl="0"/>
            <a:r>
              <a:rPr lang="it-IT" dirty="0" err="1" smtClean="0"/>
              <a:t>P</a:t>
            </a:r>
            <a:r>
              <a:rPr lang="it-IT" dirty="0" smtClean="0"/>
              <a:t>: Cioè, me lo sapresti fare un disegnino, un qualcosa...non so...perché lì era tutto scritto, non c’era neanche un disegno.. Ognuno di voi si sarà fatto un... </a:t>
            </a:r>
          </a:p>
          <a:p>
            <a:pPr lvl="0"/>
            <a:r>
              <a:rPr lang="it-IT" dirty="0" smtClean="0"/>
              <a:t>ST: Ma lui come ha fatto a trovare la </a:t>
            </a:r>
            <a:r>
              <a:rPr lang="it-IT" dirty="0" err="1" smtClean="0"/>
              <a:t>y</a:t>
            </a:r>
            <a:r>
              <a:rPr lang="it-IT" dirty="0" smtClean="0"/>
              <a:t> di </a:t>
            </a:r>
            <a:r>
              <a:rPr lang="it-IT" dirty="0" err="1" smtClean="0"/>
              <a:t>x</a:t>
            </a:r>
            <a:r>
              <a:rPr lang="it-IT" dirty="0" smtClean="0"/>
              <a:t>? </a:t>
            </a:r>
          </a:p>
          <a:p>
            <a:pPr lvl="0"/>
            <a:r>
              <a:rPr lang="it-IT" dirty="0" err="1" smtClean="0"/>
              <a:t>P</a:t>
            </a:r>
            <a:r>
              <a:rPr lang="it-IT" dirty="0" smtClean="0"/>
              <a:t>: No, la </a:t>
            </a:r>
            <a:r>
              <a:rPr lang="it-IT" dirty="0" err="1" smtClean="0"/>
              <a:t>y</a:t>
            </a:r>
            <a:r>
              <a:rPr lang="it-IT" dirty="0" smtClean="0"/>
              <a:t> di </a:t>
            </a:r>
            <a:r>
              <a:rPr lang="it-IT" dirty="0" err="1" smtClean="0"/>
              <a:t>x</a:t>
            </a:r>
            <a:r>
              <a:rPr lang="it-IT" dirty="0" smtClean="0"/>
              <a:t>, lui la funzione ce l'ha! Cioè come, per esempio, quella che avevate voi l’altra volta. </a:t>
            </a:r>
          </a:p>
          <a:p>
            <a:pPr lvl="0"/>
            <a:r>
              <a:rPr lang="it-IT" dirty="0" smtClean="0"/>
              <a:t>L’altra volta voi ci avevate </a:t>
            </a:r>
            <a:r>
              <a:rPr lang="it-IT" dirty="0" err="1" smtClean="0"/>
              <a:t>y</a:t>
            </a:r>
            <a:r>
              <a:rPr lang="it-IT" dirty="0" smtClean="0"/>
              <a:t>(</a:t>
            </a:r>
            <a:r>
              <a:rPr lang="it-IT" dirty="0" err="1" smtClean="0"/>
              <a:t>x</a:t>
            </a:r>
            <a:r>
              <a:rPr lang="it-IT" dirty="0" smtClean="0"/>
              <a:t>)... facciamone un’altra! Non facciamo quella dell’altra volta! Facciamo </a:t>
            </a:r>
            <a:r>
              <a:rPr lang="it-IT" dirty="0" err="1" smtClean="0"/>
              <a:t>y</a:t>
            </a:r>
            <a:r>
              <a:rPr lang="it-IT" dirty="0" smtClean="0"/>
              <a:t>(</a:t>
            </a:r>
            <a:r>
              <a:rPr lang="it-IT" dirty="0" err="1" smtClean="0"/>
              <a:t>x</a:t>
            </a:r>
            <a:r>
              <a:rPr lang="it-IT" dirty="0" smtClean="0"/>
              <a:t>)= x+2 per esempio!</a:t>
            </a:r>
          </a:p>
          <a:p>
            <a:pPr lvl="0"/>
            <a:r>
              <a:rPr lang="it-IT" dirty="0" smtClean="0"/>
              <a:t>MO: Io, Professoressa, ho provato a farlo con Cabri</a:t>
            </a:r>
          </a:p>
          <a:p>
            <a:pPr lvl="0"/>
            <a:r>
              <a:rPr lang="it-IT" dirty="0" err="1" smtClean="0"/>
              <a:t>P</a:t>
            </a:r>
            <a:r>
              <a:rPr lang="it-IT" dirty="0" smtClean="0"/>
              <a:t>: Ah...il metodo di Eulero con Cabri, è quello che dovete fare dopo!...Mi fa piacere che ci avete già pensato! </a:t>
            </a:r>
          </a:p>
          <a:p>
            <a:r>
              <a:rPr lang="it-IT" dirty="0" smtClean="0"/>
              <a:t>BA: Io prendo il metodo che faceva lui... insomma</a:t>
            </a:r>
            <a:r>
              <a:rPr lang="fr-FR" dirty="0" smtClean="0"/>
              <a:t>.</a:t>
            </a:r>
            <a:r>
              <a:rPr lang="it-IT" dirty="0" smtClean="0"/>
              <a:t> </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fr-FR"/>
          </a:p>
        </p:txBody>
      </p:sp>
      <p:sp>
        <p:nvSpPr>
          <p:cNvPr id="3" name="Segnaposto contenuto 2"/>
          <p:cNvSpPr>
            <a:spLocks noGrp="1"/>
          </p:cNvSpPr>
          <p:nvPr>
            <p:ph idx="1"/>
          </p:nvPr>
        </p:nvSpPr>
        <p:spPr>
          <a:xfrm>
            <a:off x="457200" y="1007350"/>
            <a:ext cx="8229600" cy="5118814"/>
          </a:xfrm>
        </p:spPr>
        <p:txBody>
          <a:bodyPr>
            <a:normAutofit/>
          </a:bodyPr>
          <a:lstStyle/>
          <a:p>
            <a:pPr lvl="0"/>
            <a:r>
              <a:rPr lang="it-IT" dirty="0" err="1" smtClean="0"/>
              <a:t>P</a:t>
            </a:r>
            <a:r>
              <a:rPr lang="it-IT" dirty="0" smtClean="0"/>
              <a:t>: Eh , allora, prende la retta illimitata che chiama RS, lui, no questa retta</a:t>
            </a:r>
          </a:p>
          <a:p>
            <a:pPr lvl="0"/>
            <a:r>
              <a:rPr lang="it-IT" dirty="0" smtClean="0"/>
              <a:t>BA: Poi prende un punto A</a:t>
            </a:r>
          </a:p>
          <a:p>
            <a:pPr lvl="0"/>
            <a:r>
              <a:rPr lang="it-IT" dirty="0" smtClean="0"/>
              <a:t>BA: Poi fa variare un punto </a:t>
            </a:r>
            <a:r>
              <a:rPr lang="it-IT" dirty="0" err="1" smtClean="0"/>
              <a:t>P</a:t>
            </a:r>
            <a:r>
              <a:rPr lang="it-IT" dirty="0" smtClean="0"/>
              <a:t>, può essere più o meno distante da A, quindi crea dei frammenti per variabili diverse, per esempio io lo metto qui. E a questo frammento qui, AP, lo chiama x. E poi dice che si fa la perpendicolare al punto </a:t>
            </a:r>
            <a:r>
              <a:rPr lang="it-IT" dirty="0" err="1" smtClean="0"/>
              <a:t>P</a:t>
            </a:r>
            <a:r>
              <a:rPr lang="it-IT" dirty="0" smtClean="0"/>
              <a:t>, nel punto </a:t>
            </a:r>
            <a:r>
              <a:rPr lang="it-IT" dirty="0" err="1" smtClean="0"/>
              <a:t>P</a:t>
            </a:r>
            <a:r>
              <a:rPr lang="it-IT" dirty="0" smtClean="0"/>
              <a:t>, alla retta...</a:t>
            </a:r>
          </a:p>
          <a:p>
            <a:pPr lvl="0"/>
            <a:r>
              <a:rPr lang="it-IT" dirty="0" smtClean="0"/>
              <a:t>BE (sottovoce): È l'ascissa.</a:t>
            </a:r>
          </a:p>
          <a:p>
            <a:pPr lvl="0"/>
            <a:r>
              <a:rPr lang="it-IT" dirty="0" smtClean="0"/>
              <a:t>MA(sottovoce): Sì, è l'intervallo.</a:t>
            </a:r>
          </a:p>
          <a:p>
            <a:r>
              <a:rPr lang="fr-FR" dirty="0" smtClean="0"/>
              <a:t>[…]</a:t>
            </a:r>
            <a:endParaRPr lang="it-IT" dirty="0" smtClean="0"/>
          </a:p>
          <a:p>
            <a:endParaRPr lang="fr-F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fr-FR"/>
          </a:p>
        </p:txBody>
      </p:sp>
      <p:sp>
        <p:nvSpPr>
          <p:cNvPr id="3" name="Segnaposto contenuto 2"/>
          <p:cNvSpPr>
            <a:spLocks noGrp="1"/>
          </p:cNvSpPr>
          <p:nvPr>
            <p:ph idx="1"/>
          </p:nvPr>
        </p:nvSpPr>
        <p:spPr>
          <a:xfrm>
            <a:off x="457200" y="274638"/>
            <a:ext cx="8229600" cy="5851525"/>
          </a:xfrm>
        </p:spPr>
        <p:txBody>
          <a:bodyPr>
            <a:normAutofit lnSpcReduction="10000"/>
          </a:bodyPr>
          <a:lstStyle/>
          <a:p>
            <a:pPr lvl="0"/>
            <a:r>
              <a:rPr lang="it-IT" dirty="0" err="1" smtClean="0"/>
              <a:t>P</a:t>
            </a:r>
            <a:r>
              <a:rPr lang="it-IT" dirty="0" smtClean="0"/>
              <a:t>: </a:t>
            </a:r>
            <a:r>
              <a:rPr lang="it-IT" dirty="0" err="1" smtClean="0"/>
              <a:t>Eppoi</a:t>
            </a:r>
            <a:r>
              <a:rPr lang="it-IT" dirty="0" smtClean="0"/>
              <a:t> che si fa, Bazzichi? </a:t>
            </a:r>
          </a:p>
          <a:p>
            <a:pPr lvl="0"/>
            <a:r>
              <a:rPr lang="it-IT" dirty="0" smtClean="0"/>
              <a:t>BA: </a:t>
            </a:r>
            <a:r>
              <a:rPr lang="it-IT" dirty="0" err="1" smtClean="0"/>
              <a:t>Eppoi</a:t>
            </a:r>
            <a:r>
              <a:rPr lang="it-IT" dirty="0" smtClean="0"/>
              <a:t> dice che si ha una funzione specifica per trovare un valore ...</a:t>
            </a:r>
          </a:p>
          <a:p>
            <a:pPr lvl="0"/>
            <a:r>
              <a:rPr lang="it-IT" dirty="0" smtClean="0"/>
              <a:t>[</a:t>
            </a:r>
            <a:r>
              <a:rPr lang="it-IT" dirty="0" err="1" smtClean="0"/>
              <a:t>…</a:t>
            </a:r>
            <a:r>
              <a:rPr lang="it-IT" dirty="0" smtClean="0"/>
              <a:t>]</a:t>
            </a:r>
          </a:p>
          <a:p>
            <a:pPr lvl="0"/>
            <a:r>
              <a:rPr lang="it-IT" dirty="0" smtClean="0"/>
              <a:t>BA: Qui...più o meno! Faccio il doppio. E viene qui, il primo punto. Come lo chiamo? </a:t>
            </a:r>
            <a:r>
              <a:rPr lang="en-GB" dirty="0" smtClean="0"/>
              <a:t>M, N?</a:t>
            </a:r>
            <a:endParaRPr lang="it-IT" dirty="0" smtClean="0"/>
          </a:p>
          <a:p>
            <a:pPr lvl="0"/>
            <a:r>
              <a:rPr lang="it-IT" dirty="0" smtClean="0"/>
              <a:t>BE e MA: M.</a:t>
            </a:r>
          </a:p>
          <a:p>
            <a:pPr lvl="0"/>
            <a:r>
              <a:rPr lang="it-IT" dirty="0" err="1" smtClean="0"/>
              <a:t>P</a:t>
            </a:r>
            <a:r>
              <a:rPr lang="it-IT" dirty="0" smtClean="0"/>
              <a:t>: Lo chiama </a:t>
            </a:r>
            <a:r>
              <a:rPr lang="it-IT" dirty="0" err="1" smtClean="0"/>
              <a:t>M</a:t>
            </a:r>
            <a:r>
              <a:rPr lang="it-IT" dirty="0" smtClean="0"/>
              <a:t> e gli dà un nome.</a:t>
            </a:r>
          </a:p>
          <a:p>
            <a:pPr lvl="0"/>
            <a:r>
              <a:rPr lang="it-IT" dirty="0" smtClean="0"/>
              <a:t>BA: Poi prendiamo, dice, un altro punto </a:t>
            </a:r>
            <a:r>
              <a:rPr lang="it-IT" dirty="0" err="1" smtClean="0"/>
              <a:t>P</a:t>
            </a:r>
            <a:r>
              <a:rPr lang="it-IT" dirty="0" smtClean="0"/>
              <a:t>, quindi pari al segmento, magari lo prendo qui, dice, dopo la </a:t>
            </a:r>
            <a:r>
              <a:rPr lang="it-IT" dirty="0" err="1" smtClean="0"/>
              <a:t>x</a:t>
            </a:r>
            <a:r>
              <a:rPr lang="it-IT" dirty="0" smtClean="0"/>
              <a:t> diventa...</a:t>
            </a:r>
          </a:p>
          <a:p>
            <a:pPr lvl="0"/>
            <a:r>
              <a:rPr lang="it-IT" dirty="0" err="1" smtClean="0"/>
              <a:t>P</a:t>
            </a:r>
            <a:r>
              <a:rPr lang="it-IT" dirty="0" smtClean="0"/>
              <a:t> a BE: Hai fatto con la traccia? </a:t>
            </a:r>
          </a:p>
          <a:p>
            <a:pPr lvl="0"/>
            <a:r>
              <a:rPr lang="it-IT" dirty="0" smtClean="0"/>
              <a:t>BE: Eh , infatti io ho detto che la retta è la traccia...</a:t>
            </a:r>
          </a:p>
          <a:p>
            <a:pPr lvl="0"/>
            <a:r>
              <a:rPr lang="it-IT" dirty="0" smtClean="0"/>
              <a:t>ST(quasi inudibile): (?) ... mi dà tutti i punti...</a:t>
            </a:r>
          </a:p>
          <a:p>
            <a:endParaRPr lang="fr-F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fr-FR"/>
          </a:p>
        </p:txBody>
      </p:sp>
      <p:sp>
        <p:nvSpPr>
          <p:cNvPr id="3" name="Segnaposto contenuto 2"/>
          <p:cNvSpPr>
            <a:spLocks noGrp="1"/>
          </p:cNvSpPr>
          <p:nvPr>
            <p:ph idx="1"/>
          </p:nvPr>
        </p:nvSpPr>
        <p:spPr/>
        <p:txBody>
          <a:bodyPr>
            <a:normAutofit/>
          </a:bodyPr>
          <a:lstStyle/>
          <a:p>
            <a:r>
              <a:rPr lang="fr-FR" dirty="0" smtClean="0"/>
              <a:t>66 ST (presque inaudible): (?) ... il me donne tous les points...</a:t>
            </a:r>
            <a:endParaRPr lang="it-IT" dirty="0" smtClean="0"/>
          </a:p>
          <a:p>
            <a:r>
              <a:rPr lang="fr-FR" dirty="0" smtClean="0"/>
              <a:t>67 P: ça va</a:t>
            </a:r>
            <a:endParaRPr lang="it-IT" dirty="0" smtClean="0"/>
          </a:p>
          <a:p>
            <a:r>
              <a:rPr lang="fr-FR" dirty="0" smtClean="0"/>
              <a:t>68 BA: Ceci est un P', ou non ?</a:t>
            </a:r>
            <a:endParaRPr lang="it-IT" dirty="0" smtClean="0"/>
          </a:p>
          <a:p>
            <a:r>
              <a:rPr lang="fr-FR" dirty="0" smtClean="0"/>
              <a:t>69 P: Ceci est un P' ?</a:t>
            </a:r>
            <a:endParaRPr lang="it-IT" dirty="0" smtClean="0"/>
          </a:p>
          <a:p>
            <a:r>
              <a:rPr lang="fr-FR" dirty="0" smtClean="0"/>
              <a:t>70 BA: Dans le sens si ceci est un P...</a:t>
            </a:r>
            <a:endParaRPr lang="it-IT" dirty="0" smtClean="0"/>
          </a:p>
          <a:p>
            <a:r>
              <a:rPr lang="fr-FR" dirty="0" smtClean="0"/>
              <a:t>71 P: Donc vous vous êtes aidés tous avec des exemples, lors que vous étiez en train de chercher à comprendre le texte ?</a:t>
            </a:r>
            <a:endParaRPr lang="it-IT" dirty="0" smtClean="0"/>
          </a:p>
          <a:p>
            <a:endParaRPr lang="fr-FR"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err="1" smtClean="0"/>
              <a:t>Eulero</a:t>
            </a:r>
            <a:r>
              <a:rPr lang="fr-FR" dirty="0" smtClean="0"/>
              <a:t> e la classe</a:t>
            </a:r>
            <a:endParaRPr lang="fr-FR" dirty="0"/>
          </a:p>
        </p:txBody>
      </p:sp>
      <p:sp>
        <p:nvSpPr>
          <p:cNvPr id="3" name="Segnaposto contenuto 2"/>
          <p:cNvSpPr>
            <a:spLocks noGrp="1"/>
          </p:cNvSpPr>
          <p:nvPr>
            <p:ph idx="1"/>
          </p:nvPr>
        </p:nvSpPr>
        <p:spPr/>
        <p:txBody>
          <a:bodyPr>
            <a:normAutofit/>
          </a:bodyPr>
          <a:lstStyle/>
          <a:p>
            <a:pPr>
              <a:buNone/>
            </a:pPr>
            <a:r>
              <a:rPr lang="it-IT" dirty="0" smtClean="0"/>
              <a:t> 171 MA: Poi, un'altra cosa. Io non ho capito, no? Per esempio, facciamo una retta, no? E siccome è finita la chiamiamo, retta r. Qui invece RS, non è mica uguale per tutti? </a:t>
            </a:r>
          </a:p>
          <a:p>
            <a:pPr>
              <a:buNone/>
            </a:pPr>
            <a:r>
              <a:rPr lang="it-IT" dirty="0" smtClean="0"/>
              <a:t>172 BA: Forse è per Cabri! Nel senso...</a:t>
            </a:r>
          </a:p>
          <a:p>
            <a:pPr>
              <a:buNone/>
            </a:pPr>
            <a:r>
              <a:rPr lang="it-IT" dirty="0" smtClean="0"/>
              <a:t>173 </a:t>
            </a:r>
            <a:r>
              <a:rPr lang="it-IT" dirty="0" err="1" smtClean="0"/>
              <a:t>P</a:t>
            </a:r>
            <a:r>
              <a:rPr lang="it-IT" dirty="0" smtClean="0"/>
              <a:t>: [</a:t>
            </a:r>
            <a:r>
              <a:rPr lang="it-IT" dirty="0" err="1" smtClean="0"/>
              <a:t>…</a:t>
            </a:r>
            <a:r>
              <a:rPr lang="it-IT" dirty="0" smtClean="0"/>
              <a:t>] No, no! Non è Cabri. Eulero non ce l'aveva mica Cabri!</a:t>
            </a:r>
          </a:p>
          <a:p>
            <a:pPr>
              <a:buNone/>
            </a:pPr>
            <a:r>
              <a:rPr lang="it-IT" dirty="0" smtClean="0"/>
              <a:t> (ridono)</a:t>
            </a:r>
          </a:p>
          <a:p>
            <a:pPr>
              <a:buNone/>
            </a:pPr>
            <a:r>
              <a:rPr lang="it-IT" dirty="0" smtClean="0"/>
              <a:t>[</a:t>
            </a:r>
            <a:r>
              <a:rPr lang="it-IT" dirty="0" err="1" smtClean="0"/>
              <a:t>…</a:t>
            </a:r>
            <a:r>
              <a:rPr lang="it-IT" dirty="0" smtClean="0"/>
              <a:t>]</a:t>
            </a:r>
          </a:p>
          <a:p>
            <a:pPr>
              <a:buNone/>
            </a:pPr>
            <a:r>
              <a:rPr lang="it-IT" dirty="0" smtClean="0"/>
              <a:t>197 BE: Ma Eulero aveva dato le definizioni? </a:t>
            </a:r>
          </a:p>
        </p:txBody>
      </p: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fr-FR"/>
          </a:p>
        </p:txBody>
      </p:sp>
      <p:sp>
        <p:nvSpPr>
          <p:cNvPr id="3" name="Segnaposto contenuto 2"/>
          <p:cNvSpPr>
            <a:spLocks noGrp="1"/>
          </p:cNvSpPr>
          <p:nvPr>
            <p:ph idx="1"/>
          </p:nvPr>
        </p:nvSpPr>
        <p:spPr/>
        <p:txBody>
          <a:bodyPr>
            <a:normAutofit/>
          </a:bodyPr>
          <a:lstStyle/>
          <a:p>
            <a:pPr>
              <a:buNone/>
            </a:pPr>
            <a:r>
              <a:rPr lang="it-IT" dirty="0" smtClean="0"/>
              <a:t>198 </a:t>
            </a:r>
            <a:r>
              <a:rPr lang="it-IT" dirty="0" err="1" smtClean="0"/>
              <a:t>P</a:t>
            </a:r>
            <a:r>
              <a:rPr lang="it-IT" dirty="0" smtClean="0"/>
              <a:t>: che intendi? </a:t>
            </a:r>
          </a:p>
          <a:p>
            <a:pPr>
              <a:buNone/>
            </a:pPr>
            <a:r>
              <a:rPr lang="it-IT" dirty="0" smtClean="0"/>
              <a:t>199 BE: Le definizioni... delle variabili, del dominio...</a:t>
            </a:r>
          </a:p>
          <a:p>
            <a:pPr>
              <a:buNone/>
            </a:pPr>
            <a:r>
              <a:rPr lang="it-IT" dirty="0" smtClean="0"/>
              <a:t>200 </a:t>
            </a:r>
            <a:r>
              <a:rPr lang="it-IT" dirty="0" err="1" smtClean="0"/>
              <a:t>P</a:t>
            </a:r>
            <a:r>
              <a:rPr lang="it-IT" dirty="0" smtClean="0"/>
              <a:t>: Vuoi sapere se lui ha dato tutte le definizioni?</a:t>
            </a:r>
          </a:p>
          <a:p>
            <a:pPr>
              <a:buNone/>
            </a:pPr>
            <a:r>
              <a:rPr lang="it-IT" dirty="0" smtClean="0"/>
              <a:t>201 BE: Sì, perché qui non c'era scritto ma forse si possono ritrovare.</a:t>
            </a:r>
          </a:p>
          <a:p>
            <a:pPr>
              <a:buNone/>
            </a:pPr>
            <a:r>
              <a:rPr lang="it-IT" dirty="0" smtClean="0"/>
              <a:t>202 </a:t>
            </a:r>
            <a:r>
              <a:rPr lang="it-IT" dirty="0" err="1" smtClean="0"/>
              <a:t>P</a:t>
            </a:r>
            <a:r>
              <a:rPr lang="it-IT" dirty="0" smtClean="0"/>
              <a:t>: Le vogliamo?!</a:t>
            </a:r>
          </a:p>
          <a:p>
            <a:pPr>
              <a:buNone/>
            </a:pPr>
            <a:r>
              <a:rPr lang="it-IT" dirty="0" smtClean="0"/>
              <a:t>203 BE e altri: Sì.</a:t>
            </a:r>
          </a:p>
          <a:p>
            <a:pPr>
              <a:buNone/>
            </a:pPr>
            <a:r>
              <a:rPr lang="en-GB" dirty="0" smtClean="0"/>
              <a:t>204 P: Le </a:t>
            </a:r>
            <a:r>
              <a:rPr lang="en-GB" dirty="0" err="1" smtClean="0"/>
              <a:t>cercheremo</a:t>
            </a:r>
            <a:r>
              <a:rPr lang="en-GB" dirty="0" smtClean="0"/>
              <a:t>!</a:t>
            </a:r>
            <a:endParaRPr lang="it-IT" dirty="0"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dirty="0" smtClean="0"/>
              <a:t>In </a:t>
            </a:r>
            <a:r>
              <a:rPr lang="fr-FR" dirty="0" err="1" smtClean="0"/>
              <a:t>conclusione</a:t>
            </a:r>
            <a:r>
              <a:rPr lang="fr-FR" dirty="0" smtClean="0"/>
              <a:t>  …</a:t>
            </a:r>
            <a:endParaRPr lang="fr-FR" dirty="0"/>
          </a:p>
        </p:txBody>
      </p:sp>
      <p:sp>
        <p:nvSpPr>
          <p:cNvPr id="3" name="Segnaposto contenuto 2"/>
          <p:cNvSpPr>
            <a:spLocks noGrp="1"/>
          </p:cNvSpPr>
          <p:nvPr>
            <p:ph idx="1"/>
          </p:nvPr>
        </p:nvSpPr>
        <p:spPr>
          <a:xfrm>
            <a:off x="541867" y="1417638"/>
            <a:ext cx="8144933" cy="4602162"/>
          </a:xfrm>
        </p:spPr>
        <p:txBody>
          <a:bodyPr>
            <a:noAutofit/>
          </a:bodyPr>
          <a:lstStyle/>
          <a:p>
            <a:pPr marL="273050" lvl="0" indent="-273050">
              <a:buNone/>
            </a:pPr>
            <a:r>
              <a:rPr lang="fr-FR" sz="2800" dirty="0" smtClean="0"/>
              <a:t>La </a:t>
            </a:r>
            <a:r>
              <a:rPr lang="fr-FR" sz="2800" dirty="0" err="1" smtClean="0"/>
              <a:t>polisemia</a:t>
            </a:r>
            <a:r>
              <a:rPr lang="fr-FR" sz="2800" dirty="0" smtClean="0"/>
              <a:t> </a:t>
            </a:r>
            <a:r>
              <a:rPr lang="fr-FR" sz="2800" dirty="0" err="1" smtClean="0"/>
              <a:t>dell’artefatto</a:t>
            </a:r>
            <a:r>
              <a:rPr lang="fr-FR" sz="2800" dirty="0" smtClean="0"/>
              <a:t> / </a:t>
            </a:r>
            <a:r>
              <a:rPr lang="fr-FR" sz="2800" dirty="0" err="1" smtClean="0"/>
              <a:t>testo</a:t>
            </a:r>
            <a:r>
              <a:rPr lang="fr-FR" sz="2800" dirty="0" smtClean="0"/>
              <a:t> ha </a:t>
            </a:r>
            <a:r>
              <a:rPr lang="fr-FR" sz="2800" dirty="0" err="1" smtClean="0"/>
              <a:t>funzionato</a:t>
            </a:r>
            <a:r>
              <a:rPr lang="fr-FR" sz="2800" dirty="0" smtClean="0"/>
              <a:t> per </a:t>
            </a:r>
            <a:r>
              <a:rPr lang="fr-FR" sz="2800" dirty="0" err="1" smtClean="0"/>
              <a:t>alimentare</a:t>
            </a:r>
            <a:r>
              <a:rPr lang="fr-FR" sz="2800" dirty="0" smtClean="0"/>
              <a:t> la </a:t>
            </a:r>
            <a:r>
              <a:rPr lang="fr-FR" sz="2800" dirty="0" err="1" smtClean="0"/>
              <a:t>polifonia</a:t>
            </a:r>
            <a:r>
              <a:rPr lang="fr-FR" sz="2800" dirty="0" smtClean="0"/>
              <a:t> </a:t>
            </a:r>
            <a:r>
              <a:rPr lang="fr-FR" sz="2800" dirty="0" err="1" smtClean="0"/>
              <a:t>del</a:t>
            </a:r>
            <a:r>
              <a:rPr lang="fr-FR" sz="2800" dirty="0" smtClean="0"/>
              <a:t> </a:t>
            </a:r>
            <a:r>
              <a:rPr lang="fr-FR" sz="2800" dirty="0" err="1" smtClean="0"/>
              <a:t>discorso</a:t>
            </a:r>
            <a:r>
              <a:rPr lang="fr-FR" sz="2800" dirty="0" smtClean="0"/>
              <a:t>  (</a:t>
            </a:r>
            <a:r>
              <a:rPr lang="fr-FR" sz="2800" dirty="0" err="1" smtClean="0"/>
              <a:t>riferimento</a:t>
            </a:r>
            <a:r>
              <a:rPr lang="fr-FR" sz="2800" dirty="0" smtClean="0"/>
              <a:t> </a:t>
            </a:r>
            <a:r>
              <a:rPr lang="fr-FR" sz="2800" dirty="0" err="1" smtClean="0"/>
              <a:t>all’artefatto</a:t>
            </a:r>
            <a:r>
              <a:rPr lang="fr-FR" sz="2800" dirty="0" smtClean="0"/>
              <a:t> / </a:t>
            </a:r>
            <a:r>
              <a:rPr lang="fr-FR" sz="2800" dirty="0" err="1" smtClean="0"/>
              <a:t>riferimento</a:t>
            </a:r>
            <a:r>
              <a:rPr lang="fr-FR" sz="2800" dirty="0" smtClean="0"/>
              <a:t> alla </a:t>
            </a:r>
            <a:r>
              <a:rPr lang="fr-FR" sz="2800" dirty="0" err="1" smtClean="0"/>
              <a:t>matematica</a:t>
            </a:r>
            <a:r>
              <a:rPr lang="fr-FR" sz="2800" dirty="0" smtClean="0"/>
              <a:t>)</a:t>
            </a:r>
          </a:p>
          <a:p>
            <a:pPr marL="273050" indent="-273050">
              <a:buNone/>
            </a:pPr>
            <a:r>
              <a:rPr lang="fr-FR" sz="2800" dirty="0" smtClean="0"/>
              <a:t>Importante il </a:t>
            </a:r>
            <a:r>
              <a:rPr lang="fr-FR" sz="2800" dirty="0" err="1" smtClean="0"/>
              <a:t>ruolo</a:t>
            </a:r>
            <a:r>
              <a:rPr lang="fr-FR" sz="2800" dirty="0" smtClean="0"/>
              <a:t> </a:t>
            </a:r>
            <a:r>
              <a:rPr lang="fr-FR" sz="2800" dirty="0" err="1" smtClean="0"/>
              <a:t>dell’espereinza</a:t>
            </a:r>
            <a:r>
              <a:rPr lang="fr-FR" sz="2800" dirty="0" smtClean="0"/>
              <a:t> –</a:t>
            </a:r>
            <a:r>
              <a:rPr lang="fr-FR" sz="2800" dirty="0" err="1" smtClean="0"/>
              <a:t>talvolta</a:t>
            </a:r>
            <a:r>
              <a:rPr lang="fr-FR" sz="2800" dirty="0" smtClean="0"/>
              <a:t> la </a:t>
            </a:r>
            <a:r>
              <a:rPr lang="fr-FR" sz="2800" dirty="0" err="1" smtClean="0"/>
              <a:t>manipolazione</a:t>
            </a:r>
            <a:r>
              <a:rPr lang="fr-FR" sz="2800" dirty="0" smtClean="0"/>
              <a:t> </a:t>
            </a:r>
            <a:r>
              <a:rPr lang="fr-FR" sz="2800" dirty="0" err="1" smtClean="0"/>
              <a:t>diretta</a:t>
            </a:r>
            <a:r>
              <a:rPr lang="fr-FR" sz="2800" dirty="0" smtClean="0"/>
              <a:t> e/o la sua </a:t>
            </a:r>
            <a:r>
              <a:rPr lang="fr-FR" sz="2800" dirty="0" err="1" smtClean="0"/>
              <a:t>mimica</a:t>
            </a:r>
            <a:r>
              <a:rPr lang="fr-FR" sz="2800" dirty="0" smtClean="0"/>
              <a:t> – </a:t>
            </a:r>
            <a:r>
              <a:rPr lang="fr-FR" sz="2800" dirty="0" err="1" smtClean="0"/>
              <a:t>sia</a:t>
            </a:r>
            <a:r>
              <a:rPr lang="fr-FR" sz="2800" dirty="0" smtClean="0"/>
              <a:t> </a:t>
            </a:r>
            <a:r>
              <a:rPr lang="fr-FR" sz="2800" dirty="0" err="1" smtClean="0"/>
              <a:t>nell’interazione</a:t>
            </a:r>
            <a:r>
              <a:rPr lang="fr-FR" sz="2800" dirty="0" smtClean="0"/>
              <a:t> sociale, </a:t>
            </a:r>
            <a:r>
              <a:rPr lang="fr-FR" sz="2800" dirty="0" err="1" smtClean="0"/>
              <a:t>quando</a:t>
            </a:r>
            <a:r>
              <a:rPr lang="fr-FR" sz="2800" dirty="0" smtClean="0"/>
              <a:t> </a:t>
            </a:r>
            <a:r>
              <a:rPr lang="fr-FR" sz="2800" dirty="0" err="1" smtClean="0"/>
              <a:t>gli</a:t>
            </a:r>
            <a:r>
              <a:rPr lang="fr-FR" sz="2800" dirty="0" smtClean="0"/>
              <a:t> </a:t>
            </a:r>
            <a:r>
              <a:rPr lang="fr-FR" sz="2800" dirty="0" err="1" smtClean="0"/>
              <a:t>allievi</a:t>
            </a:r>
            <a:r>
              <a:rPr lang="fr-FR" sz="2800" dirty="0" smtClean="0"/>
              <a:t> </a:t>
            </a:r>
            <a:r>
              <a:rPr lang="fr-FR" sz="2800" dirty="0" err="1" smtClean="0"/>
              <a:t>cercano</a:t>
            </a:r>
            <a:r>
              <a:rPr lang="fr-FR" sz="2800" dirty="0" smtClean="0"/>
              <a:t> un </a:t>
            </a:r>
            <a:r>
              <a:rPr lang="fr-FR" sz="2800" dirty="0" err="1" smtClean="0"/>
              <a:t>senso</a:t>
            </a:r>
            <a:r>
              <a:rPr lang="fr-FR" sz="2800" dirty="0" smtClean="0"/>
              <a:t> </a:t>
            </a:r>
            <a:r>
              <a:rPr lang="fr-FR" sz="2800" dirty="0" err="1" smtClean="0"/>
              <a:t>condiviso</a:t>
            </a:r>
            <a:r>
              <a:rPr lang="fr-FR" sz="2800" dirty="0" smtClean="0"/>
              <a:t>, </a:t>
            </a:r>
            <a:r>
              <a:rPr lang="fr-FR" sz="2800" dirty="0" err="1" smtClean="0"/>
              <a:t>sia</a:t>
            </a:r>
            <a:r>
              <a:rPr lang="fr-FR" sz="2800" dirty="0" smtClean="0"/>
              <a:t> </a:t>
            </a:r>
            <a:r>
              <a:rPr lang="fr-FR" sz="2800" dirty="0" err="1" smtClean="0"/>
              <a:t>nell’attvità</a:t>
            </a:r>
            <a:r>
              <a:rPr lang="fr-FR" sz="2800" dirty="0" smtClean="0"/>
              <a:t> </a:t>
            </a:r>
            <a:r>
              <a:rPr lang="fr-FR" sz="2800" dirty="0" err="1" smtClean="0"/>
              <a:t>individuale</a:t>
            </a:r>
            <a:r>
              <a:rPr lang="fr-FR" sz="2800" dirty="0" smtClean="0"/>
              <a:t>, </a:t>
            </a:r>
            <a:r>
              <a:rPr lang="fr-FR" sz="2800" dirty="0" err="1" smtClean="0"/>
              <a:t>quando</a:t>
            </a:r>
            <a:r>
              <a:rPr lang="fr-FR" sz="2800" dirty="0" smtClean="0"/>
              <a:t> l’</a:t>
            </a:r>
            <a:r>
              <a:rPr lang="fr-FR" sz="2800" dirty="0" err="1" smtClean="0"/>
              <a:t>allievo</a:t>
            </a:r>
            <a:r>
              <a:rPr lang="fr-FR" sz="2800" dirty="0" smtClean="0"/>
              <a:t> </a:t>
            </a:r>
            <a:r>
              <a:rPr lang="fr-FR" sz="2800" dirty="0" err="1" smtClean="0"/>
              <a:t>cerca</a:t>
            </a:r>
            <a:r>
              <a:rPr lang="fr-FR" sz="2800" dirty="0" smtClean="0"/>
              <a:t> </a:t>
            </a:r>
            <a:r>
              <a:rPr lang="fr-FR" sz="2800" dirty="0" err="1" smtClean="0"/>
              <a:t>una</a:t>
            </a:r>
            <a:r>
              <a:rPr lang="fr-FR" sz="2800" dirty="0" smtClean="0"/>
              <a:t> </a:t>
            </a:r>
            <a:r>
              <a:rPr lang="fr-FR" sz="2800" dirty="0" err="1" smtClean="0"/>
              <a:t>interpretazione</a:t>
            </a:r>
            <a:r>
              <a:rPr lang="fr-FR" sz="2800" dirty="0" smtClean="0"/>
              <a:t> </a:t>
            </a:r>
            <a:r>
              <a:rPr lang="fr-FR" sz="2800" dirty="0" err="1" smtClean="0"/>
              <a:t>del</a:t>
            </a:r>
            <a:r>
              <a:rPr lang="fr-FR" sz="2800" dirty="0" smtClean="0"/>
              <a:t> </a:t>
            </a:r>
            <a:r>
              <a:rPr lang="fr-FR" sz="2800" dirty="0" err="1" smtClean="0"/>
              <a:t>testo</a:t>
            </a:r>
            <a:r>
              <a:rPr lang="fr-FR" sz="2800" dirty="0" smtClean="0"/>
              <a:t> in un </a:t>
            </a:r>
            <a:r>
              <a:rPr lang="fr-FR" sz="2800" dirty="0" err="1" smtClean="0"/>
              <a:t>riferimento</a:t>
            </a:r>
            <a:r>
              <a:rPr lang="fr-FR" sz="2800" dirty="0" smtClean="0"/>
              <a:t> </a:t>
            </a:r>
            <a:r>
              <a:rPr lang="fr-FR" sz="2800" dirty="0" err="1" smtClean="0"/>
              <a:t>diretto</a:t>
            </a:r>
            <a:r>
              <a:rPr lang="fr-FR" sz="2800" dirty="0" smtClean="0"/>
              <a:t> </a:t>
            </a:r>
            <a:r>
              <a:rPr lang="fr-FR" sz="2800" dirty="0" err="1" smtClean="0"/>
              <a:t>all’artfatto</a:t>
            </a:r>
            <a:r>
              <a:rPr lang="fr-FR" sz="2800" dirty="0" smtClean="0"/>
              <a:t>.</a:t>
            </a:r>
          </a:p>
          <a:p>
            <a:pPr marL="273050" lvl="0" indent="-273050">
              <a:buNone/>
            </a:pPr>
            <a:r>
              <a:rPr lang="fr-FR" sz="2800" dirty="0" smtClean="0"/>
              <a:t>La </a:t>
            </a:r>
            <a:r>
              <a:rPr lang="fr-FR" sz="2800" dirty="0" err="1" smtClean="0"/>
              <a:t>polifonia</a:t>
            </a:r>
            <a:r>
              <a:rPr lang="fr-FR" sz="2800" dirty="0" smtClean="0"/>
              <a:t> </a:t>
            </a:r>
            <a:r>
              <a:rPr lang="fr-FR" sz="2800" dirty="0" err="1" smtClean="0"/>
              <a:t>sperimentata</a:t>
            </a:r>
            <a:r>
              <a:rPr lang="fr-FR" sz="2800" dirty="0" smtClean="0"/>
              <a:t> </a:t>
            </a:r>
            <a:r>
              <a:rPr lang="fr-FR" sz="2800" dirty="0" err="1" smtClean="0"/>
              <a:t>nel</a:t>
            </a:r>
            <a:r>
              <a:rPr lang="fr-FR" sz="2800" dirty="0" smtClean="0"/>
              <a:t> </a:t>
            </a:r>
            <a:r>
              <a:rPr lang="fr-FR" sz="2800" dirty="0" err="1" smtClean="0"/>
              <a:t>discorso</a:t>
            </a:r>
            <a:r>
              <a:rPr lang="fr-FR" sz="2800" dirty="0" smtClean="0"/>
              <a:t> </a:t>
            </a:r>
            <a:r>
              <a:rPr lang="fr-FR" sz="2800" dirty="0" err="1" smtClean="0"/>
              <a:t>può</a:t>
            </a:r>
            <a:r>
              <a:rPr lang="fr-FR" sz="2800" dirty="0" smtClean="0"/>
              <a:t> </a:t>
            </a:r>
            <a:r>
              <a:rPr lang="fr-FR" sz="2800" dirty="0" err="1" smtClean="0"/>
              <a:t>essere</a:t>
            </a:r>
            <a:r>
              <a:rPr lang="fr-FR" sz="2800" dirty="0" smtClean="0"/>
              <a:t> </a:t>
            </a:r>
            <a:r>
              <a:rPr lang="fr-FR" sz="2800" dirty="0" err="1" smtClean="0"/>
              <a:t>internalizzata</a:t>
            </a:r>
            <a:r>
              <a:rPr lang="fr-FR" sz="2800" dirty="0" smtClean="0"/>
              <a:t> </a:t>
            </a:r>
            <a:r>
              <a:rPr lang="fr-FR" sz="2800" dirty="0" err="1" smtClean="0"/>
              <a:t>dagli</a:t>
            </a:r>
            <a:r>
              <a:rPr lang="fr-FR" sz="2800" dirty="0" smtClean="0"/>
              <a:t> </a:t>
            </a:r>
            <a:r>
              <a:rPr lang="fr-FR" sz="2800" dirty="0" err="1" smtClean="0"/>
              <a:t>allievi</a:t>
            </a:r>
            <a:r>
              <a:rPr lang="fr-FR" sz="2800" dirty="0" smtClean="0"/>
              <a:t>. </a:t>
            </a:r>
          </a:p>
          <a:p>
            <a:pPr marL="273050" indent="-273050"/>
            <a:endParaRPr lang="fr-FR" sz="28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Grazie</a:t>
            </a:r>
            <a:endParaRPr lang="it-IT" dirty="0"/>
          </a:p>
        </p:txBody>
      </p:sp>
      <p:sp>
        <p:nvSpPr>
          <p:cNvPr id="6" name="Segnaposto testo 5"/>
          <p:cNvSpPr>
            <a:spLocks noGrp="1"/>
          </p:cNvSpPr>
          <p:nvPr>
            <p:ph type="body" idx="1"/>
          </p:nvPr>
        </p:nvSpPr>
        <p:spPr/>
        <p:txBody>
          <a:bodyPr/>
          <a:lstStyle/>
          <a:p>
            <a:endParaRPr lang="it-IT"/>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niverso">
  <a:themeElements>
    <a:clrScheme name="Universo">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Universo">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niverso">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Universo.thmx</Template>
  <TotalTime>3965</TotalTime>
  <Words>8980</Words>
  <Application>Microsoft Macintosh PowerPoint</Application>
  <PresentationFormat>Presentazione su schermo (4:3)</PresentationFormat>
  <Paragraphs>885</Paragraphs>
  <Slides>105</Slides>
  <Notes>62</Notes>
  <HiddenSlides>11</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105</vt:i4>
      </vt:variant>
    </vt:vector>
  </HeadingPairs>
  <TitlesOfParts>
    <vt:vector size="107" baseType="lpstr">
      <vt:lpstr>Universo</vt:lpstr>
      <vt:lpstr>Documento</vt:lpstr>
      <vt:lpstr>Laboratorio Artefatti e segni nella Teoria della Mediazione Semiotica </vt:lpstr>
      <vt:lpstr>Esempio </vt:lpstr>
      <vt:lpstr>Potenziale semiotico</vt:lpstr>
      <vt:lpstr>Idee chiave del percorso  Cabri – Funzioni e grafici</vt:lpstr>
      <vt:lpstr>Potenziale semiotico</vt:lpstr>
      <vt:lpstr>Il dominio semantico  Spazio / Tempo</vt:lpstr>
      <vt:lpstr>Potenziale semiotico</vt:lpstr>
      <vt:lpstr>Analisi didattica   l’uso dell’artefatto in classe:</vt:lpstr>
      <vt:lpstr>Potenziale semiotico dell’artefatto  AGD: trascinamento,traccia, macro, …</vt:lpstr>
      <vt:lpstr>Potenziale semiotico: Trascinamento</vt:lpstr>
      <vt:lpstr>Potenziale semiotico: Traccia</vt:lpstr>
      <vt:lpstr>Macro</vt:lpstr>
      <vt:lpstr>Potenziale semiotico</vt:lpstr>
      <vt:lpstr>Potenziale semiotico dei diversi artefatti /‘comandi’ </vt:lpstr>
      <vt:lpstr>Struttura della sequenza</vt:lpstr>
      <vt:lpstr>Presentazione di PowerPoint</vt:lpstr>
      <vt:lpstr> La prima attività con l’artefatto </vt:lpstr>
      <vt:lpstr>Formulazione del compito</vt:lpstr>
      <vt:lpstr>Formulazione del compito</vt:lpstr>
      <vt:lpstr>Lavoro a gruppi </vt:lpstr>
      <vt:lpstr>Semiotic games</vt:lpstr>
      <vt:lpstr>Presentazione di PowerPoint</vt:lpstr>
      <vt:lpstr>Presentazione di PowerPoint</vt:lpstr>
      <vt:lpstr>Presentazione di PowerPoint</vt:lpstr>
      <vt:lpstr>Presentazione di PowerPoint</vt:lpstr>
      <vt:lpstr>Emergere di segni personali</vt:lpstr>
      <vt:lpstr>Nella formulazione del compito</vt:lpstr>
      <vt:lpstr>Dialettica tra le parole nel dialogo</vt:lpstr>
      <vt:lpstr>Analisi della dinamica </vt:lpstr>
      <vt:lpstr>Semiotic games</vt:lpstr>
      <vt:lpstr>Formulazione del compito</vt:lpstr>
      <vt:lpstr>Formulazione del compito</vt:lpstr>
      <vt:lpstr>Presentazione di PowerPoint</vt:lpstr>
      <vt:lpstr>Emergere del potenziale semiotico  Traiettoria = sequenza / processo</vt:lpstr>
      <vt:lpstr>Emergere del potenziale semiotico   Traiettoria = sequenza / processo</vt:lpstr>
      <vt:lpstr>Emergere del potenziale semiotico   Traiettoria   Oggetto</vt:lpstr>
      <vt:lpstr>Emergere del potenziale semiotico   Traiettoria   Oggetto</vt:lpstr>
      <vt:lpstr>Presentazione di PowerPoint</vt:lpstr>
      <vt:lpstr>Prima discussione collettiva</vt:lpstr>
      <vt:lpstr>La Discussione Matematica</vt:lpstr>
      <vt:lpstr>Mathematical discussion</vt:lpstr>
      <vt:lpstr>La discussione matematica  come attività di mediazione semiotica</vt:lpstr>
      <vt:lpstr>Artefatto e consegne</vt:lpstr>
      <vt:lpstr>Artefatto e discussione matematica </vt:lpstr>
      <vt:lpstr>Presentazione di PowerPoint</vt:lpstr>
      <vt:lpstr>Segno</vt:lpstr>
      <vt:lpstr>Segno</vt:lpstr>
      <vt:lpstr>Classificazione dei segni</vt:lpstr>
      <vt:lpstr>Classificazione dei segni</vt:lpstr>
      <vt:lpstr>Discussione Matematica tipologie</vt:lpstr>
      <vt:lpstr>Ciclo didattico:  lo schema più comune</vt:lpstr>
      <vt:lpstr>L’attività di Discussione Matematica. Le operazioni dell’insegnante</vt:lpstr>
      <vt:lpstr>L’attività di Discussione Matematica. Le operazioni dell’insegnante</vt:lpstr>
      <vt:lpstr>Patterns nell’azione dell’insegnante</vt:lpstr>
      <vt:lpstr>Patterns nell’azione dell’insegnante</vt:lpstr>
      <vt:lpstr>Patterns nell’azione dell’insegnante</vt:lpstr>
      <vt:lpstr>Patterns nell’azione dell’insegnante</vt:lpstr>
      <vt:lpstr>Patterns nell’azione dell’insegnante</vt:lpstr>
      <vt:lpstr>Evoluzione dei segni</vt:lpstr>
      <vt:lpstr>Presentazione di PowerPoint</vt:lpstr>
      <vt:lpstr>Verso i significati matematici</vt:lpstr>
      <vt:lpstr>Verso significati matematici</vt:lpstr>
      <vt:lpstr>Verso significati matematici</vt:lpstr>
      <vt:lpstr>Igor’s report</vt:lpstr>
      <vt:lpstr>Igor’s report</vt:lpstr>
      <vt:lpstr>Igor’s report</vt:lpstr>
      <vt:lpstr>Igor’s report</vt:lpstr>
      <vt:lpstr>Igor’s report </vt:lpstr>
      <vt:lpstr>Igor’s report</vt:lpstr>
      <vt:lpstr>The Semiotic Web</vt:lpstr>
      <vt:lpstr>L’emergere di  varie tipologie di segni</vt:lpstr>
      <vt:lpstr>Analyse des outils de Cabri en termes d’instruments de médiation sémiotique</vt:lpstr>
      <vt:lpstr>Analyse des outils de Cabri en termes d’instruments de médiation sémiotique</vt:lpstr>
      <vt:lpstr>Presentazione di PowerPoint</vt:lpstr>
      <vt:lpstr> Un nuovo artefatto: il testo di Eulero   </vt:lpstr>
      <vt:lpstr>Cosa intendiamo per Testo</vt:lpstr>
      <vt:lpstr>Il  punto di vista di Wartofsky</vt:lpstr>
      <vt:lpstr>Polisemia di un testo</vt:lpstr>
      <vt:lpstr>La lettura di una fonte originale</vt:lpstr>
      <vt:lpstr>Il testo di Eulero</vt:lpstr>
      <vt:lpstr>Caput I De lineis curvis in generis</vt:lpstr>
      <vt:lpstr>Caput I De lineis curvis in generis</vt:lpstr>
      <vt:lpstr>Caput I De lineis curvis in generis</vt:lpstr>
      <vt:lpstr>Caput I De lineis curvis in generis</vt:lpstr>
      <vt:lpstr>Caput I De lineis curvis in generis</vt:lpstr>
      <vt:lpstr>Caput I De lineis curvis in generis</vt:lpstr>
      <vt:lpstr>Caput I De lineis curvis in generis</vt:lpstr>
      <vt:lpstr>Potentiale semiotico del TEXTE</vt:lpstr>
      <vt:lpstr>Scenario</vt:lpstr>
      <vt:lpstr>Discussione collettiva</vt:lpstr>
      <vt:lpstr>Attività : Lettura/comprensione del testo di Eulero.</vt:lpstr>
      <vt:lpstr>Extrait de la discussion collective</vt:lpstr>
      <vt:lpstr>Presentazione di PowerPoint</vt:lpstr>
      <vt:lpstr>Presentazione di PowerPoint</vt:lpstr>
      <vt:lpstr>Presentazione di PowerPoint</vt:lpstr>
      <vt:lpstr>Eulero e la classe</vt:lpstr>
      <vt:lpstr>Presentazione di PowerPoint</vt:lpstr>
      <vt:lpstr>In conclusione  …</vt:lpstr>
      <vt:lpstr>Grazie</vt:lpstr>
      <vt:lpstr>Approccio strumentale</vt:lpstr>
      <vt:lpstr>Presentazione di PowerPoint</vt:lpstr>
      <vt:lpstr>Presentazione di PowerPoint</vt:lpstr>
      <vt:lpstr>Presentazione di PowerPoint</vt:lpstr>
      <vt:lpstr>Genesi strumentale</vt:lpstr>
      <vt:lpstr>Genesi strumentale</vt:lpstr>
    </vt:vector>
  </TitlesOfParts>
  <Company>Unisi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Artefatti e</dc:title>
  <dc:creator>MacBook</dc:creator>
  <cp:lastModifiedBy>MacBook</cp:lastModifiedBy>
  <cp:revision>91</cp:revision>
  <dcterms:created xsi:type="dcterms:W3CDTF">2014-12-10T14:58:06Z</dcterms:created>
  <dcterms:modified xsi:type="dcterms:W3CDTF">2015-06-26T16:27:45Z</dcterms:modified>
</cp:coreProperties>
</file>