
<file path=[Content_Types].xml><?xml version="1.0" encoding="utf-8"?>
<Types xmlns="http://schemas.openxmlformats.org/package/2006/content-types">
  <Default Extension="xml" ContentType="application/xml"/>
  <Default Extension="doc" ContentType="application/msword"/>
  <Default Extension="png" ContentType="image/png"/>
  <Default Extension="jpg" ContentType="image/jpeg"/>
  <Default Extension="jpe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 id="2147483687" r:id="rId3"/>
  </p:sldMasterIdLst>
  <p:notesMasterIdLst>
    <p:notesMasterId r:id="rId181"/>
  </p:notesMasterIdLst>
  <p:handoutMasterIdLst>
    <p:handoutMasterId r:id="rId182"/>
  </p:handoutMasterIdLst>
  <p:sldIdLst>
    <p:sldId id="824" r:id="rId4"/>
    <p:sldId id="941" r:id="rId5"/>
    <p:sldId id="930" r:id="rId6"/>
    <p:sldId id="936" r:id="rId7"/>
    <p:sldId id="931" r:id="rId8"/>
    <p:sldId id="937" r:id="rId9"/>
    <p:sldId id="939" r:id="rId10"/>
    <p:sldId id="929" r:id="rId11"/>
    <p:sldId id="696" r:id="rId12"/>
    <p:sldId id="932" r:id="rId13"/>
    <p:sldId id="717" r:id="rId14"/>
    <p:sldId id="676" r:id="rId15"/>
    <p:sldId id="933" r:id="rId16"/>
    <p:sldId id="912" r:id="rId17"/>
    <p:sldId id="914" r:id="rId18"/>
    <p:sldId id="915" r:id="rId19"/>
    <p:sldId id="828" r:id="rId20"/>
    <p:sldId id="740" r:id="rId21"/>
    <p:sldId id="943" r:id="rId22"/>
    <p:sldId id="944" r:id="rId23"/>
    <p:sldId id="945" r:id="rId24"/>
    <p:sldId id="916" r:id="rId25"/>
    <p:sldId id="934" r:id="rId26"/>
    <p:sldId id="723" r:id="rId27"/>
    <p:sldId id="724" r:id="rId28"/>
    <p:sldId id="725" r:id="rId29"/>
    <p:sldId id="935" r:id="rId30"/>
    <p:sldId id="727" r:id="rId31"/>
    <p:sldId id="728" r:id="rId32"/>
    <p:sldId id="729" r:id="rId33"/>
    <p:sldId id="730" r:id="rId34"/>
    <p:sldId id="731" r:id="rId35"/>
    <p:sldId id="732" r:id="rId36"/>
    <p:sldId id="733" r:id="rId37"/>
    <p:sldId id="940" r:id="rId38"/>
    <p:sldId id="946" r:id="rId39"/>
    <p:sldId id="942" r:id="rId40"/>
    <p:sldId id="947" r:id="rId41"/>
    <p:sldId id="948" r:id="rId42"/>
    <p:sldId id="949" r:id="rId43"/>
    <p:sldId id="950" r:id="rId44"/>
    <p:sldId id="951" r:id="rId45"/>
    <p:sldId id="952" r:id="rId46"/>
    <p:sldId id="953" r:id="rId47"/>
    <p:sldId id="954" r:id="rId48"/>
    <p:sldId id="955" r:id="rId49"/>
    <p:sldId id="956" r:id="rId50"/>
    <p:sldId id="957" r:id="rId51"/>
    <p:sldId id="958" r:id="rId52"/>
    <p:sldId id="959" r:id="rId53"/>
    <p:sldId id="960" r:id="rId54"/>
    <p:sldId id="961" r:id="rId55"/>
    <p:sldId id="962" r:id="rId56"/>
    <p:sldId id="963" r:id="rId57"/>
    <p:sldId id="964" r:id="rId58"/>
    <p:sldId id="965" r:id="rId59"/>
    <p:sldId id="968" r:id="rId60"/>
    <p:sldId id="969" r:id="rId61"/>
    <p:sldId id="970" r:id="rId62"/>
    <p:sldId id="971" r:id="rId63"/>
    <p:sldId id="972" r:id="rId64"/>
    <p:sldId id="973" r:id="rId65"/>
    <p:sldId id="974" r:id="rId66"/>
    <p:sldId id="975" r:id="rId67"/>
    <p:sldId id="976" r:id="rId68"/>
    <p:sldId id="977" r:id="rId69"/>
    <p:sldId id="978" r:id="rId70"/>
    <p:sldId id="979" r:id="rId71"/>
    <p:sldId id="980" r:id="rId72"/>
    <p:sldId id="981" r:id="rId73"/>
    <p:sldId id="982" r:id="rId74"/>
    <p:sldId id="983" r:id="rId75"/>
    <p:sldId id="984" r:id="rId76"/>
    <p:sldId id="985" r:id="rId77"/>
    <p:sldId id="986" r:id="rId78"/>
    <p:sldId id="987" r:id="rId79"/>
    <p:sldId id="988" r:id="rId80"/>
    <p:sldId id="989" r:id="rId81"/>
    <p:sldId id="990" r:id="rId82"/>
    <p:sldId id="991" r:id="rId83"/>
    <p:sldId id="992" r:id="rId84"/>
    <p:sldId id="993" r:id="rId85"/>
    <p:sldId id="994" r:id="rId86"/>
    <p:sldId id="995" r:id="rId87"/>
    <p:sldId id="996" r:id="rId88"/>
    <p:sldId id="997" r:id="rId89"/>
    <p:sldId id="999" r:id="rId90"/>
    <p:sldId id="1000" r:id="rId91"/>
    <p:sldId id="1001" r:id="rId92"/>
    <p:sldId id="1002" r:id="rId93"/>
    <p:sldId id="1003" r:id="rId94"/>
    <p:sldId id="1004" r:id="rId95"/>
    <p:sldId id="1005" r:id="rId96"/>
    <p:sldId id="1006" r:id="rId97"/>
    <p:sldId id="1007" r:id="rId98"/>
    <p:sldId id="1008" r:id="rId99"/>
    <p:sldId id="1009" r:id="rId100"/>
    <p:sldId id="1010" r:id="rId101"/>
    <p:sldId id="1011" r:id="rId102"/>
    <p:sldId id="1012" r:id="rId103"/>
    <p:sldId id="1013" r:id="rId104"/>
    <p:sldId id="1014" r:id="rId105"/>
    <p:sldId id="1015" r:id="rId106"/>
    <p:sldId id="1016" r:id="rId107"/>
    <p:sldId id="1020" r:id="rId108"/>
    <p:sldId id="1021" r:id="rId109"/>
    <p:sldId id="1022" r:id="rId110"/>
    <p:sldId id="1023" r:id="rId111"/>
    <p:sldId id="1024" r:id="rId112"/>
    <p:sldId id="1025" r:id="rId113"/>
    <p:sldId id="1026" r:id="rId114"/>
    <p:sldId id="1027" r:id="rId115"/>
    <p:sldId id="1092" r:id="rId116"/>
    <p:sldId id="1028" r:id="rId117"/>
    <p:sldId id="1029" r:id="rId118"/>
    <p:sldId id="1030" r:id="rId119"/>
    <p:sldId id="1031" r:id="rId120"/>
    <p:sldId id="1032" r:id="rId121"/>
    <p:sldId id="1033" r:id="rId122"/>
    <p:sldId id="1034" r:id="rId123"/>
    <p:sldId id="1035" r:id="rId124"/>
    <p:sldId id="1036" r:id="rId125"/>
    <p:sldId id="1037" r:id="rId126"/>
    <p:sldId id="1038" r:id="rId127"/>
    <p:sldId id="1039" r:id="rId128"/>
    <p:sldId id="1040" r:id="rId129"/>
    <p:sldId id="1041" r:id="rId130"/>
    <p:sldId id="1042" r:id="rId131"/>
    <p:sldId id="1043" r:id="rId132"/>
    <p:sldId id="1044" r:id="rId133"/>
    <p:sldId id="1045" r:id="rId134"/>
    <p:sldId id="1046" r:id="rId135"/>
    <p:sldId id="1047" r:id="rId136"/>
    <p:sldId id="1048" r:id="rId137"/>
    <p:sldId id="1049" r:id="rId138"/>
    <p:sldId id="1050" r:id="rId139"/>
    <p:sldId id="1051" r:id="rId140"/>
    <p:sldId id="1052" r:id="rId141"/>
    <p:sldId id="1053" r:id="rId142"/>
    <p:sldId id="1054" r:id="rId143"/>
    <p:sldId id="1055" r:id="rId144"/>
    <p:sldId id="1056" r:id="rId145"/>
    <p:sldId id="1057" r:id="rId146"/>
    <p:sldId id="1058" r:id="rId147"/>
    <p:sldId id="1059" r:id="rId148"/>
    <p:sldId id="1060" r:id="rId149"/>
    <p:sldId id="1061" r:id="rId150"/>
    <p:sldId id="1062" r:id="rId151"/>
    <p:sldId id="1063" r:id="rId152"/>
    <p:sldId id="1064" r:id="rId153"/>
    <p:sldId id="1065" r:id="rId154"/>
    <p:sldId id="1066" r:id="rId155"/>
    <p:sldId id="1067" r:id="rId156"/>
    <p:sldId id="1068" r:id="rId157"/>
    <p:sldId id="1069" r:id="rId158"/>
    <p:sldId id="1070" r:id="rId159"/>
    <p:sldId id="1071" r:id="rId160"/>
    <p:sldId id="1072" r:id="rId161"/>
    <p:sldId id="1073" r:id="rId162"/>
    <p:sldId id="1074" r:id="rId163"/>
    <p:sldId id="1075" r:id="rId164"/>
    <p:sldId id="1076" r:id="rId165"/>
    <p:sldId id="1077" r:id="rId166"/>
    <p:sldId id="1078" r:id="rId167"/>
    <p:sldId id="1079" r:id="rId168"/>
    <p:sldId id="1080" r:id="rId169"/>
    <p:sldId id="1081" r:id="rId170"/>
    <p:sldId id="1082" r:id="rId171"/>
    <p:sldId id="1083" r:id="rId172"/>
    <p:sldId id="1084" r:id="rId173"/>
    <p:sldId id="1085" r:id="rId174"/>
    <p:sldId id="1086" r:id="rId175"/>
    <p:sldId id="1087" r:id="rId176"/>
    <p:sldId id="1088" r:id="rId177"/>
    <p:sldId id="1089" r:id="rId178"/>
    <p:sldId id="1090" r:id="rId179"/>
    <p:sldId id="1091" r:id="rId180"/>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clrMode="bw" frameSlides="1"/>
  <p:clrMru>
    <a:srgbClr val="85FFDB"/>
    <a:srgbClr val="17FF8E"/>
    <a:srgbClr val="FF66FF"/>
    <a:srgbClr val="00FF00"/>
    <a:srgbClr val="00FFFF"/>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4" d="100"/>
          <a:sy n="104" d="100"/>
        </p:scale>
        <p:origin x="-3288" y="-104"/>
      </p:cViewPr>
      <p:guideLst>
        <p:guide orient="horz" pos="2160"/>
        <p:guide pos="2880"/>
      </p:guideLst>
    </p:cSldViewPr>
  </p:slideViewPr>
  <p:notesTextViewPr>
    <p:cViewPr>
      <p:scale>
        <a:sx n="100" d="100"/>
        <a:sy n="100" d="100"/>
      </p:scale>
      <p:origin x="0" y="0"/>
    </p:cViewPr>
  </p:notesTextViewPr>
  <p:sorterViewPr>
    <p:cViewPr>
      <p:scale>
        <a:sx n="75" d="100"/>
        <a:sy n="75" d="100"/>
      </p:scale>
      <p:origin x="0" y="11832"/>
    </p:cViewPr>
  </p:sorterViewPr>
  <p:gridSpacing cx="72008" cy="72008"/>
</p:viewPr>
</file>

<file path=ppt/_rels/presentation.xml.rels><?xml version="1.0" encoding="UTF-8" standalone="yes"?>
<Relationships xmlns="http://schemas.openxmlformats.org/package/2006/relationships"><Relationship Id="rId142" Type="http://schemas.openxmlformats.org/officeDocument/2006/relationships/slide" Target="slides/slide139.xml"/><Relationship Id="rId143" Type="http://schemas.openxmlformats.org/officeDocument/2006/relationships/slide" Target="slides/slide140.xml"/><Relationship Id="rId144" Type="http://schemas.openxmlformats.org/officeDocument/2006/relationships/slide" Target="slides/slide141.xml"/><Relationship Id="rId145" Type="http://schemas.openxmlformats.org/officeDocument/2006/relationships/slide" Target="slides/slide142.xml"/><Relationship Id="rId146" Type="http://schemas.openxmlformats.org/officeDocument/2006/relationships/slide" Target="slides/slide143.xml"/><Relationship Id="rId147" Type="http://schemas.openxmlformats.org/officeDocument/2006/relationships/slide" Target="slides/slide144.xml"/><Relationship Id="rId148" Type="http://schemas.openxmlformats.org/officeDocument/2006/relationships/slide" Target="slides/slide145.xml"/><Relationship Id="rId149" Type="http://schemas.openxmlformats.org/officeDocument/2006/relationships/slide" Target="slides/slide146.xml"/><Relationship Id="rId180" Type="http://schemas.openxmlformats.org/officeDocument/2006/relationships/slide" Target="slides/slide177.xml"/><Relationship Id="rId181" Type="http://schemas.openxmlformats.org/officeDocument/2006/relationships/notesMaster" Target="notesMasters/notesMaster1.xml"/><Relationship Id="rId182" Type="http://schemas.openxmlformats.org/officeDocument/2006/relationships/handoutMaster" Target="handoutMasters/handoutMaster1.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slide" Target="slides/slide44.xml"/><Relationship Id="rId48" Type="http://schemas.openxmlformats.org/officeDocument/2006/relationships/slide" Target="slides/slide45.xml"/><Relationship Id="rId49" Type="http://schemas.openxmlformats.org/officeDocument/2006/relationships/slide" Target="slides/slide46.xml"/><Relationship Id="rId183" Type="http://schemas.openxmlformats.org/officeDocument/2006/relationships/printerSettings" Target="printerSettings/printerSettings1.bin"/><Relationship Id="rId184" Type="http://schemas.openxmlformats.org/officeDocument/2006/relationships/presProps" Target="presProps.xml"/><Relationship Id="rId185" Type="http://schemas.openxmlformats.org/officeDocument/2006/relationships/viewProps" Target="viewProps.xml"/><Relationship Id="rId186" Type="http://schemas.openxmlformats.org/officeDocument/2006/relationships/theme" Target="theme/theme1.xml"/><Relationship Id="rId187" Type="http://schemas.openxmlformats.org/officeDocument/2006/relationships/tableStyles" Target="tableStyles.xml"/><Relationship Id="rId80" Type="http://schemas.openxmlformats.org/officeDocument/2006/relationships/slide" Target="slides/slide77.xml"/><Relationship Id="rId81" Type="http://schemas.openxmlformats.org/officeDocument/2006/relationships/slide" Target="slides/slide78.xml"/><Relationship Id="rId82" Type="http://schemas.openxmlformats.org/officeDocument/2006/relationships/slide" Target="slides/slide79.xml"/><Relationship Id="rId83" Type="http://schemas.openxmlformats.org/officeDocument/2006/relationships/slide" Target="slides/slide80.xml"/><Relationship Id="rId84" Type="http://schemas.openxmlformats.org/officeDocument/2006/relationships/slide" Target="slides/slide81.xml"/><Relationship Id="rId85" Type="http://schemas.openxmlformats.org/officeDocument/2006/relationships/slide" Target="slides/slide82.xml"/><Relationship Id="rId86" Type="http://schemas.openxmlformats.org/officeDocument/2006/relationships/slide" Target="slides/slide83.xml"/><Relationship Id="rId87" Type="http://schemas.openxmlformats.org/officeDocument/2006/relationships/slide" Target="slides/slide84.xml"/><Relationship Id="rId88" Type="http://schemas.openxmlformats.org/officeDocument/2006/relationships/slide" Target="slides/slide85.xml"/><Relationship Id="rId89" Type="http://schemas.openxmlformats.org/officeDocument/2006/relationships/slide" Target="slides/slide86.xml"/><Relationship Id="rId110" Type="http://schemas.openxmlformats.org/officeDocument/2006/relationships/slide" Target="slides/slide107.xml"/><Relationship Id="rId111" Type="http://schemas.openxmlformats.org/officeDocument/2006/relationships/slide" Target="slides/slide108.xml"/><Relationship Id="rId112" Type="http://schemas.openxmlformats.org/officeDocument/2006/relationships/slide" Target="slides/slide109.xml"/><Relationship Id="rId113" Type="http://schemas.openxmlformats.org/officeDocument/2006/relationships/slide" Target="slides/slide110.xml"/><Relationship Id="rId114" Type="http://schemas.openxmlformats.org/officeDocument/2006/relationships/slide" Target="slides/slide111.xml"/><Relationship Id="rId115" Type="http://schemas.openxmlformats.org/officeDocument/2006/relationships/slide" Target="slides/slide112.xml"/><Relationship Id="rId116" Type="http://schemas.openxmlformats.org/officeDocument/2006/relationships/slide" Target="slides/slide113.xml"/><Relationship Id="rId117" Type="http://schemas.openxmlformats.org/officeDocument/2006/relationships/slide" Target="slides/slide114.xml"/><Relationship Id="rId118" Type="http://schemas.openxmlformats.org/officeDocument/2006/relationships/slide" Target="slides/slide115.xml"/><Relationship Id="rId119" Type="http://schemas.openxmlformats.org/officeDocument/2006/relationships/slide" Target="slides/slide116.xml"/><Relationship Id="rId150" Type="http://schemas.openxmlformats.org/officeDocument/2006/relationships/slide" Target="slides/slide147.xml"/><Relationship Id="rId151" Type="http://schemas.openxmlformats.org/officeDocument/2006/relationships/slide" Target="slides/slide148.xml"/><Relationship Id="rId152" Type="http://schemas.openxmlformats.org/officeDocument/2006/relationships/slide" Target="slides/slide149.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153" Type="http://schemas.openxmlformats.org/officeDocument/2006/relationships/slide" Target="slides/slide150.xml"/><Relationship Id="rId154" Type="http://schemas.openxmlformats.org/officeDocument/2006/relationships/slide" Target="slides/slide151.xml"/><Relationship Id="rId155" Type="http://schemas.openxmlformats.org/officeDocument/2006/relationships/slide" Target="slides/slide152.xml"/><Relationship Id="rId156" Type="http://schemas.openxmlformats.org/officeDocument/2006/relationships/slide" Target="slides/slide153.xml"/><Relationship Id="rId157" Type="http://schemas.openxmlformats.org/officeDocument/2006/relationships/slide" Target="slides/slide154.xml"/><Relationship Id="rId158" Type="http://schemas.openxmlformats.org/officeDocument/2006/relationships/slide" Target="slides/slide155.xml"/><Relationship Id="rId159" Type="http://schemas.openxmlformats.org/officeDocument/2006/relationships/slide" Target="slides/slide156.xml"/><Relationship Id="rId50" Type="http://schemas.openxmlformats.org/officeDocument/2006/relationships/slide" Target="slides/slide47.xml"/><Relationship Id="rId51" Type="http://schemas.openxmlformats.org/officeDocument/2006/relationships/slide" Target="slides/slide48.xml"/><Relationship Id="rId52" Type="http://schemas.openxmlformats.org/officeDocument/2006/relationships/slide" Target="slides/slide49.xml"/><Relationship Id="rId53" Type="http://schemas.openxmlformats.org/officeDocument/2006/relationships/slide" Target="slides/slide50.xml"/><Relationship Id="rId54" Type="http://schemas.openxmlformats.org/officeDocument/2006/relationships/slide" Target="slides/slide51.xml"/><Relationship Id="rId55" Type="http://schemas.openxmlformats.org/officeDocument/2006/relationships/slide" Target="slides/slide52.xml"/><Relationship Id="rId56" Type="http://schemas.openxmlformats.org/officeDocument/2006/relationships/slide" Target="slides/slide53.xml"/><Relationship Id="rId57" Type="http://schemas.openxmlformats.org/officeDocument/2006/relationships/slide" Target="slides/slide54.xml"/><Relationship Id="rId58" Type="http://schemas.openxmlformats.org/officeDocument/2006/relationships/slide" Target="slides/slide55.xml"/><Relationship Id="rId59" Type="http://schemas.openxmlformats.org/officeDocument/2006/relationships/slide" Target="slides/slide56.xml"/><Relationship Id="rId90" Type="http://schemas.openxmlformats.org/officeDocument/2006/relationships/slide" Target="slides/slide87.xml"/><Relationship Id="rId91" Type="http://schemas.openxmlformats.org/officeDocument/2006/relationships/slide" Target="slides/slide88.xml"/><Relationship Id="rId92" Type="http://schemas.openxmlformats.org/officeDocument/2006/relationships/slide" Target="slides/slide89.xml"/><Relationship Id="rId93" Type="http://schemas.openxmlformats.org/officeDocument/2006/relationships/slide" Target="slides/slide90.xml"/><Relationship Id="rId94" Type="http://schemas.openxmlformats.org/officeDocument/2006/relationships/slide" Target="slides/slide91.xml"/><Relationship Id="rId95" Type="http://schemas.openxmlformats.org/officeDocument/2006/relationships/slide" Target="slides/slide92.xml"/><Relationship Id="rId96" Type="http://schemas.openxmlformats.org/officeDocument/2006/relationships/slide" Target="slides/slide93.xml"/><Relationship Id="rId97" Type="http://schemas.openxmlformats.org/officeDocument/2006/relationships/slide" Target="slides/slide94.xml"/><Relationship Id="rId98" Type="http://schemas.openxmlformats.org/officeDocument/2006/relationships/slide" Target="slides/slide95.xml"/><Relationship Id="rId99" Type="http://schemas.openxmlformats.org/officeDocument/2006/relationships/slide" Target="slides/slide96.xml"/><Relationship Id="rId120" Type="http://schemas.openxmlformats.org/officeDocument/2006/relationships/slide" Target="slides/slide117.xml"/><Relationship Id="rId121" Type="http://schemas.openxmlformats.org/officeDocument/2006/relationships/slide" Target="slides/slide118.xml"/><Relationship Id="rId122" Type="http://schemas.openxmlformats.org/officeDocument/2006/relationships/slide" Target="slides/slide119.xml"/><Relationship Id="rId123" Type="http://schemas.openxmlformats.org/officeDocument/2006/relationships/slide" Target="slides/slide120.xml"/><Relationship Id="rId124" Type="http://schemas.openxmlformats.org/officeDocument/2006/relationships/slide" Target="slides/slide121.xml"/><Relationship Id="rId125" Type="http://schemas.openxmlformats.org/officeDocument/2006/relationships/slide" Target="slides/slide122.xml"/><Relationship Id="rId126" Type="http://schemas.openxmlformats.org/officeDocument/2006/relationships/slide" Target="slides/slide123.xml"/><Relationship Id="rId127" Type="http://schemas.openxmlformats.org/officeDocument/2006/relationships/slide" Target="slides/slide124.xml"/><Relationship Id="rId128" Type="http://schemas.openxmlformats.org/officeDocument/2006/relationships/slide" Target="slides/slide125.xml"/><Relationship Id="rId129" Type="http://schemas.openxmlformats.org/officeDocument/2006/relationships/slide" Target="slides/slide126.xml"/><Relationship Id="rId160" Type="http://schemas.openxmlformats.org/officeDocument/2006/relationships/slide" Target="slides/slide157.xml"/><Relationship Id="rId161" Type="http://schemas.openxmlformats.org/officeDocument/2006/relationships/slide" Target="slides/slide158.xml"/><Relationship Id="rId162" Type="http://schemas.openxmlformats.org/officeDocument/2006/relationships/slide" Target="slides/slide159.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63" Type="http://schemas.openxmlformats.org/officeDocument/2006/relationships/slide" Target="slides/slide160.xml"/><Relationship Id="rId164" Type="http://schemas.openxmlformats.org/officeDocument/2006/relationships/slide" Target="slides/slide161.xml"/><Relationship Id="rId165" Type="http://schemas.openxmlformats.org/officeDocument/2006/relationships/slide" Target="slides/slide162.xml"/><Relationship Id="rId166" Type="http://schemas.openxmlformats.org/officeDocument/2006/relationships/slide" Target="slides/slide163.xml"/><Relationship Id="rId167" Type="http://schemas.openxmlformats.org/officeDocument/2006/relationships/slide" Target="slides/slide164.xml"/><Relationship Id="rId168" Type="http://schemas.openxmlformats.org/officeDocument/2006/relationships/slide" Target="slides/slide165.xml"/><Relationship Id="rId169" Type="http://schemas.openxmlformats.org/officeDocument/2006/relationships/slide" Target="slides/slide166.xml"/><Relationship Id="rId60" Type="http://schemas.openxmlformats.org/officeDocument/2006/relationships/slide" Target="slides/slide57.xml"/><Relationship Id="rId61" Type="http://schemas.openxmlformats.org/officeDocument/2006/relationships/slide" Target="slides/slide58.xml"/><Relationship Id="rId62" Type="http://schemas.openxmlformats.org/officeDocument/2006/relationships/slide" Target="slides/slide59.xml"/><Relationship Id="rId63" Type="http://schemas.openxmlformats.org/officeDocument/2006/relationships/slide" Target="slides/slide60.xml"/><Relationship Id="rId64" Type="http://schemas.openxmlformats.org/officeDocument/2006/relationships/slide" Target="slides/slide61.xml"/><Relationship Id="rId65" Type="http://schemas.openxmlformats.org/officeDocument/2006/relationships/slide" Target="slides/slide62.xml"/><Relationship Id="rId66" Type="http://schemas.openxmlformats.org/officeDocument/2006/relationships/slide" Target="slides/slide63.xml"/><Relationship Id="rId67" Type="http://schemas.openxmlformats.org/officeDocument/2006/relationships/slide" Target="slides/slide64.xml"/><Relationship Id="rId68" Type="http://schemas.openxmlformats.org/officeDocument/2006/relationships/slide" Target="slides/slide65.xml"/><Relationship Id="rId69" Type="http://schemas.openxmlformats.org/officeDocument/2006/relationships/slide" Target="slides/slide66.xml"/><Relationship Id="rId130" Type="http://schemas.openxmlformats.org/officeDocument/2006/relationships/slide" Target="slides/slide127.xml"/><Relationship Id="rId131" Type="http://schemas.openxmlformats.org/officeDocument/2006/relationships/slide" Target="slides/slide128.xml"/><Relationship Id="rId132" Type="http://schemas.openxmlformats.org/officeDocument/2006/relationships/slide" Target="slides/slide129.xml"/><Relationship Id="rId133" Type="http://schemas.openxmlformats.org/officeDocument/2006/relationships/slide" Target="slides/slide130.xml"/><Relationship Id="rId134" Type="http://schemas.openxmlformats.org/officeDocument/2006/relationships/slide" Target="slides/slide131.xml"/><Relationship Id="rId135" Type="http://schemas.openxmlformats.org/officeDocument/2006/relationships/slide" Target="slides/slide132.xml"/><Relationship Id="rId136" Type="http://schemas.openxmlformats.org/officeDocument/2006/relationships/slide" Target="slides/slide133.xml"/><Relationship Id="rId137" Type="http://schemas.openxmlformats.org/officeDocument/2006/relationships/slide" Target="slides/slide134.xml"/><Relationship Id="rId138" Type="http://schemas.openxmlformats.org/officeDocument/2006/relationships/slide" Target="slides/slide135.xml"/><Relationship Id="rId139" Type="http://schemas.openxmlformats.org/officeDocument/2006/relationships/slide" Target="slides/slide136.xml"/><Relationship Id="rId170" Type="http://schemas.openxmlformats.org/officeDocument/2006/relationships/slide" Target="slides/slide167.xml"/><Relationship Id="rId171" Type="http://schemas.openxmlformats.org/officeDocument/2006/relationships/slide" Target="slides/slide168.xml"/><Relationship Id="rId172" Type="http://schemas.openxmlformats.org/officeDocument/2006/relationships/slide" Target="slides/slide169.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173" Type="http://schemas.openxmlformats.org/officeDocument/2006/relationships/slide" Target="slides/slide170.xml"/><Relationship Id="rId174" Type="http://schemas.openxmlformats.org/officeDocument/2006/relationships/slide" Target="slides/slide171.xml"/><Relationship Id="rId175" Type="http://schemas.openxmlformats.org/officeDocument/2006/relationships/slide" Target="slides/slide172.xml"/><Relationship Id="rId176" Type="http://schemas.openxmlformats.org/officeDocument/2006/relationships/slide" Target="slides/slide173.xml"/><Relationship Id="rId177" Type="http://schemas.openxmlformats.org/officeDocument/2006/relationships/slide" Target="slides/slide174.xml"/><Relationship Id="rId178" Type="http://schemas.openxmlformats.org/officeDocument/2006/relationships/slide" Target="slides/slide175.xml"/><Relationship Id="rId179" Type="http://schemas.openxmlformats.org/officeDocument/2006/relationships/slide" Target="slides/slide176.xml"/><Relationship Id="rId70" Type="http://schemas.openxmlformats.org/officeDocument/2006/relationships/slide" Target="slides/slide67.xml"/><Relationship Id="rId71" Type="http://schemas.openxmlformats.org/officeDocument/2006/relationships/slide" Target="slides/slide68.xml"/><Relationship Id="rId72" Type="http://schemas.openxmlformats.org/officeDocument/2006/relationships/slide" Target="slides/slide69.xml"/><Relationship Id="rId73" Type="http://schemas.openxmlformats.org/officeDocument/2006/relationships/slide" Target="slides/slide70.xml"/><Relationship Id="rId74" Type="http://schemas.openxmlformats.org/officeDocument/2006/relationships/slide" Target="slides/slide71.xml"/><Relationship Id="rId75" Type="http://schemas.openxmlformats.org/officeDocument/2006/relationships/slide" Target="slides/slide72.xml"/><Relationship Id="rId76" Type="http://schemas.openxmlformats.org/officeDocument/2006/relationships/slide" Target="slides/slide73.xml"/><Relationship Id="rId77" Type="http://schemas.openxmlformats.org/officeDocument/2006/relationships/slide" Target="slides/slide74.xml"/><Relationship Id="rId78" Type="http://schemas.openxmlformats.org/officeDocument/2006/relationships/slide" Target="slides/slide75.xml"/><Relationship Id="rId79" Type="http://schemas.openxmlformats.org/officeDocument/2006/relationships/slide" Target="slides/slide7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100" Type="http://schemas.openxmlformats.org/officeDocument/2006/relationships/slide" Target="slides/slide97.xml"/><Relationship Id="rId101" Type="http://schemas.openxmlformats.org/officeDocument/2006/relationships/slide" Target="slides/slide98.xml"/><Relationship Id="rId102" Type="http://schemas.openxmlformats.org/officeDocument/2006/relationships/slide" Target="slides/slide99.xml"/><Relationship Id="rId103" Type="http://schemas.openxmlformats.org/officeDocument/2006/relationships/slide" Target="slides/slide100.xml"/><Relationship Id="rId104" Type="http://schemas.openxmlformats.org/officeDocument/2006/relationships/slide" Target="slides/slide101.xml"/><Relationship Id="rId105" Type="http://schemas.openxmlformats.org/officeDocument/2006/relationships/slide" Target="slides/slide102.xml"/><Relationship Id="rId106" Type="http://schemas.openxmlformats.org/officeDocument/2006/relationships/slide" Target="slides/slide103.xml"/><Relationship Id="rId107" Type="http://schemas.openxmlformats.org/officeDocument/2006/relationships/slide" Target="slides/slide104.xml"/><Relationship Id="rId108" Type="http://schemas.openxmlformats.org/officeDocument/2006/relationships/slide" Target="slides/slide105.xml"/><Relationship Id="rId109" Type="http://schemas.openxmlformats.org/officeDocument/2006/relationships/slide" Target="slides/slide106.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40" Type="http://schemas.openxmlformats.org/officeDocument/2006/relationships/slide" Target="slides/slide137.xml"/><Relationship Id="rId141" Type="http://schemas.openxmlformats.org/officeDocument/2006/relationships/slide" Target="slides/slide1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 Id="rId2"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B4AD609-4E73-3742-86FF-10F982BF58A0}" type="datetimeFigureOut">
              <a:rPr lang="it-IT" smtClean="0"/>
              <a:t>27/06/15</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65FBE03-5DE2-7C49-8FB0-EC8DB38C92BC}" type="slidenum">
              <a:rPr lang="it-IT" smtClean="0"/>
              <a:t>‹n.›</a:t>
            </a:fld>
            <a:endParaRPr lang="it-IT"/>
          </a:p>
        </p:txBody>
      </p:sp>
    </p:spTree>
    <p:extLst>
      <p:ext uri="{BB962C8B-B14F-4D97-AF65-F5344CB8AC3E}">
        <p14:creationId xmlns:p14="http://schemas.microsoft.com/office/powerpoint/2010/main" val="31453214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DB64E3-C7F7-1C4B-9EDA-D517B67692F1}" type="datetimeFigureOut">
              <a:rPr lang="it-IT" smtClean="0"/>
              <a:t>27/06/15</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EFE881-D847-4144-9DC9-F1BAF8A26A9C}" type="slidenum">
              <a:rPr lang="it-IT" smtClean="0"/>
              <a:t>‹n.›</a:t>
            </a:fld>
            <a:endParaRPr lang="it-IT"/>
          </a:p>
        </p:txBody>
      </p:sp>
    </p:spTree>
    <p:extLst>
      <p:ext uri="{BB962C8B-B14F-4D97-AF65-F5344CB8AC3E}">
        <p14:creationId xmlns:p14="http://schemas.microsoft.com/office/powerpoint/2010/main" val="19335402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F6E9F3E-2BDB-3946-9B30-5084147B0096}" type="slidenum">
              <a:rPr lang="it-IT" smtClean="0"/>
              <a:pPr>
                <a:defRPr/>
              </a:pPr>
              <a:t>41</a:t>
            </a:fld>
            <a:endParaRPr lang="it-IT" smtClean="0"/>
          </a:p>
        </p:txBody>
      </p:sp>
      <p:sp>
        <p:nvSpPr>
          <p:cNvPr id="21506" name="Rectangle 2"/>
          <p:cNvSpPr>
            <a:spLocks noGrp="1" noRot="1" noChangeAspect="1" noChangeArrowheads="1" noTextEdit="1"/>
          </p:cNvSpPr>
          <p:nvPr>
            <p:ph type="sldImg"/>
          </p:nvPr>
        </p:nvSpPr>
        <p:spPr>
          <a:xfrm>
            <a:off x="1146175" y="687388"/>
            <a:ext cx="4570413" cy="3427412"/>
          </a:xfrm>
          <a:ln/>
        </p:spPr>
      </p:sp>
      <p:sp>
        <p:nvSpPr>
          <p:cNvPr id="21507" name="Rectangle 3"/>
          <p:cNvSpPr>
            <a:spLocks noGrp="1" noChangeArrowheads="1"/>
          </p:cNvSpPr>
          <p:nvPr>
            <p:ph type="body" idx="1"/>
          </p:nvPr>
        </p:nvSpPr>
        <p:spPr/>
        <p:txBody>
          <a:bodyPr/>
          <a:lstStyle/>
          <a:p>
            <a:pPr>
              <a:defRPr/>
            </a:pPr>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xfrm>
            <a:off x="1144588" y="685800"/>
            <a:ext cx="4572000" cy="3429000"/>
          </a:xfrm>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 uri="{FAA26D3D-D897-4be2-8F04-BA451C77F1D7}">
              <ma14:placeholderFlag xmlns:ma14="http://schemas.microsoft.com/office/mac/drawingml/2011/main" val="1"/>
            </a:ext>
          </a:extLst>
        </p:spPr>
      </p:sp>
      <p:sp>
        <p:nvSpPr>
          <p:cNvPr id="82947"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a:xfrm>
            <a:off x="1144588" y="685800"/>
            <a:ext cx="4572000" cy="3429000"/>
          </a:xfrm>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 uri="{FAA26D3D-D897-4be2-8F04-BA451C77F1D7}">
              <ma14:placeholderFlag xmlns:ma14="http://schemas.microsoft.com/office/mac/drawingml/2011/main" val="1"/>
            </a:ext>
          </a:extLst>
        </p:spPr>
      </p:sp>
      <p:sp>
        <p:nvSpPr>
          <p:cNvPr id="84995"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a:xfrm>
            <a:off x="1144588" y="685800"/>
            <a:ext cx="4572000" cy="3429000"/>
          </a:xfrm>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 uri="{FAA26D3D-D897-4be2-8F04-BA451C77F1D7}">
              <ma14:placeholderFlag xmlns:ma14="http://schemas.microsoft.com/office/mac/drawingml/2011/main" val="1"/>
            </a:ext>
          </a:extLst>
        </p:spPr>
      </p:sp>
      <p:sp>
        <p:nvSpPr>
          <p:cNvPr id="87043"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xfrm>
            <a:off x="1144588" y="685800"/>
            <a:ext cx="4572000" cy="3429000"/>
          </a:xfrm>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 uri="{FAA26D3D-D897-4be2-8F04-BA451C77F1D7}">
              <ma14:placeholderFlag xmlns:ma14="http://schemas.microsoft.com/office/mac/drawingml/2011/main" val="1"/>
            </a:ext>
          </a:extLst>
        </p:spPr>
      </p:sp>
      <p:sp>
        <p:nvSpPr>
          <p:cNvPr id="80899"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xfrm>
            <a:off x="1144588" y="685800"/>
            <a:ext cx="4572000" cy="3429000"/>
          </a:xfrm>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 uri="{FAA26D3D-D897-4be2-8F04-BA451C77F1D7}">
              <ma14:placeholderFlag xmlns:ma14="http://schemas.microsoft.com/office/mac/drawingml/2011/main" val="1"/>
            </a:ext>
          </a:extLst>
        </p:spPr>
      </p:sp>
      <p:sp>
        <p:nvSpPr>
          <p:cNvPr id="82947"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Text Box 2"/>
          <p:cNvSpPr>
            <a:spLocks noGrp="1" noRot="1" noChangeAspect="1" noChangeArrowheads="1" noTextEdit="1"/>
          </p:cNvSpPr>
          <p:nvPr>
            <p:ph type="sldImg"/>
          </p:nvPr>
        </p:nvSpPr>
        <p:spPr>
          <a:xfrm>
            <a:off x="1143000" y="685800"/>
            <a:ext cx="4573588" cy="3430588"/>
          </a:xfrm>
          <a:ln>
            <a:noFill/>
          </a:ln>
          <a:extLst>
            <a:ext uri="{91240B29-F687-4f45-9708-019B960494DF}">
              <a14:hiddenLine xmlns:a14="http://schemas.microsoft.com/office/drawing/2010/main" w="9525">
                <a:solidFill>
                  <a:srgbClr val="000000"/>
                </a:solidFill>
                <a:miter lim="800000"/>
                <a:headEnd/>
                <a:tailEnd/>
              </a14:hiddenLine>
            </a:ext>
          </a:extLst>
        </p:spPr>
      </p:sp>
      <p:sp>
        <p:nvSpPr>
          <p:cNvPr id="63491" name="Text Box 3"/>
          <p:cNvSpPr>
            <a:spLocks noGrp="1" noChangeArrowheads="1"/>
          </p:cNvSpPr>
          <p:nvPr>
            <p:ph type="body" idx="1"/>
          </p:nvPr>
        </p:nvSpPr>
        <p:spPr>
          <a:xfrm>
            <a:off x="685480" y="4343144"/>
            <a:ext cx="5488643" cy="4116482"/>
          </a:xfrm>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it-IT"/>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Text Box 2"/>
          <p:cNvSpPr>
            <a:spLocks noGrp="1" noRot="1" noChangeAspect="1" noChangeArrowheads="1" noTextEdit="1"/>
          </p:cNvSpPr>
          <p:nvPr>
            <p:ph type="sldImg"/>
          </p:nvPr>
        </p:nvSpPr>
        <p:spPr>
          <a:xfrm>
            <a:off x="1143000" y="685800"/>
            <a:ext cx="4573588" cy="3430588"/>
          </a:xfrm>
          <a:ln>
            <a:noFill/>
          </a:ln>
          <a:extLst>
            <a:ext uri="{91240B29-F687-4f45-9708-019B960494DF}">
              <a14:hiddenLine xmlns:a14="http://schemas.microsoft.com/office/drawing/2010/main" w="9525">
                <a:solidFill>
                  <a:srgbClr val="000000"/>
                </a:solidFill>
                <a:miter lim="800000"/>
                <a:headEnd/>
                <a:tailEnd/>
              </a14:hiddenLine>
            </a:ext>
          </a:extLst>
        </p:spPr>
      </p:sp>
      <p:sp>
        <p:nvSpPr>
          <p:cNvPr id="63491" name="Text Box 3"/>
          <p:cNvSpPr>
            <a:spLocks noGrp="1" noChangeArrowheads="1"/>
          </p:cNvSpPr>
          <p:nvPr>
            <p:ph type="body" idx="1"/>
          </p:nvPr>
        </p:nvSpPr>
        <p:spPr>
          <a:xfrm>
            <a:off x="685480" y="4343144"/>
            <a:ext cx="5488643" cy="4116482"/>
          </a:xfrm>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it-IT"/>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2003462-9846-EB4F-B820-455D11482FCD}" type="slidenum">
              <a:rPr lang="it-IT"/>
              <a:pPr>
                <a:defRPr/>
              </a:pPr>
              <a:t>157</a:t>
            </a:fld>
            <a:endParaRPr lang="it-IT"/>
          </a:p>
        </p:txBody>
      </p:sp>
      <p:sp>
        <p:nvSpPr>
          <p:cNvPr id="21506" name="Rectangle 2"/>
          <p:cNvSpPr>
            <a:spLocks noGrp="1" noRot="1" noChangeAspect="1" noChangeArrowheads="1" noTextEdit="1"/>
          </p:cNvSpPr>
          <p:nvPr>
            <p:ph type="sldImg"/>
          </p:nvPr>
        </p:nvSpPr>
        <p:spPr>
          <a:xfrm>
            <a:off x="1146175" y="687388"/>
            <a:ext cx="4570413" cy="3427412"/>
          </a:xfrm>
          <a:ln/>
        </p:spPr>
      </p:sp>
      <p:sp>
        <p:nvSpPr>
          <p:cNvPr id="21507" name="Rectangle 3"/>
          <p:cNvSpPr>
            <a:spLocks noGrp="1" noChangeArrowheads="1"/>
          </p:cNvSpPr>
          <p:nvPr>
            <p:ph type="body" idx="1"/>
          </p:nvPr>
        </p:nvSpPr>
        <p:spPr/>
        <p:txBody>
          <a:bodyPr/>
          <a:lstStyle/>
          <a:p>
            <a:pPr>
              <a:defRPr/>
            </a:pPr>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lvl1pPr eaLnBrk="0" hangingPunct="0">
              <a:defRPr>
                <a:solidFill>
                  <a:schemeClr val="tx1"/>
                </a:solidFill>
                <a:latin typeface="Tahoma" charset="0"/>
                <a:ea typeface="ＭＳ Ｐゴシック" charset="0"/>
                <a:cs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defRPr/>
            </a:pPr>
            <a:fld id="{5E872F06-687D-FB4C-9F54-6EF293F1D3FB}" type="slidenum">
              <a:rPr lang="it-IT" smtClean="0">
                <a:latin typeface="Arial" charset="0"/>
              </a:rPr>
              <a:pPr eaLnBrk="1" hangingPunct="1">
                <a:defRPr/>
              </a:pPr>
              <a:t>96</a:t>
            </a:fld>
            <a:endParaRPr lang="it-IT" smtClean="0">
              <a:latin typeface="Arial" charset="0"/>
            </a:endParaRPr>
          </a:p>
        </p:txBody>
      </p:sp>
      <p:sp>
        <p:nvSpPr>
          <p:cNvPr id="1562626" name="Rectangle 2"/>
          <p:cNvSpPr>
            <a:spLocks noGrp="1" noRot="1" noChangeAspect="1" noChangeArrowheads="1" noTextEdit="1"/>
          </p:cNvSpPr>
          <p:nvPr>
            <p:ph type="sldImg"/>
          </p:nvPr>
        </p:nvSpPr>
        <p:spPr>
          <a:xfrm>
            <a:off x="1147763" y="687388"/>
            <a:ext cx="4568825" cy="3427412"/>
          </a:xfrm>
          <a:ln/>
        </p:spPr>
      </p:sp>
      <p:sp>
        <p:nvSpPr>
          <p:cNvPr id="1562627" name="Rectangle 3"/>
          <p:cNvSpPr>
            <a:spLocks noGrp="1" noChangeArrowheads="1"/>
          </p:cNvSpPr>
          <p:nvPr>
            <p:ph type="body" idx="1"/>
          </p:nvPr>
        </p:nvSpPr>
        <p:spPr>
          <a:xfrm>
            <a:off x="685480" y="4344607"/>
            <a:ext cx="5487041" cy="4113556"/>
          </a:xfrm>
        </p:spPr>
        <p:txBody>
          <a:bodyPr/>
          <a:lstStyle/>
          <a:p>
            <a:pPr eaLnBrk="1" hangingPunct="1">
              <a:defRPr/>
            </a:pPr>
            <a:endParaRPr lang="it-IT" smtClean="0">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lvl1pPr eaLnBrk="0" hangingPunct="0">
              <a:defRPr>
                <a:solidFill>
                  <a:schemeClr val="tx1"/>
                </a:solidFill>
                <a:latin typeface="Tahoma" charset="0"/>
                <a:ea typeface="ＭＳ Ｐゴシック" charset="0"/>
                <a:cs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defRPr/>
            </a:pPr>
            <a:fld id="{6C2C6882-DE89-ED45-8C8A-F6B4F23ADB12}" type="slidenum">
              <a:rPr lang="it-IT" smtClean="0">
                <a:latin typeface="Arial" charset="0"/>
              </a:rPr>
              <a:pPr eaLnBrk="1" hangingPunct="1">
                <a:defRPr/>
              </a:pPr>
              <a:t>98</a:t>
            </a:fld>
            <a:endParaRPr lang="it-IT" smtClean="0">
              <a:latin typeface="Arial" charset="0"/>
            </a:endParaRPr>
          </a:p>
        </p:txBody>
      </p:sp>
      <p:sp>
        <p:nvSpPr>
          <p:cNvPr id="162818" name="Rectangle 2"/>
          <p:cNvSpPr>
            <a:spLocks noGrp="1" noRot="1" noChangeAspect="1" noChangeArrowheads="1" noTextEdit="1"/>
          </p:cNvSpPr>
          <p:nvPr>
            <p:ph type="sldImg"/>
          </p:nvPr>
        </p:nvSpPr>
        <p:spPr>
          <a:xfrm>
            <a:off x="1144588" y="685800"/>
            <a:ext cx="4572000" cy="3429000"/>
          </a:xfrm>
          <a:ln/>
        </p:spPr>
      </p:sp>
      <p:sp>
        <p:nvSpPr>
          <p:cNvPr id="162819" name="Rectangle 3"/>
          <p:cNvSpPr>
            <a:spLocks noGrp="1" noChangeArrowheads="1"/>
          </p:cNvSpPr>
          <p:nvPr>
            <p:ph type="body" idx="1"/>
          </p:nvPr>
        </p:nvSpPr>
        <p:spPr/>
        <p:txBody>
          <a:bodyPr/>
          <a:lstStyle/>
          <a:p>
            <a:pPr eaLnBrk="1" hangingPunct="1">
              <a:defRPr/>
            </a:pPr>
            <a:endParaRPr lang="it-IT" smtClean="0">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lvl1pPr eaLnBrk="0" hangingPunct="0">
              <a:defRPr>
                <a:solidFill>
                  <a:schemeClr val="tx1"/>
                </a:solidFill>
                <a:latin typeface="Tahoma" charset="0"/>
                <a:ea typeface="ＭＳ Ｐゴシック" charset="0"/>
                <a:cs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defRPr/>
            </a:pPr>
            <a:fld id="{6C2C6882-DE89-ED45-8C8A-F6B4F23ADB12}" type="slidenum">
              <a:rPr lang="it-IT" smtClean="0">
                <a:latin typeface="Arial" charset="0"/>
              </a:rPr>
              <a:pPr eaLnBrk="1" hangingPunct="1">
                <a:defRPr/>
              </a:pPr>
              <a:t>99</a:t>
            </a:fld>
            <a:endParaRPr lang="it-IT" smtClean="0">
              <a:latin typeface="Arial" charset="0"/>
            </a:endParaRPr>
          </a:p>
        </p:txBody>
      </p:sp>
      <p:sp>
        <p:nvSpPr>
          <p:cNvPr id="162818" name="Rectangle 2"/>
          <p:cNvSpPr>
            <a:spLocks noGrp="1" noRot="1" noChangeAspect="1" noChangeArrowheads="1" noTextEdit="1"/>
          </p:cNvSpPr>
          <p:nvPr>
            <p:ph type="sldImg"/>
          </p:nvPr>
        </p:nvSpPr>
        <p:spPr>
          <a:xfrm>
            <a:off x="1144588" y="685800"/>
            <a:ext cx="4572000" cy="3429000"/>
          </a:xfrm>
          <a:ln/>
        </p:spPr>
      </p:sp>
      <p:sp>
        <p:nvSpPr>
          <p:cNvPr id="162819" name="Rectangle 3"/>
          <p:cNvSpPr>
            <a:spLocks noGrp="1" noChangeArrowheads="1"/>
          </p:cNvSpPr>
          <p:nvPr>
            <p:ph type="body" idx="1"/>
          </p:nvPr>
        </p:nvSpPr>
        <p:spPr/>
        <p:txBody>
          <a:bodyPr/>
          <a:lstStyle/>
          <a:p>
            <a:pPr eaLnBrk="1" hangingPunct="1">
              <a:defRPr/>
            </a:pPr>
            <a:endParaRPr lang="it-IT" smtClean="0">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p:txBody>
          <a:bodyPr/>
          <a:lstStyle>
            <a:lvl1pPr eaLnBrk="0" hangingPunct="0">
              <a:defRPr>
                <a:solidFill>
                  <a:schemeClr val="tx1"/>
                </a:solidFill>
                <a:latin typeface="Tahoma" charset="0"/>
                <a:ea typeface="ＭＳ Ｐゴシック" charset="0"/>
                <a:cs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defRPr/>
            </a:pPr>
            <a:fld id="{2294DE5E-FD6A-494C-BA99-AC57C39BF047}" type="slidenum">
              <a:rPr lang="it-IT" smtClean="0">
                <a:latin typeface="Arial" charset="0"/>
              </a:rPr>
              <a:pPr eaLnBrk="1" hangingPunct="1">
                <a:defRPr/>
              </a:pPr>
              <a:t>100</a:t>
            </a:fld>
            <a:endParaRPr lang="it-IT" smtClean="0">
              <a:latin typeface="Arial" charset="0"/>
            </a:endParaRPr>
          </a:p>
        </p:txBody>
      </p:sp>
      <p:sp>
        <p:nvSpPr>
          <p:cNvPr id="164866" name="Rectangle 2"/>
          <p:cNvSpPr>
            <a:spLocks noGrp="1" noRot="1" noChangeAspect="1" noChangeArrowheads="1" noTextEdit="1"/>
          </p:cNvSpPr>
          <p:nvPr>
            <p:ph type="sldImg"/>
          </p:nvPr>
        </p:nvSpPr>
        <p:spPr>
          <a:xfrm>
            <a:off x="1144588" y="685800"/>
            <a:ext cx="4572000" cy="3429000"/>
          </a:xfr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p:txBody>
          <a:bodyPr/>
          <a:lstStyle>
            <a:lvl1pPr eaLnBrk="0" hangingPunct="0">
              <a:defRPr>
                <a:solidFill>
                  <a:schemeClr val="tx1"/>
                </a:solidFill>
                <a:latin typeface="Tahoma" charset="0"/>
                <a:ea typeface="ＭＳ Ｐゴシック" charset="0"/>
                <a:cs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defRPr/>
            </a:pPr>
            <a:fld id="{D24D4DB0-95D5-AE4A-8E6F-3A4E1415E17F}" type="slidenum">
              <a:rPr lang="it-IT" smtClean="0">
                <a:latin typeface="Arial" charset="0"/>
              </a:rPr>
              <a:pPr eaLnBrk="1" hangingPunct="1">
                <a:defRPr/>
              </a:pPr>
              <a:t>101</a:t>
            </a:fld>
            <a:endParaRPr lang="it-IT" smtClean="0">
              <a:latin typeface="Arial" charset="0"/>
            </a:endParaRPr>
          </a:p>
        </p:txBody>
      </p:sp>
      <p:sp>
        <p:nvSpPr>
          <p:cNvPr id="166914" name="Rectangle 2"/>
          <p:cNvSpPr>
            <a:spLocks noGrp="1" noRot="1" noChangeAspect="1" noChangeArrowheads="1" noTextEdit="1"/>
          </p:cNvSpPr>
          <p:nvPr>
            <p:ph type="sldImg"/>
          </p:nvPr>
        </p:nvSpPr>
        <p:spPr>
          <a:xfrm>
            <a:off x="1149350" y="687388"/>
            <a:ext cx="4568825" cy="3427412"/>
          </a:xfr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C754099-A98D-7F42-ACFC-920071D5D7F7}" type="slidenum">
              <a:rPr lang="it-IT"/>
              <a:pPr>
                <a:defRPr/>
              </a:pPr>
              <a:t>117</a:t>
            </a:fld>
            <a:endParaRPr lang="it-IT"/>
          </a:p>
        </p:txBody>
      </p:sp>
      <p:sp>
        <p:nvSpPr>
          <p:cNvPr id="21506" name="Rectangle 2"/>
          <p:cNvSpPr>
            <a:spLocks noGrp="1" noRot="1" noChangeAspect="1" noChangeArrowheads="1" noTextEdit="1"/>
          </p:cNvSpPr>
          <p:nvPr>
            <p:ph type="sldImg"/>
          </p:nvPr>
        </p:nvSpPr>
        <p:spPr>
          <a:xfrm>
            <a:off x="1146175" y="687388"/>
            <a:ext cx="4570413" cy="3427412"/>
          </a:xfrm>
          <a:ln/>
        </p:spPr>
      </p:sp>
      <p:sp>
        <p:nvSpPr>
          <p:cNvPr id="21507" name="Rectangle 3"/>
          <p:cNvSpPr>
            <a:spLocks noGrp="1" noChangeArrowheads="1"/>
          </p:cNvSpPr>
          <p:nvPr>
            <p:ph type="body" idx="1"/>
          </p:nvPr>
        </p:nvSpPr>
        <p:spPr/>
        <p:txBody>
          <a:bodyPr/>
          <a:lstStyle/>
          <a:p>
            <a:pPr>
              <a:defRPr/>
            </a:pPr>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xfrm>
            <a:off x="1144588" y="685800"/>
            <a:ext cx="4572000" cy="3429000"/>
          </a:xfrm>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 uri="{FAA26D3D-D897-4be2-8F04-BA451C77F1D7}">
              <ma14:placeholderFlag xmlns:ma14="http://schemas.microsoft.com/office/mac/drawingml/2011/main" val="1"/>
            </a:ext>
          </a:extLst>
        </p:spPr>
      </p:sp>
      <p:sp>
        <p:nvSpPr>
          <p:cNvPr id="78851"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xfrm>
            <a:off x="1144588" y="685800"/>
            <a:ext cx="4572000" cy="3429000"/>
          </a:xfrm>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 uri="{FAA26D3D-D897-4be2-8F04-BA451C77F1D7}">
              <ma14:placeholderFlag xmlns:ma14="http://schemas.microsoft.com/office/mac/drawingml/2011/main" val="1"/>
            </a:ext>
          </a:extLst>
        </p:spPr>
      </p:sp>
      <p:sp>
        <p:nvSpPr>
          <p:cNvPr id="80899"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C24EF019-9B11-814B-A034-EA7342C516CB}" type="datetimeFigureOut">
              <a:rPr lang="it-IT" smtClean="0"/>
              <a:t>27/06/15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4CE6311-5895-924A-B9D3-09A312D11DC4}" type="slidenum">
              <a:rPr lang="it-IT" smtClean="0"/>
              <a:t>‹n.›</a:t>
            </a:fld>
            <a:endParaRPr lang="it-IT"/>
          </a:p>
        </p:txBody>
      </p:sp>
    </p:spTree>
    <p:extLst>
      <p:ext uri="{BB962C8B-B14F-4D97-AF65-F5344CB8AC3E}">
        <p14:creationId xmlns:p14="http://schemas.microsoft.com/office/powerpoint/2010/main" val="1482184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C24EF019-9B11-814B-A034-EA7342C516CB}" type="datetimeFigureOut">
              <a:rPr lang="it-IT" smtClean="0"/>
              <a:t>27/06/15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4CE6311-5895-924A-B9D3-09A312D11DC4}" type="slidenum">
              <a:rPr lang="it-IT" smtClean="0"/>
              <a:t>‹n.›</a:t>
            </a:fld>
            <a:endParaRPr lang="it-IT"/>
          </a:p>
        </p:txBody>
      </p:sp>
    </p:spTree>
    <p:extLst>
      <p:ext uri="{BB962C8B-B14F-4D97-AF65-F5344CB8AC3E}">
        <p14:creationId xmlns:p14="http://schemas.microsoft.com/office/powerpoint/2010/main" val="4238024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C24EF019-9B11-814B-A034-EA7342C516CB}" type="datetimeFigureOut">
              <a:rPr lang="it-IT" smtClean="0"/>
              <a:t>27/06/15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4CE6311-5895-924A-B9D3-09A312D11DC4}" type="slidenum">
              <a:rPr lang="it-IT" smtClean="0"/>
              <a:t>‹n.›</a:t>
            </a:fld>
            <a:endParaRPr lang="it-IT"/>
          </a:p>
        </p:txBody>
      </p:sp>
    </p:spTree>
    <p:extLst>
      <p:ext uri="{BB962C8B-B14F-4D97-AF65-F5344CB8AC3E}">
        <p14:creationId xmlns:p14="http://schemas.microsoft.com/office/powerpoint/2010/main" val="9374232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457200" y="274639"/>
            <a:ext cx="8229600" cy="5851525"/>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3" name="Segnaposto data 2"/>
          <p:cNvSpPr>
            <a:spLocks noGrp="1"/>
          </p:cNvSpPr>
          <p:nvPr>
            <p:ph type="dt" sz="half" idx="10"/>
          </p:nvPr>
        </p:nvSpPr>
        <p:spPr/>
        <p:txBody>
          <a:bodyPr/>
          <a:lstStyle>
            <a:lvl1pPr>
              <a:defRPr>
                <a:cs typeface="ＭＳ Ｐゴシック" charset="0"/>
              </a:defRPr>
            </a:lvl1pPr>
          </a:lstStyle>
          <a:p>
            <a:pPr>
              <a:defRPr/>
            </a:pPr>
            <a:endParaRPr lang="it-IT"/>
          </a:p>
        </p:txBody>
      </p:sp>
      <p:sp>
        <p:nvSpPr>
          <p:cNvPr id="4" name="Segnaposto piè di pagina 3"/>
          <p:cNvSpPr>
            <a:spLocks noGrp="1"/>
          </p:cNvSpPr>
          <p:nvPr>
            <p:ph type="ftr" sz="quarter" idx="11"/>
          </p:nvPr>
        </p:nvSpPr>
        <p:spPr/>
        <p:txBody>
          <a:bodyPr/>
          <a:lstStyle>
            <a:lvl1pPr>
              <a:defRPr>
                <a:cs typeface="ＭＳ Ｐゴシック" charset="0"/>
              </a:defRPr>
            </a:lvl1pPr>
          </a:lstStyle>
          <a:p>
            <a:pPr>
              <a:defRPr/>
            </a:pPr>
            <a:endParaRPr lang="it-IT"/>
          </a:p>
        </p:txBody>
      </p:sp>
      <p:sp>
        <p:nvSpPr>
          <p:cNvPr id="5" name="Segnaposto numero diapositiva 4"/>
          <p:cNvSpPr>
            <a:spLocks noGrp="1"/>
          </p:cNvSpPr>
          <p:nvPr>
            <p:ph type="sldNum" sz="quarter" idx="12"/>
          </p:nvPr>
        </p:nvSpPr>
        <p:spPr/>
        <p:txBody>
          <a:bodyPr/>
          <a:lstStyle>
            <a:lvl1pPr>
              <a:defRPr>
                <a:cs typeface="ＭＳ Ｐゴシック" charset="0"/>
              </a:defRPr>
            </a:lvl1pPr>
          </a:lstStyle>
          <a:p>
            <a:pPr>
              <a:defRPr/>
            </a:pPr>
            <a:fld id="{4E83D6BA-AAE1-CC4B-899B-D21153ED0D16}" type="slidenum">
              <a:rPr lang="it-IT"/>
              <a:pPr>
                <a:defRPr/>
              </a:pPr>
              <a:t>‹n.›</a:t>
            </a:fld>
            <a:endParaRPr lang="it-IT"/>
          </a:p>
        </p:txBody>
      </p:sp>
    </p:spTree>
    <p:extLst>
      <p:ext uri="{BB962C8B-B14F-4D97-AF65-F5344CB8AC3E}">
        <p14:creationId xmlns:p14="http://schemas.microsoft.com/office/powerpoint/2010/main" val="20569016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smtClean="0"/>
              <a:t>Fare clic per modificare stile</a:t>
            </a:r>
            <a:endParaRPr lang="it-IT"/>
          </a:p>
        </p:txBody>
      </p:sp>
      <p:sp>
        <p:nvSpPr>
          <p:cNvPr id="3" name="Segnaposto testo 2"/>
          <p:cNvSpPr>
            <a:spLocks noGrp="1"/>
          </p:cNvSpPr>
          <p:nvPr>
            <p:ph type="body" sz="half" idx="1"/>
          </p:nvPr>
        </p:nvSpPr>
        <p:spPr>
          <a:xfrm>
            <a:off x="685800" y="1981200"/>
            <a:ext cx="3810000" cy="4114800"/>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981200"/>
            <a:ext cx="3810000" cy="4114800"/>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7E7E4D71-85C8-4246-A612-363A6D24218F}" type="slidenum">
              <a:rPr lang="it-IT"/>
              <a:pPr>
                <a:defRPr/>
              </a:pPr>
              <a:t>‹n.›</a:t>
            </a:fld>
            <a:endParaRPr lang="it-IT"/>
          </a:p>
        </p:txBody>
      </p:sp>
    </p:spTree>
    <p:extLst>
      <p:ext uri="{BB962C8B-B14F-4D97-AF65-F5344CB8AC3E}">
        <p14:creationId xmlns:p14="http://schemas.microsoft.com/office/powerpoint/2010/main" val="22029648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2717C4B8-3DE6-4149-BE74-915EBB6CC0DE}"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37962335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BBE8CCD7-2F54-774F-B469-D5BE7C45EB65}"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4654237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gli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A1AD4E3E-CCA8-C145-89C3-A089441DDB15}"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7568551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7" name="Rectangle 6"/>
          <p:cNvSpPr>
            <a:spLocks noGrp="1" noChangeArrowheads="1"/>
          </p:cNvSpPr>
          <p:nvPr>
            <p:ph type="sldNum" sz="quarter" idx="12"/>
          </p:nvPr>
        </p:nvSpPr>
        <p:spPr>
          <a:ln/>
        </p:spPr>
        <p:txBody>
          <a:bodyPr/>
          <a:lstStyle>
            <a:lvl1pPr>
              <a:defRPr/>
            </a:lvl1pPr>
          </a:lstStyle>
          <a:p>
            <a:pPr>
              <a:defRPr/>
            </a:pPr>
            <a:fld id="{A8A10DE1-0ED4-A247-83D6-0BC12E9E8058}"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9783804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9" name="Rectangle 6"/>
          <p:cNvSpPr>
            <a:spLocks noGrp="1" noChangeArrowheads="1"/>
          </p:cNvSpPr>
          <p:nvPr>
            <p:ph type="sldNum" sz="quarter" idx="12"/>
          </p:nvPr>
        </p:nvSpPr>
        <p:spPr>
          <a:ln/>
        </p:spPr>
        <p:txBody>
          <a:bodyPr/>
          <a:lstStyle>
            <a:lvl1pPr>
              <a:defRPr/>
            </a:lvl1pPr>
          </a:lstStyle>
          <a:p>
            <a:pPr>
              <a:defRPr/>
            </a:pPr>
            <a:fld id="{78D1A4B2-1623-AA4F-B894-C8C7D396D669}"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20481348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5" name="Rectangle 6"/>
          <p:cNvSpPr>
            <a:spLocks noGrp="1" noChangeArrowheads="1"/>
          </p:cNvSpPr>
          <p:nvPr>
            <p:ph type="sldNum" sz="quarter" idx="12"/>
          </p:nvPr>
        </p:nvSpPr>
        <p:spPr>
          <a:ln/>
        </p:spPr>
        <p:txBody>
          <a:bodyPr/>
          <a:lstStyle>
            <a:lvl1pPr>
              <a:defRPr/>
            </a:lvl1pPr>
          </a:lstStyle>
          <a:p>
            <a:pPr>
              <a:defRPr/>
            </a:pPr>
            <a:fld id="{F42B4DAF-A12E-C04E-9BEE-63A7F7D3EDB0}"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620124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C24EF019-9B11-814B-A034-EA7342C516CB}" type="datetimeFigureOut">
              <a:rPr lang="it-IT" smtClean="0"/>
              <a:t>27/06/15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4CE6311-5895-924A-B9D3-09A312D11DC4}" type="slidenum">
              <a:rPr lang="it-IT" smtClean="0"/>
              <a:t>‹n.›</a:t>
            </a:fld>
            <a:endParaRPr lang="it-IT"/>
          </a:p>
        </p:txBody>
      </p:sp>
    </p:spTree>
    <p:extLst>
      <p:ext uri="{BB962C8B-B14F-4D97-AF65-F5344CB8AC3E}">
        <p14:creationId xmlns:p14="http://schemas.microsoft.com/office/powerpoint/2010/main" val="14512510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4" name="Rectangle 6"/>
          <p:cNvSpPr>
            <a:spLocks noGrp="1" noChangeArrowheads="1"/>
          </p:cNvSpPr>
          <p:nvPr>
            <p:ph type="sldNum" sz="quarter" idx="12"/>
          </p:nvPr>
        </p:nvSpPr>
        <p:spPr>
          <a:ln/>
        </p:spPr>
        <p:txBody>
          <a:bodyPr/>
          <a:lstStyle>
            <a:lvl1pPr>
              <a:defRPr/>
            </a:lvl1pPr>
          </a:lstStyle>
          <a:p>
            <a:pPr>
              <a:defRPr/>
            </a:pPr>
            <a:fld id="{1FD05B3D-0DCE-4C42-A365-C2B9A37B570F}"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8324591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7" name="Rectangle 6"/>
          <p:cNvSpPr>
            <a:spLocks noGrp="1" noChangeArrowheads="1"/>
          </p:cNvSpPr>
          <p:nvPr>
            <p:ph type="sldNum" sz="quarter" idx="12"/>
          </p:nvPr>
        </p:nvSpPr>
        <p:spPr>
          <a:ln/>
        </p:spPr>
        <p:txBody>
          <a:bodyPr/>
          <a:lstStyle>
            <a:lvl1pPr>
              <a:defRPr/>
            </a:lvl1pPr>
          </a:lstStyle>
          <a:p>
            <a:pPr>
              <a:defRPr/>
            </a:pPr>
            <a:fld id="{EF870B27-2AC8-7748-A480-948D424EA913}"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24281601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7" name="Rectangle 6"/>
          <p:cNvSpPr>
            <a:spLocks noGrp="1" noChangeArrowheads="1"/>
          </p:cNvSpPr>
          <p:nvPr>
            <p:ph type="sldNum" sz="quarter" idx="12"/>
          </p:nvPr>
        </p:nvSpPr>
        <p:spPr>
          <a:ln/>
        </p:spPr>
        <p:txBody>
          <a:bodyPr/>
          <a:lstStyle>
            <a:lvl1pPr>
              <a:defRPr/>
            </a:lvl1pPr>
          </a:lstStyle>
          <a:p>
            <a:pPr>
              <a:defRPr/>
            </a:pPr>
            <a:fld id="{40863429-53A5-3149-B43A-6E4AE8935149}"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37870988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132EC06A-2F96-2241-9D9B-8DE60656F1F3}"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21108408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9056C417-864B-DA45-B986-A352BD37AB68}"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38652559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reserve="1">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smtClean="0"/>
              <a:t>Fare clic per modificare stile</a:t>
            </a:r>
            <a:endParaRPr lang="it-IT"/>
          </a:p>
        </p:txBody>
      </p:sp>
      <p:sp>
        <p:nvSpPr>
          <p:cNvPr id="3" name="Segnaposto testo 2"/>
          <p:cNvSpPr>
            <a:spLocks noGrp="1"/>
          </p:cNvSpPr>
          <p:nvPr>
            <p:ph type="body" sz="half" idx="1"/>
          </p:nvPr>
        </p:nvSpPr>
        <p:spPr>
          <a:xfrm>
            <a:off x="685800" y="1981200"/>
            <a:ext cx="3810000" cy="4114800"/>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981200"/>
            <a:ext cx="3810000" cy="4114800"/>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7" name="Rectangle 6"/>
          <p:cNvSpPr>
            <a:spLocks noGrp="1" noChangeArrowheads="1"/>
          </p:cNvSpPr>
          <p:nvPr>
            <p:ph type="sldNum" sz="quarter" idx="12"/>
          </p:nvPr>
        </p:nvSpPr>
        <p:spPr>
          <a:ln/>
        </p:spPr>
        <p:txBody>
          <a:bodyPr/>
          <a:lstStyle>
            <a:lvl1pPr>
              <a:defRPr/>
            </a:lvl1pPr>
          </a:lstStyle>
          <a:p>
            <a:pPr>
              <a:defRPr/>
            </a:pPr>
            <a:fld id="{53128EA5-C6AB-1641-8597-D8C9DA36594B}"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33833158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2717C4B8-3DE6-4149-BE74-915EBB6CC0DE}" type="slidenum">
              <a:rPr lang="it-IT">
                <a:solidFill>
                  <a:srgbClr val="000000"/>
                </a:solidFill>
                <a:ea typeface="ＭＳ Ｐゴシック"/>
              </a:rPr>
              <a:pPr>
                <a:defRPr/>
              </a:pPr>
              <a:t>‹n.›</a:t>
            </a:fld>
            <a:endParaRPr lang="it-IT">
              <a:solidFill>
                <a:srgbClr val="000000"/>
              </a:solidFill>
              <a:ea typeface="ＭＳ Ｐゴシック"/>
            </a:endParaRPr>
          </a:p>
        </p:txBody>
      </p:sp>
    </p:spTree>
    <p:extLst>
      <p:ext uri="{BB962C8B-B14F-4D97-AF65-F5344CB8AC3E}">
        <p14:creationId xmlns:p14="http://schemas.microsoft.com/office/powerpoint/2010/main" val="1723329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BBE8CCD7-2F54-774F-B469-D5BE7C45EB65}" type="slidenum">
              <a:rPr lang="it-IT">
                <a:solidFill>
                  <a:srgbClr val="000000"/>
                </a:solidFill>
                <a:ea typeface="ＭＳ Ｐゴシック"/>
              </a:rPr>
              <a:pPr>
                <a:defRPr/>
              </a:pPr>
              <a:t>‹n.›</a:t>
            </a:fld>
            <a:endParaRPr lang="it-IT">
              <a:solidFill>
                <a:srgbClr val="000000"/>
              </a:solidFill>
              <a:ea typeface="ＭＳ Ｐゴシック"/>
            </a:endParaRPr>
          </a:p>
        </p:txBody>
      </p:sp>
    </p:spTree>
    <p:extLst>
      <p:ext uri="{BB962C8B-B14F-4D97-AF65-F5344CB8AC3E}">
        <p14:creationId xmlns:p14="http://schemas.microsoft.com/office/powerpoint/2010/main" val="9353535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gli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A1AD4E3E-CCA8-C145-89C3-A089441DDB15}" type="slidenum">
              <a:rPr lang="it-IT">
                <a:solidFill>
                  <a:srgbClr val="000000"/>
                </a:solidFill>
                <a:ea typeface="ＭＳ Ｐゴシック"/>
              </a:rPr>
              <a:pPr>
                <a:defRPr/>
              </a:pPr>
              <a:t>‹n.›</a:t>
            </a:fld>
            <a:endParaRPr lang="it-IT">
              <a:solidFill>
                <a:srgbClr val="000000"/>
              </a:solidFill>
              <a:ea typeface="ＭＳ Ｐゴシック"/>
            </a:endParaRPr>
          </a:p>
        </p:txBody>
      </p:sp>
    </p:spTree>
    <p:extLst>
      <p:ext uri="{BB962C8B-B14F-4D97-AF65-F5344CB8AC3E}">
        <p14:creationId xmlns:p14="http://schemas.microsoft.com/office/powerpoint/2010/main" val="23457673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7" name="Rectangle 6"/>
          <p:cNvSpPr>
            <a:spLocks noGrp="1" noChangeArrowheads="1"/>
          </p:cNvSpPr>
          <p:nvPr>
            <p:ph type="sldNum" sz="quarter" idx="12"/>
          </p:nvPr>
        </p:nvSpPr>
        <p:spPr>
          <a:ln/>
        </p:spPr>
        <p:txBody>
          <a:bodyPr/>
          <a:lstStyle>
            <a:lvl1pPr>
              <a:defRPr/>
            </a:lvl1pPr>
          </a:lstStyle>
          <a:p>
            <a:pPr>
              <a:defRPr/>
            </a:pPr>
            <a:fld id="{A8A10DE1-0ED4-A247-83D6-0BC12E9E8058}" type="slidenum">
              <a:rPr lang="it-IT">
                <a:solidFill>
                  <a:srgbClr val="000000"/>
                </a:solidFill>
                <a:ea typeface="ＭＳ Ｐゴシック"/>
              </a:rPr>
              <a:pPr>
                <a:defRPr/>
              </a:pPr>
              <a:t>‹n.›</a:t>
            </a:fld>
            <a:endParaRPr lang="it-IT">
              <a:solidFill>
                <a:srgbClr val="000000"/>
              </a:solidFill>
              <a:ea typeface="ＭＳ Ｐゴシック"/>
            </a:endParaRPr>
          </a:p>
        </p:txBody>
      </p:sp>
    </p:spTree>
    <p:extLst>
      <p:ext uri="{BB962C8B-B14F-4D97-AF65-F5344CB8AC3E}">
        <p14:creationId xmlns:p14="http://schemas.microsoft.com/office/powerpoint/2010/main" val="1650960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p:txBody>
          <a:bodyPr/>
          <a:lstStyle/>
          <a:p>
            <a:fld id="{C24EF019-9B11-814B-A034-EA7342C516CB}" type="datetimeFigureOut">
              <a:rPr lang="it-IT" smtClean="0"/>
              <a:t>27/06/15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4CE6311-5895-924A-B9D3-09A312D11DC4}" type="slidenum">
              <a:rPr lang="it-IT" smtClean="0"/>
              <a:t>‹n.›</a:t>
            </a:fld>
            <a:endParaRPr lang="it-IT"/>
          </a:p>
        </p:txBody>
      </p:sp>
    </p:spTree>
    <p:extLst>
      <p:ext uri="{BB962C8B-B14F-4D97-AF65-F5344CB8AC3E}">
        <p14:creationId xmlns:p14="http://schemas.microsoft.com/office/powerpoint/2010/main" val="259024950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9" name="Rectangle 6"/>
          <p:cNvSpPr>
            <a:spLocks noGrp="1" noChangeArrowheads="1"/>
          </p:cNvSpPr>
          <p:nvPr>
            <p:ph type="sldNum" sz="quarter" idx="12"/>
          </p:nvPr>
        </p:nvSpPr>
        <p:spPr>
          <a:ln/>
        </p:spPr>
        <p:txBody>
          <a:bodyPr/>
          <a:lstStyle>
            <a:lvl1pPr>
              <a:defRPr/>
            </a:lvl1pPr>
          </a:lstStyle>
          <a:p>
            <a:pPr>
              <a:defRPr/>
            </a:pPr>
            <a:fld id="{78D1A4B2-1623-AA4F-B894-C8C7D396D669}" type="slidenum">
              <a:rPr lang="it-IT">
                <a:solidFill>
                  <a:srgbClr val="000000"/>
                </a:solidFill>
                <a:ea typeface="ＭＳ Ｐゴシック"/>
              </a:rPr>
              <a:pPr>
                <a:defRPr/>
              </a:pPr>
              <a:t>‹n.›</a:t>
            </a:fld>
            <a:endParaRPr lang="it-IT">
              <a:solidFill>
                <a:srgbClr val="000000"/>
              </a:solidFill>
              <a:ea typeface="ＭＳ Ｐゴシック"/>
            </a:endParaRPr>
          </a:p>
        </p:txBody>
      </p:sp>
    </p:spTree>
    <p:extLst>
      <p:ext uri="{BB962C8B-B14F-4D97-AF65-F5344CB8AC3E}">
        <p14:creationId xmlns:p14="http://schemas.microsoft.com/office/powerpoint/2010/main" val="25419121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5" name="Rectangle 6"/>
          <p:cNvSpPr>
            <a:spLocks noGrp="1" noChangeArrowheads="1"/>
          </p:cNvSpPr>
          <p:nvPr>
            <p:ph type="sldNum" sz="quarter" idx="12"/>
          </p:nvPr>
        </p:nvSpPr>
        <p:spPr>
          <a:ln/>
        </p:spPr>
        <p:txBody>
          <a:bodyPr/>
          <a:lstStyle>
            <a:lvl1pPr>
              <a:defRPr/>
            </a:lvl1pPr>
          </a:lstStyle>
          <a:p>
            <a:pPr>
              <a:defRPr/>
            </a:pPr>
            <a:fld id="{F42B4DAF-A12E-C04E-9BEE-63A7F7D3EDB0}" type="slidenum">
              <a:rPr lang="it-IT">
                <a:solidFill>
                  <a:srgbClr val="000000"/>
                </a:solidFill>
                <a:ea typeface="ＭＳ Ｐゴシック"/>
              </a:rPr>
              <a:pPr>
                <a:defRPr/>
              </a:pPr>
              <a:t>‹n.›</a:t>
            </a:fld>
            <a:endParaRPr lang="it-IT">
              <a:solidFill>
                <a:srgbClr val="000000"/>
              </a:solidFill>
              <a:ea typeface="ＭＳ Ｐゴシック"/>
            </a:endParaRPr>
          </a:p>
        </p:txBody>
      </p:sp>
    </p:spTree>
    <p:extLst>
      <p:ext uri="{BB962C8B-B14F-4D97-AF65-F5344CB8AC3E}">
        <p14:creationId xmlns:p14="http://schemas.microsoft.com/office/powerpoint/2010/main" val="18185025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4" name="Rectangle 6"/>
          <p:cNvSpPr>
            <a:spLocks noGrp="1" noChangeArrowheads="1"/>
          </p:cNvSpPr>
          <p:nvPr>
            <p:ph type="sldNum" sz="quarter" idx="12"/>
          </p:nvPr>
        </p:nvSpPr>
        <p:spPr>
          <a:ln/>
        </p:spPr>
        <p:txBody>
          <a:bodyPr/>
          <a:lstStyle>
            <a:lvl1pPr>
              <a:defRPr/>
            </a:lvl1pPr>
          </a:lstStyle>
          <a:p>
            <a:pPr>
              <a:defRPr/>
            </a:pPr>
            <a:fld id="{1FD05B3D-0DCE-4C42-A365-C2B9A37B570F}" type="slidenum">
              <a:rPr lang="it-IT">
                <a:solidFill>
                  <a:srgbClr val="000000"/>
                </a:solidFill>
                <a:ea typeface="ＭＳ Ｐゴシック"/>
              </a:rPr>
              <a:pPr>
                <a:defRPr/>
              </a:pPr>
              <a:t>‹n.›</a:t>
            </a:fld>
            <a:endParaRPr lang="it-IT">
              <a:solidFill>
                <a:srgbClr val="000000"/>
              </a:solidFill>
              <a:ea typeface="ＭＳ Ｐゴシック"/>
            </a:endParaRPr>
          </a:p>
        </p:txBody>
      </p:sp>
    </p:spTree>
    <p:extLst>
      <p:ext uri="{BB962C8B-B14F-4D97-AF65-F5344CB8AC3E}">
        <p14:creationId xmlns:p14="http://schemas.microsoft.com/office/powerpoint/2010/main" val="32081608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7" name="Rectangle 6"/>
          <p:cNvSpPr>
            <a:spLocks noGrp="1" noChangeArrowheads="1"/>
          </p:cNvSpPr>
          <p:nvPr>
            <p:ph type="sldNum" sz="quarter" idx="12"/>
          </p:nvPr>
        </p:nvSpPr>
        <p:spPr>
          <a:ln/>
        </p:spPr>
        <p:txBody>
          <a:bodyPr/>
          <a:lstStyle>
            <a:lvl1pPr>
              <a:defRPr/>
            </a:lvl1pPr>
          </a:lstStyle>
          <a:p>
            <a:pPr>
              <a:defRPr/>
            </a:pPr>
            <a:fld id="{EF870B27-2AC8-7748-A480-948D424EA913}" type="slidenum">
              <a:rPr lang="it-IT">
                <a:solidFill>
                  <a:srgbClr val="000000"/>
                </a:solidFill>
                <a:ea typeface="ＭＳ Ｐゴシック"/>
              </a:rPr>
              <a:pPr>
                <a:defRPr/>
              </a:pPr>
              <a:t>‹n.›</a:t>
            </a:fld>
            <a:endParaRPr lang="it-IT">
              <a:solidFill>
                <a:srgbClr val="000000"/>
              </a:solidFill>
              <a:ea typeface="ＭＳ Ｐゴシック"/>
            </a:endParaRPr>
          </a:p>
        </p:txBody>
      </p:sp>
    </p:spTree>
    <p:extLst>
      <p:ext uri="{BB962C8B-B14F-4D97-AF65-F5344CB8AC3E}">
        <p14:creationId xmlns:p14="http://schemas.microsoft.com/office/powerpoint/2010/main" val="34321028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7" name="Rectangle 6"/>
          <p:cNvSpPr>
            <a:spLocks noGrp="1" noChangeArrowheads="1"/>
          </p:cNvSpPr>
          <p:nvPr>
            <p:ph type="sldNum" sz="quarter" idx="12"/>
          </p:nvPr>
        </p:nvSpPr>
        <p:spPr>
          <a:ln/>
        </p:spPr>
        <p:txBody>
          <a:bodyPr/>
          <a:lstStyle>
            <a:lvl1pPr>
              <a:defRPr/>
            </a:lvl1pPr>
          </a:lstStyle>
          <a:p>
            <a:pPr>
              <a:defRPr/>
            </a:pPr>
            <a:fld id="{40863429-53A5-3149-B43A-6E4AE8935149}" type="slidenum">
              <a:rPr lang="it-IT">
                <a:solidFill>
                  <a:srgbClr val="000000"/>
                </a:solidFill>
                <a:ea typeface="ＭＳ Ｐゴシック"/>
              </a:rPr>
              <a:pPr>
                <a:defRPr/>
              </a:pPr>
              <a:t>‹n.›</a:t>
            </a:fld>
            <a:endParaRPr lang="it-IT">
              <a:solidFill>
                <a:srgbClr val="000000"/>
              </a:solidFill>
              <a:ea typeface="ＭＳ Ｐゴシック"/>
            </a:endParaRPr>
          </a:p>
        </p:txBody>
      </p:sp>
    </p:spTree>
    <p:extLst>
      <p:ext uri="{BB962C8B-B14F-4D97-AF65-F5344CB8AC3E}">
        <p14:creationId xmlns:p14="http://schemas.microsoft.com/office/powerpoint/2010/main" val="9633214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132EC06A-2F96-2241-9D9B-8DE60656F1F3}" type="slidenum">
              <a:rPr lang="it-IT">
                <a:solidFill>
                  <a:srgbClr val="000000"/>
                </a:solidFill>
                <a:ea typeface="ＭＳ Ｐゴシック"/>
              </a:rPr>
              <a:pPr>
                <a:defRPr/>
              </a:pPr>
              <a:t>‹n.›</a:t>
            </a:fld>
            <a:endParaRPr lang="it-IT">
              <a:solidFill>
                <a:srgbClr val="000000"/>
              </a:solidFill>
              <a:ea typeface="ＭＳ Ｐゴシック"/>
            </a:endParaRPr>
          </a:p>
        </p:txBody>
      </p:sp>
    </p:spTree>
    <p:extLst>
      <p:ext uri="{BB962C8B-B14F-4D97-AF65-F5344CB8AC3E}">
        <p14:creationId xmlns:p14="http://schemas.microsoft.com/office/powerpoint/2010/main" val="4163257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9056C417-864B-DA45-B986-A352BD37AB68}" type="slidenum">
              <a:rPr lang="it-IT">
                <a:solidFill>
                  <a:srgbClr val="000000"/>
                </a:solidFill>
                <a:ea typeface="ＭＳ Ｐゴシック"/>
              </a:rPr>
              <a:pPr>
                <a:defRPr/>
              </a:pPr>
              <a:t>‹n.›</a:t>
            </a:fld>
            <a:endParaRPr lang="it-IT">
              <a:solidFill>
                <a:srgbClr val="000000"/>
              </a:solidFill>
              <a:ea typeface="ＭＳ Ｐゴシック"/>
            </a:endParaRPr>
          </a:p>
        </p:txBody>
      </p:sp>
    </p:spTree>
    <p:extLst>
      <p:ext uri="{BB962C8B-B14F-4D97-AF65-F5344CB8AC3E}">
        <p14:creationId xmlns:p14="http://schemas.microsoft.com/office/powerpoint/2010/main" val="4710763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xAndObj" preserve="1">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smtClean="0"/>
              <a:t>Fare clic per modificare stile</a:t>
            </a:r>
            <a:endParaRPr lang="it-IT"/>
          </a:p>
        </p:txBody>
      </p:sp>
      <p:sp>
        <p:nvSpPr>
          <p:cNvPr id="3" name="Segnaposto testo 2"/>
          <p:cNvSpPr>
            <a:spLocks noGrp="1"/>
          </p:cNvSpPr>
          <p:nvPr>
            <p:ph type="body" sz="half" idx="1"/>
          </p:nvPr>
        </p:nvSpPr>
        <p:spPr>
          <a:xfrm>
            <a:off x="685800" y="1981200"/>
            <a:ext cx="3810000" cy="4114800"/>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981200"/>
            <a:ext cx="3810000" cy="4114800"/>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endParaRPr lang="it-IT">
              <a:solidFill>
                <a:srgbClr val="000000"/>
              </a:solidFill>
              <a:latin typeface="Times New Roman"/>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latin typeface="Times New Roman"/>
            </a:endParaRPr>
          </a:p>
        </p:txBody>
      </p:sp>
      <p:sp>
        <p:nvSpPr>
          <p:cNvPr id="7" name="Rectangle 6"/>
          <p:cNvSpPr>
            <a:spLocks noGrp="1" noChangeArrowheads="1"/>
          </p:cNvSpPr>
          <p:nvPr>
            <p:ph type="sldNum" sz="quarter" idx="12"/>
          </p:nvPr>
        </p:nvSpPr>
        <p:spPr>
          <a:ln/>
        </p:spPr>
        <p:txBody>
          <a:bodyPr/>
          <a:lstStyle>
            <a:lvl1pPr>
              <a:defRPr/>
            </a:lvl1pPr>
          </a:lstStyle>
          <a:p>
            <a:pPr>
              <a:defRPr/>
            </a:pPr>
            <a:fld id="{53128EA5-C6AB-1641-8597-D8C9DA36594B}" type="slidenum">
              <a:rPr lang="it-IT">
                <a:solidFill>
                  <a:srgbClr val="000000"/>
                </a:solidFill>
                <a:ea typeface="ＭＳ Ｐゴシック"/>
              </a:rPr>
              <a:pPr>
                <a:defRPr/>
              </a:pPr>
              <a:t>‹n.›</a:t>
            </a:fld>
            <a:endParaRPr lang="it-IT">
              <a:solidFill>
                <a:srgbClr val="000000"/>
              </a:solidFill>
              <a:ea typeface="ＭＳ Ｐゴシック"/>
            </a:endParaRPr>
          </a:p>
        </p:txBody>
      </p:sp>
    </p:spTree>
    <p:extLst>
      <p:ext uri="{BB962C8B-B14F-4D97-AF65-F5344CB8AC3E}">
        <p14:creationId xmlns:p14="http://schemas.microsoft.com/office/powerpoint/2010/main" val="3764542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C24EF019-9B11-814B-A034-EA7342C516CB}" type="datetimeFigureOut">
              <a:rPr lang="it-IT" smtClean="0"/>
              <a:t>27/06/15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4CE6311-5895-924A-B9D3-09A312D11DC4}" type="slidenum">
              <a:rPr lang="it-IT" smtClean="0"/>
              <a:t>‹n.›</a:t>
            </a:fld>
            <a:endParaRPr lang="it-IT"/>
          </a:p>
        </p:txBody>
      </p:sp>
    </p:spTree>
    <p:extLst>
      <p:ext uri="{BB962C8B-B14F-4D97-AF65-F5344CB8AC3E}">
        <p14:creationId xmlns:p14="http://schemas.microsoft.com/office/powerpoint/2010/main" val="1841656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C24EF019-9B11-814B-A034-EA7342C516CB}" type="datetimeFigureOut">
              <a:rPr lang="it-IT" smtClean="0"/>
              <a:t>27/06/15</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64CE6311-5895-924A-B9D3-09A312D11DC4}" type="slidenum">
              <a:rPr lang="it-IT" smtClean="0"/>
              <a:t>‹n.›</a:t>
            </a:fld>
            <a:endParaRPr lang="it-IT"/>
          </a:p>
        </p:txBody>
      </p:sp>
    </p:spTree>
    <p:extLst>
      <p:ext uri="{BB962C8B-B14F-4D97-AF65-F5344CB8AC3E}">
        <p14:creationId xmlns:p14="http://schemas.microsoft.com/office/powerpoint/2010/main" val="2110386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data 2"/>
          <p:cNvSpPr>
            <a:spLocks noGrp="1"/>
          </p:cNvSpPr>
          <p:nvPr>
            <p:ph type="dt" sz="half" idx="10"/>
          </p:nvPr>
        </p:nvSpPr>
        <p:spPr/>
        <p:txBody>
          <a:bodyPr/>
          <a:lstStyle/>
          <a:p>
            <a:fld id="{C24EF019-9B11-814B-A034-EA7342C516CB}" type="datetimeFigureOut">
              <a:rPr lang="it-IT" smtClean="0"/>
              <a:t>27/06/15</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64CE6311-5895-924A-B9D3-09A312D11DC4}" type="slidenum">
              <a:rPr lang="it-IT" smtClean="0"/>
              <a:t>‹n.›</a:t>
            </a:fld>
            <a:endParaRPr lang="it-IT"/>
          </a:p>
        </p:txBody>
      </p:sp>
    </p:spTree>
    <p:extLst>
      <p:ext uri="{BB962C8B-B14F-4D97-AF65-F5344CB8AC3E}">
        <p14:creationId xmlns:p14="http://schemas.microsoft.com/office/powerpoint/2010/main" val="16608322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C24EF019-9B11-814B-A034-EA7342C516CB}" type="datetimeFigureOut">
              <a:rPr lang="it-IT" smtClean="0"/>
              <a:t>27/06/15</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64CE6311-5895-924A-B9D3-09A312D11DC4}" type="slidenum">
              <a:rPr lang="it-IT" smtClean="0"/>
              <a:t>‹n.›</a:t>
            </a:fld>
            <a:endParaRPr lang="it-IT"/>
          </a:p>
        </p:txBody>
      </p:sp>
    </p:spTree>
    <p:extLst>
      <p:ext uri="{BB962C8B-B14F-4D97-AF65-F5344CB8AC3E}">
        <p14:creationId xmlns:p14="http://schemas.microsoft.com/office/powerpoint/2010/main" val="607741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C24EF019-9B11-814B-A034-EA7342C516CB}" type="datetimeFigureOut">
              <a:rPr lang="it-IT" smtClean="0"/>
              <a:t>27/06/15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4CE6311-5895-924A-B9D3-09A312D11DC4}" type="slidenum">
              <a:rPr lang="it-IT" smtClean="0"/>
              <a:t>‹n.›</a:t>
            </a:fld>
            <a:endParaRPr lang="it-IT"/>
          </a:p>
        </p:txBody>
      </p:sp>
    </p:spTree>
    <p:extLst>
      <p:ext uri="{BB962C8B-B14F-4D97-AF65-F5344CB8AC3E}">
        <p14:creationId xmlns:p14="http://schemas.microsoft.com/office/powerpoint/2010/main" val="2967441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C24EF019-9B11-814B-A034-EA7342C516CB}" type="datetimeFigureOut">
              <a:rPr lang="it-IT" smtClean="0"/>
              <a:t>27/06/15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4CE6311-5895-924A-B9D3-09A312D11DC4}" type="slidenum">
              <a:rPr lang="it-IT" smtClean="0"/>
              <a:t>‹n.›</a:t>
            </a:fld>
            <a:endParaRPr lang="it-IT"/>
          </a:p>
        </p:txBody>
      </p:sp>
    </p:spTree>
    <p:extLst>
      <p:ext uri="{BB962C8B-B14F-4D97-AF65-F5344CB8AC3E}">
        <p14:creationId xmlns:p14="http://schemas.microsoft.com/office/powerpoint/2010/main" val="41265477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slideLayout" Target="../slideLayouts/slideLayout25.xml"/><Relationship Id="rId13" Type="http://schemas.openxmlformats.org/officeDocument/2006/relationships/theme" Target="../theme/theme2.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6.xml"/><Relationship Id="rId12" Type="http://schemas.openxmlformats.org/officeDocument/2006/relationships/slideLayout" Target="../slideLayouts/slideLayout37.xml"/><Relationship Id="rId13" Type="http://schemas.openxmlformats.org/officeDocument/2006/relationships/theme" Target="../theme/theme3.xml"/><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 Id="rId9" Type="http://schemas.openxmlformats.org/officeDocument/2006/relationships/slideLayout" Target="../slideLayouts/slideLayout34.xml"/><Relationship Id="rId10"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stile</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4EF019-9B11-814B-A034-EA7342C516CB}" type="datetimeFigureOut">
              <a:rPr lang="it-IT" smtClean="0"/>
              <a:t>27/06/15</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CE6311-5895-924A-B9D3-09A312D11DC4}" type="slidenum">
              <a:rPr lang="it-IT" smtClean="0"/>
              <a:t>‹n.›</a:t>
            </a:fld>
            <a:endParaRPr lang="it-IT"/>
          </a:p>
        </p:txBody>
      </p:sp>
    </p:spTree>
    <p:extLst>
      <p:ext uri="{BB962C8B-B14F-4D97-AF65-F5344CB8AC3E}">
        <p14:creationId xmlns:p14="http://schemas.microsoft.com/office/powerpoint/2010/main" val="909947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0" r:id="rId12"/>
    <p:sldLayoutId id="2147483701"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it-IT"/>
              <a:t>Fare clic per modificare lo stile del titolo dello schema</a:t>
            </a:r>
          </a:p>
        </p:txBody>
      </p:sp>
      <p:sp>
        <p:nvSpPr>
          <p:cNvPr id="129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129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0" hangingPunct="0">
              <a:defRPr sz="1400">
                <a:latin typeface="+mn-lt"/>
                <a:ea typeface="ＭＳ Ｐゴシック" charset="0"/>
                <a:cs typeface="+mn-cs"/>
              </a:defRPr>
            </a:lvl1pPr>
          </a:lstStyle>
          <a:p>
            <a:pPr defTabSz="914400" fontAlgn="base">
              <a:spcBef>
                <a:spcPct val="0"/>
              </a:spcBef>
              <a:spcAft>
                <a:spcPct val="0"/>
              </a:spcAft>
              <a:defRPr/>
            </a:pPr>
            <a:endParaRPr lang="it-IT">
              <a:solidFill>
                <a:srgbClr val="000000"/>
              </a:solidFill>
              <a:latin typeface="Times New Roman"/>
            </a:endParaRPr>
          </a:p>
        </p:txBody>
      </p:sp>
      <p:sp>
        <p:nvSpPr>
          <p:cNvPr id="129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eaLnBrk="0" hangingPunct="0">
              <a:defRPr sz="1400">
                <a:latin typeface="+mn-lt"/>
                <a:ea typeface="ＭＳ Ｐゴシック" charset="0"/>
                <a:cs typeface="+mn-cs"/>
              </a:defRPr>
            </a:lvl1pPr>
          </a:lstStyle>
          <a:p>
            <a:pPr defTabSz="914400" fontAlgn="base">
              <a:spcBef>
                <a:spcPct val="0"/>
              </a:spcBef>
              <a:spcAft>
                <a:spcPct val="0"/>
              </a:spcAft>
              <a:defRPr/>
            </a:pPr>
            <a:endParaRPr lang="it-IT">
              <a:solidFill>
                <a:srgbClr val="000000"/>
              </a:solidFill>
              <a:latin typeface="Times New Roman"/>
            </a:endParaRPr>
          </a:p>
        </p:txBody>
      </p:sp>
      <p:sp>
        <p:nvSpPr>
          <p:cNvPr id="129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eaLnBrk="0" hangingPunct="0">
              <a:defRPr sz="1400">
                <a:latin typeface="Times New Roman" charset="0"/>
              </a:defRPr>
            </a:lvl1pPr>
          </a:lstStyle>
          <a:p>
            <a:pPr defTabSz="914400" fontAlgn="base">
              <a:spcBef>
                <a:spcPct val="0"/>
              </a:spcBef>
              <a:spcAft>
                <a:spcPct val="0"/>
              </a:spcAft>
              <a:defRPr/>
            </a:pPr>
            <a:fld id="{376A7548-E863-C647-8314-477D616C8016}" type="slidenum">
              <a:rPr lang="it-IT">
                <a:solidFill>
                  <a:srgbClr val="000000"/>
                </a:solidFill>
                <a:ea typeface="ＭＳ Ｐゴシック" charset="0"/>
                <a:cs typeface="ＭＳ Ｐゴシック" charset="0"/>
              </a:rPr>
              <a:pPr defTabSz="914400" fontAlgn="base">
                <a:spcBef>
                  <a:spcPct val="0"/>
                </a:spcBef>
                <a:spcAft>
                  <a:spcPct val="0"/>
                </a:spcAft>
                <a:defRPr/>
              </a:pPr>
              <a:t>‹n.›</a:t>
            </a:fld>
            <a:endParaRPr lang="it-IT">
              <a:solidFill>
                <a:srgbClr val="000000"/>
              </a:solidFill>
              <a:ea typeface="ＭＳ Ｐゴシック" charset="0"/>
              <a:cs typeface="ＭＳ Ｐゴシック" charset="0"/>
            </a:endParaRPr>
          </a:p>
        </p:txBody>
      </p:sp>
    </p:spTree>
    <p:extLst>
      <p:ext uri="{BB962C8B-B14F-4D97-AF65-F5344CB8AC3E}">
        <p14:creationId xmlns:p14="http://schemas.microsoft.com/office/powerpoint/2010/main" val="364073607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Times New Roman"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Times New Roman"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Times New Roman"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Times New Roman"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Times New Roman" charset="0"/>
          <a:ea typeface="ＭＳ Ｐゴシック" charset="0"/>
        </a:defRPr>
      </a:lvl6pPr>
      <a:lvl7pPr marL="914400" algn="ctr" rtl="0" fontAlgn="base">
        <a:spcBef>
          <a:spcPct val="0"/>
        </a:spcBef>
        <a:spcAft>
          <a:spcPct val="0"/>
        </a:spcAft>
        <a:defRPr sz="4400">
          <a:solidFill>
            <a:schemeClr val="tx2"/>
          </a:solidFill>
          <a:latin typeface="Times New Roman" charset="0"/>
          <a:ea typeface="ＭＳ Ｐゴシック" charset="0"/>
        </a:defRPr>
      </a:lvl7pPr>
      <a:lvl8pPr marL="1371600" algn="ctr" rtl="0" fontAlgn="base">
        <a:spcBef>
          <a:spcPct val="0"/>
        </a:spcBef>
        <a:spcAft>
          <a:spcPct val="0"/>
        </a:spcAft>
        <a:defRPr sz="4400">
          <a:solidFill>
            <a:schemeClr val="tx2"/>
          </a:solidFill>
          <a:latin typeface="Times New Roman" charset="0"/>
          <a:ea typeface="ＭＳ Ｐゴシック" charset="0"/>
        </a:defRPr>
      </a:lvl8pPr>
      <a:lvl9pPr marL="1828800" algn="ctr" rtl="0" fontAlgn="base">
        <a:spcBef>
          <a:spcPct val="0"/>
        </a:spcBef>
        <a:spcAft>
          <a:spcPct val="0"/>
        </a:spcAft>
        <a:defRPr sz="4400">
          <a:solidFill>
            <a:schemeClr val="tx2"/>
          </a:solidFill>
          <a:latin typeface="Times New Roman" charset="0"/>
          <a:ea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it-IT"/>
              <a:t>Fare clic per modificare lo stile del titolo dello schema</a:t>
            </a:r>
          </a:p>
        </p:txBody>
      </p:sp>
      <p:sp>
        <p:nvSpPr>
          <p:cNvPr id="129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129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0" hangingPunct="0">
              <a:defRPr sz="1400">
                <a:latin typeface="+mn-lt"/>
                <a:ea typeface="ＭＳ Ｐゴシック" charset="0"/>
                <a:cs typeface="+mn-cs"/>
              </a:defRPr>
            </a:lvl1pPr>
          </a:lstStyle>
          <a:p>
            <a:pPr defTabSz="914400" fontAlgn="base">
              <a:spcBef>
                <a:spcPct val="0"/>
              </a:spcBef>
              <a:spcAft>
                <a:spcPct val="0"/>
              </a:spcAft>
              <a:defRPr/>
            </a:pPr>
            <a:endParaRPr lang="it-IT">
              <a:solidFill>
                <a:srgbClr val="000000"/>
              </a:solidFill>
              <a:latin typeface="Times New Roman"/>
            </a:endParaRPr>
          </a:p>
        </p:txBody>
      </p:sp>
      <p:sp>
        <p:nvSpPr>
          <p:cNvPr id="129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eaLnBrk="0" hangingPunct="0">
              <a:defRPr sz="1400">
                <a:latin typeface="+mn-lt"/>
                <a:ea typeface="ＭＳ Ｐゴシック" charset="0"/>
                <a:cs typeface="+mn-cs"/>
              </a:defRPr>
            </a:lvl1pPr>
          </a:lstStyle>
          <a:p>
            <a:pPr defTabSz="914400" fontAlgn="base">
              <a:spcBef>
                <a:spcPct val="0"/>
              </a:spcBef>
              <a:spcAft>
                <a:spcPct val="0"/>
              </a:spcAft>
              <a:defRPr/>
            </a:pPr>
            <a:endParaRPr lang="it-IT">
              <a:solidFill>
                <a:srgbClr val="000000"/>
              </a:solidFill>
              <a:latin typeface="Times New Roman"/>
            </a:endParaRPr>
          </a:p>
        </p:txBody>
      </p:sp>
      <p:sp>
        <p:nvSpPr>
          <p:cNvPr id="129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eaLnBrk="0" hangingPunct="0">
              <a:defRPr sz="1400">
                <a:latin typeface="Times New Roman" charset="0"/>
              </a:defRPr>
            </a:lvl1pPr>
          </a:lstStyle>
          <a:p>
            <a:pPr defTabSz="914400" fontAlgn="base">
              <a:spcBef>
                <a:spcPct val="0"/>
              </a:spcBef>
              <a:spcAft>
                <a:spcPct val="0"/>
              </a:spcAft>
              <a:defRPr/>
            </a:pPr>
            <a:fld id="{376A7548-E863-C647-8314-477D616C8016}" type="slidenum">
              <a:rPr lang="it-IT">
                <a:solidFill>
                  <a:srgbClr val="000000"/>
                </a:solidFill>
                <a:ea typeface="ＭＳ Ｐゴシック" charset="0"/>
                <a:cs typeface="ＭＳ Ｐゴシック" charset="0"/>
              </a:rPr>
              <a:pPr defTabSz="914400" fontAlgn="base">
                <a:spcBef>
                  <a:spcPct val="0"/>
                </a:spcBef>
                <a:spcAft>
                  <a:spcPct val="0"/>
                </a:spcAft>
                <a:defRPr/>
              </a:pPr>
              <a:t>‹n.›</a:t>
            </a:fld>
            <a:endParaRPr lang="it-IT">
              <a:solidFill>
                <a:srgbClr val="000000"/>
              </a:solidFill>
              <a:ea typeface="ＭＳ Ｐゴシック" charset="0"/>
              <a:cs typeface="ＭＳ Ｐゴシック" charset="0"/>
            </a:endParaRPr>
          </a:p>
        </p:txBody>
      </p:sp>
    </p:spTree>
    <p:extLst>
      <p:ext uri="{BB962C8B-B14F-4D97-AF65-F5344CB8AC3E}">
        <p14:creationId xmlns:p14="http://schemas.microsoft.com/office/powerpoint/2010/main" val="179247042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Times New Roman"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Times New Roman"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Times New Roman"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Times New Roman"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Times New Roman" charset="0"/>
          <a:ea typeface="ＭＳ Ｐゴシック" charset="0"/>
        </a:defRPr>
      </a:lvl6pPr>
      <a:lvl7pPr marL="914400" algn="ctr" rtl="0" fontAlgn="base">
        <a:spcBef>
          <a:spcPct val="0"/>
        </a:spcBef>
        <a:spcAft>
          <a:spcPct val="0"/>
        </a:spcAft>
        <a:defRPr sz="4400">
          <a:solidFill>
            <a:schemeClr val="tx2"/>
          </a:solidFill>
          <a:latin typeface="Times New Roman" charset="0"/>
          <a:ea typeface="ＭＳ Ｐゴシック" charset="0"/>
        </a:defRPr>
      </a:lvl7pPr>
      <a:lvl8pPr marL="1371600" algn="ctr" rtl="0" fontAlgn="base">
        <a:spcBef>
          <a:spcPct val="0"/>
        </a:spcBef>
        <a:spcAft>
          <a:spcPct val="0"/>
        </a:spcAft>
        <a:defRPr sz="4400">
          <a:solidFill>
            <a:schemeClr val="tx2"/>
          </a:solidFill>
          <a:latin typeface="Times New Roman" charset="0"/>
          <a:ea typeface="ＭＳ Ｐゴシック" charset="0"/>
        </a:defRPr>
      </a:lvl8pPr>
      <a:lvl9pPr marL="1828800" algn="ctr" rtl="0" fontAlgn="base">
        <a:spcBef>
          <a:spcPct val="0"/>
        </a:spcBef>
        <a:spcAft>
          <a:spcPct val="0"/>
        </a:spcAft>
        <a:defRPr sz="4400">
          <a:solidFill>
            <a:schemeClr val="tx2"/>
          </a:solidFill>
          <a:latin typeface="Times New Roman" charset="0"/>
          <a:ea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01.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Documento_di_Microsoft_Word_97_-_20041.doc"/><Relationship Id="rId4" Type="http://schemas.openxmlformats.org/officeDocument/2006/relationships/image" Target="../media/image1.emf"/><Relationship Id="rId5" Type="http://schemas.openxmlformats.org/officeDocument/2006/relationships/oleObject" Target="../embeddings/Documento_di_Microsoft_Word_97_-_20042.doc"/><Relationship Id="rId6" Type="http://schemas.openxmlformats.org/officeDocument/2006/relationships/image" Target="../media/image2.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Documento_di_Microsoft_Word_97_-_20043.doc"/><Relationship Id="rId4" Type="http://schemas.openxmlformats.org/officeDocument/2006/relationships/image" Target="../media/image3.w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5.jpg"/></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42.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file://localhost/http/::macosa.dima.unige.it:pub:mi:pupazzo.gif" TargetMode="Externa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6.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file://localhost/http/::macosa.dima.unige.it:pub:mi:pupazzo.gif" TargetMode="External"/><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12.png"/></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13.png"/></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13.png"/></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eg"/></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eg"/></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Documento_di_Microsoft_Word_97_-_20044.doc"/><Relationship Id="rId4" Type="http://schemas.openxmlformats.org/officeDocument/2006/relationships/image" Target="../media/image3.w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6.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 Id="rId3" Type="http://schemas.openxmlformats.org/officeDocument/2006/relationships/image" Target="../media/image8.jpe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322255"/>
            <a:ext cx="7772400" cy="1962727"/>
          </a:xfrm>
          <a:ln>
            <a:solidFill>
              <a:schemeClr val="tx1"/>
            </a:solidFill>
          </a:ln>
        </p:spPr>
        <p:txBody>
          <a:bodyPr>
            <a:normAutofit fontScale="90000"/>
          </a:bodyPr>
          <a:lstStyle/>
          <a:p>
            <a:r>
              <a:rPr lang="it-IT" sz="3600" dirty="0" smtClean="0"/>
              <a:t/>
            </a:r>
            <a:br>
              <a:rPr lang="it-IT" sz="3600" dirty="0" smtClean="0"/>
            </a:br>
            <a:r>
              <a:rPr lang="it-IT" sz="3600" dirty="0" smtClean="0"/>
              <a:t>La </a:t>
            </a:r>
            <a:r>
              <a:rPr lang="it-IT" sz="3600" dirty="0"/>
              <a:t>comprensione dei problemi verbali: </a:t>
            </a:r>
            <a:r>
              <a:rPr lang="it-IT" sz="3600" dirty="0" smtClean="0"/>
              <a:t/>
            </a:r>
            <a:br>
              <a:rPr lang="it-IT" sz="3600" dirty="0" smtClean="0"/>
            </a:br>
            <a:r>
              <a:rPr lang="it-IT" sz="3600" dirty="0" smtClean="0"/>
              <a:t>genere</a:t>
            </a:r>
            <a:r>
              <a:rPr lang="it-IT" sz="3600" dirty="0"/>
              <a:t>, sottogeneri, tipologie testuali.</a:t>
            </a:r>
            <a:br>
              <a:rPr lang="it-IT" sz="3600" dirty="0"/>
            </a:br>
            <a:endParaRPr lang="it-IT" sz="3600" i="1" dirty="0"/>
          </a:p>
        </p:txBody>
      </p:sp>
      <p:sp>
        <p:nvSpPr>
          <p:cNvPr id="3" name="Sottotitolo 2"/>
          <p:cNvSpPr>
            <a:spLocks noGrp="1"/>
          </p:cNvSpPr>
          <p:nvPr>
            <p:ph type="subTitle" idx="1"/>
          </p:nvPr>
        </p:nvSpPr>
        <p:spPr>
          <a:xfrm>
            <a:off x="1371600" y="5158028"/>
            <a:ext cx="6400800" cy="1752600"/>
          </a:xfrm>
        </p:spPr>
        <p:txBody>
          <a:bodyPr>
            <a:normAutofit/>
          </a:bodyPr>
          <a:lstStyle/>
          <a:p>
            <a:r>
              <a:rPr lang="it-IT" sz="2000" dirty="0" smtClean="0"/>
              <a:t>Rosetta Zan</a:t>
            </a:r>
          </a:p>
          <a:p>
            <a:r>
              <a:rPr lang="it-IT" sz="2000" dirty="0" smtClean="0"/>
              <a:t>Dipartimento di Matematica</a:t>
            </a:r>
          </a:p>
          <a:p>
            <a:r>
              <a:rPr lang="it-IT" sz="2000" dirty="0" smtClean="0"/>
              <a:t>Università di Pisa</a:t>
            </a:r>
          </a:p>
          <a:p>
            <a:r>
              <a:rPr lang="it-IT" sz="2000" dirty="0" err="1" smtClean="0"/>
              <a:t>zan@dm.unipi.it</a:t>
            </a:r>
            <a:endParaRPr lang="it-IT" sz="2000" dirty="0"/>
          </a:p>
        </p:txBody>
      </p:sp>
      <p:sp>
        <p:nvSpPr>
          <p:cNvPr id="4" name="CasellaDiTesto 3"/>
          <p:cNvSpPr txBox="1"/>
          <p:nvPr/>
        </p:nvSpPr>
        <p:spPr>
          <a:xfrm>
            <a:off x="685800" y="489337"/>
            <a:ext cx="7772400" cy="1446550"/>
          </a:xfrm>
          <a:prstGeom prst="rect">
            <a:avLst/>
          </a:prstGeom>
          <a:noFill/>
        </p:spPr>
        <p:txBody>
          <a:bodyPr wrap="square" rtlCol="0">
            <a:spAutoFit/>
          </a:bodyPr>
          <a:lstStyle/>
          <a:p>
            <a:pPr algn="ctr"/>
            <a:r>
              <a:rPr lang="it-IT" sz="2800" dirty="0" smtClean="0"/>
              <a:t>A.I.R.D.M. 1</a:t>
            </a:r>
            <a:r>
              <a:rPr lang="it-IT" sz="2800" baseline="30000" dirty="0" smtClean="0"/>
              <a:t>a</a:t>
            </a:r>
            <a:r>
              <a:rPr lang="it-IT" sz="2800" dirty="0" smtClean="0"/>
              <a:t> Scuola di dottorato</a:t>
            </a:r>
          </a:p>
          <a:p>
            <a:pPr algn="ctr"/>
            <a:r>
              <a:rPr lang="it-IT" sz="2000" i="1" dirty="0"/>
              <a:t>La ricerca in didattica della matematica in Italia: le ricerche sul ruolo del linguaggio nell'insegnamento e apprendimento della </a:t>
            </a:r>
            <a:r>
              <a:rPr lang="it-IT" sz="2000" i="1" dirty="0" smtClean="0"/>
              <a:t>matematica</a:t>
            </a:r>
            <a:endParaRPr lang="it-IT" sz="2800" i="1" dirty="0" smtClean="0"/>
          </a:p>
          <a:p>
            <a:pPr algn="ctr"/>
            <a:r>
              <a:rPr lang="it-IT" sz="2000" dirty="0" smtClean="0"/>
              <a:t>Pisa, 25-27 giugno 2015</a:t>
            </a:r>
            <a:endParaRPr lang="it-IT" sz="2000" dirty="0"/>
          </a:p>
        </p:txBody>
      </p:sp>
    </p:spTree>
    <p:extLst>
      <p:ext uri="{BB962C8B-B14F-4D97-AF65-F5344CB8AC3E}">
        <p14:creationId xmlns:p14="http://schemas.microsoft.com/office/powerpoint/2010/main" val="50171876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problemi</a:t>
            </a:r>
            <a:endParaRPr lang="it-IT" dirty="0"/>
          </a:p>
        </p:txBody>
      </p:sp>
      <p:sp>
        <p:nvSpPr>
          <p:cNvPr id="3" name="Segnaposto contenuto 2"/>
          <p:cNvSpPr>
            <a:spLocks noGrp="1"/>
          </p:cNvSpPr>
          <p:nvPr>
            <p:ph idx="1"/>
          </p:nvPr>
        </p:nvSpPr>
        <p:spPr>
          <a:xfrm>
            <a:off x="457200" y="1600200"/>
            <a:ext cx="8366582" cy="4525963"/>
          </a:xfrm>
        </p:spPr>
        <p:txBody>
          <a:bodyPr/>
          <a:lstStyle/>
          <a:p>
            <a:r>
              <a:rPr lang="it-IT" dirty="0" smtClean="0"/>
              <a:t>La ricerca internazionale ha messo in evidenza fenomeni ‘patologici’</a:t>
            </a:r>
          </a:p>
          <a:p>
            <a:r>
              <a:rPr lang="it-IT" dirty="0" smtClean="0"/>
              <a:t>Molti comportamenti messi in atto dagli allievi evidenziano una ‘</a:t>
            </a:r>
            <a:r>
              <a:rPr lang="it-IT" dirty="0" err="1" smtClean="0"/>
              <a:t>suspension</a:t>
            </a:r>
            <a:r>
              <a:rPr lang="it-IT" dirty="0" smtClean="0"/>
              <a:t> of </a:t>
            </a:r>
            <a:r>
              <a:rPr lang="it-IT" dirty="0" err="1" smtClean="0"/>
              <a:t>sense-making</a:t>
            </a:r>
            <a:r>
              <a:rPr lang="it-IT" dirty="0" smtClean="0"/>
              <a:t>’ (</a:t>
            </a:r>
            <a:r>
              <a:rPr lang="it-IT" dirty="0" err="1" smtClean="0"/>
              <a:t>Schoenfeld</a:t>
            </a:r>
            <a:r>
              <a:rPr lang="it-IT" dirty="0" smtClean="0"/>
              <a:t>, 1991)</a:t>
            </a:r>
          </a:p>
        </p:txBody>
      </p:sp>
    </p:spTree>
    <p:extLst>
      <p:ext uri="{BB962C8B-B14F-4D97-AF65-F5344CB8AC3E}">
        <p14:creationId xmlns:p14="http://schemas.microsoft.com/office/powerpoint/2010/main" val="15274193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ChangeArrowheads="1"/>
          </p:cNvSpPr>
          <p:nvPr/>
        </p:nvSpPr>
        <p:spPr bwMode="auto">
          <a:xfrm>
            <a:off x="539750" y="2781300"/>
            <a:ext cx="8147050" cy="3960813"/>
          </a:xfrm>
          <a:prstGeom prst="rect">
            <a:avLst/>
          </a:prstGeom>
          <a:solidFill>
            <a:srgbClr val="FF9999"/>
          </a:solidFill>
          <a:ln w="38100">
            <a:noFill/>
            <a:miter lim="800000"/>
            <a:headEnd/>
            <a:tailEnd/>
          </a:ln>
          <a:effectLst/>
          <a:extLst/>
        </p:spPr>
        <p:txBody>
          <a:bodyPr/>
          <a:lstStyle/>
          <a:p>
            <a:pPr marL="342900" indent="-342900">
              <a:spcBef>
                <a:spcPct val="20000"/>
              </a:spcBef>
              <a:defRPr/>
            </a:pPr>
            <a:r>
              <a:rPr lang="it-IT" sz="3200" dirty="0">
                <a:latin typeface="Times New Roman" charset="0"/>
              </a:rPr>
              <a:t> </a:t>
            </a:r>
            <a:r>
              <a:rPr lang="it-IT" sz="2800" dirty="0">
                <a:latin typeface="Times New Roman" charset="0"/>
              </a:rPr>
              <a:t>Tre operai fanno tutti i giorni un certo lavoro, tutti insieme, e ogni volta impiegano 6 ore.</a:t>
            </a:r>
          </a:p>
          <a:p>
            <a:pPr marL="342900" indent="-342900">
              <a:spcBef>
                <a:spcPct val="20000"/>
              </a:spcBef>
              <a:defRPr/>
            </a:pPr>
            <a:r>
              <a:rPr lang="it-IT" sz="2800" dirty="0">
                <a:latin typeface="Times New Roman" charset="0"/>
              </a:rPr>
              <a:t>Ma uno di loro si ammala e non va a lavorare.</a:t>
            </a:r>
          </a:p>
          <a:p>
            <a:pPr marL="342900" indent="-342900">
              <a:spcBef>
                <a:spcPct val="20000"/>
              </a:spcBef>
              <a:defRPr/>
            </a:pPr>
            <a:r>
              <a:rPr lang="it-IT" sz="2800" dirty="0">
                <a:latin typeface="Times New Roman" charset="0"/>
              </a:rPr>
              <a:t>Quel giorno, quindi, gli operai sono solo in 2, ma devono fare lo stesso lavoro.</a:t>
            </a:r>
          </a:p>
          <a:p>
            <a:pPr marL="342900" indent="-342900">
              <a:spcBef>
                <a:spcPct val="20000"/>
              </a:spcBef>
              <a:defRPr/>
            </a:pPr>
            <a:r>
              <a:rPr lang="it-IT" sz="2800" dirty="0">
                <a:latin typeface="Times New Roman" charset="0"/>
              </a:rPr>
              <a:t>Secondo te, impiegheranno più tempo o meno tempo? Perché?</a:t>
            </a:r>
            <a:endParaRPr lang="it-IT" altLang="zh-CN" sz="2800" dirty="0">
              <a:latin typeface="Times New Roman" charset="0"/>
            </a:endParaRPr>
          </a:p>
          <a:p>
            <a:pPr marL="342900" indent="-342900">
              <a:spcBef>
                <a:spcPct val="20000"/>
              </a:spcBef>
              <a:defRPr/>
            </a:pPr>
            <a:r>
              <a:rPr lang="it-IT" altLang="zh-CN" sz="2800" dirty="0">
                <a:latin typeface="Times New Roman" charset="0"/>
              </a:rPr>
              <a:t>Calcola quanto tempo impiegheranno </a:t>
            </a:r>
            <a:endParaRPr lang="it-IT" sz="2800" dirty="0">
              <a:latin typeface="Times New Roman" charset="0"/>
            </a:endParaRPr>
          </a:p>
        </p:txBody>
      </p:sp>
      <p:sp>
        <p:nvSpPr>
          <p:cNvPr id="163843" name="Rectangle 3"/>
          <p:cNvSpPr>
            <a:spLocks noChangeArrowheads="1"/>
          </p:cNvSpPr>
          <p:nvPr/>
        </p:nvSpPr>
        <p:spPr bwMode="auto">
          <a:xfrm>
            <a:off x="395288" y="3716338"/>
            <a:ext cx="7632700" cy="720725"/>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it-IT">
              <a:cs typeface="+mn-cs"/>
            </a:endParaRPr>
          </a:p>
        </p:txBody>
      </p:sp>
      <p:grpSp>
        <p:nvGrpSpPr>
          <p:cNvPr id="163844" name="Group 4"/>
          <p:cNvGrpSpPr>
            <a:grpSpLocks/>
          </p:cNvGrpSpPr>
          <p:nvPr/>
        </p:nvGrpSpPr>
        <p:grpSpPr bwMode="auto">
          <a:xfrm>
            <a:off x="539750" y="836613"/>
            <a:ext cx="503238" cy="2879725"/>
            <a:chOff x="340" y="527"/>
            <a:chExt cx="317" cy="1814"/>
          </a:xfrm>
        </p:grpSpPr>
        <p:sp>
          <p:nvSpPr>
            <p:cNvPr id="163845" name="Line 5"/>
            <p:cNvSpPr>
              <a:spLocks noChangeShapeType="1"/>
            </p:cNvSpPr>
            <p:nvPr/>
          </p:nvSpPr>
          <p:spPr bwMode="auto">
            <a:xfrm flipV="1">
              <a:off x="340" y="527"/>
              <a:ext cx="0" cy="1814"/>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it-IT"/>
            </a:p>
          </p:txBody>
        </p:sp>
        <p:sp>
          <p:nvSpPr>
            <p:cNvPr id="163846" name="Line 6"/>
            <p:cNvSpPr>
              <a:spLocks noChangeShapeType="1"/>
            </p:cNvSpPr>
            <p:nvPr/>
          </p:nvSpPr>
          <p:spPr bwMode="auto">
            <a:xfrm>
              <a:off x="340" y="527"/>
              <a:ext cx="317" cy="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it-IT"/>
            </a:p>
          </p:txBody>
        </p:sp>
      </p:grpSp>
      <p:sp>
        <p:nvSpPr>
          <p:cNvPr id="163847" name="Text Box 7"/>
          <p:cNvSpPr txBox="1">
            <a:spLocks noChangeArrowheads="1"/>
          </p:cNvSpPr>
          <p:nvPr/>
        </p:nvSpPr>
        <p:spPr bwMode="auto">
          <a:xfrm>
            <a:off x="1042988" y="476250"/>
            <a:ext cx="76327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a:solidFill>
                  <a:schemeClr val="tx1"/>
                </a:solidFill>
                <a:latin typeface="Tahoma" charset="0"/>
                <a:ea typeface="ＭＳ Ｐゴシック" charset="0"/>
                <a:cs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buFontTx/>
              <a:buChar char="•"/>
              <a:defRPr/>
            </a:pPr>
            <a:r>
              <a:rPr lang="it-IT" sz="2800" dirty="0" smtClean="0">
                <a:solidFill>
                  <a:srgbClr val="000000"/>
                </a:solidFill>
                <a:latin typeface="Arial" charset="0"/>
              </a:rPr>
              <a:t> non è un dato essenziale per risolvere il problema </a:t>
            </a:r>
          </a:p>
          <a:p>
            <a:pPr eaLnBrk="1" hangingPunct="1">
              <a:buFontTx/>
              <a:buChar char="•"/>
              <a:defRPr/>
            </a:pPr>
            <a:r>
              <a:rPr lang="it-IT" sz="2800" dirty="0" smtClean="0">
                <a:solidFill>
                  <a:srgbClr val="000000"/>
                </a:solidFill>
                <a:latin typeface="Arial" charset="0"/>
              </a:rPr>
              <a:t>…ma è essenziale per </a:t>
            </a:r>
            <a:r>
              <a:rPr lang="it-IT" sz="2800" b="1" i="1" dirty="0" smtClean="0">
                <a:solidFill>
                  <a:srgbClr val="000000"/>
                </a:solidFill>
                <a:latin typeface="Arial" charset="0"/>
              </a:rPr>
              <a:t>comprenderlo!</a:t>
            </a:r>
          </a:p>
          <a:p>
            <a:pPr eaLnBrk="1" hangingPunct="1">
              <a:buFontTx/>
              <a:buChar char="•"/>
              <a:defRPr/>
            </a:pPr>
            <a:endParaRPr lang="it-IT" sz="2800" dirty="0" smtClean="0">
              <a:solidFill>
                <a:srgbClr val="FFFF00"/>
              </a:solidFill>
              <a:latin typeface="Arial" charset="0"/>
            </a:endParaRPr>
          </a:p>
        </p:txBody>
      </p:sp>
    </p:spTree>
    <p:extLst>
      <p:ext uri="{BB962C8B-B14F-4D97-AF65-F5344CB8AC3E}">
        <p14:creationId xmlns:p14="http://schemas.microsoft.com/office/powerpoint/2010/main" val="189314145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4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6384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3847">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384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3" grpId="0" animBg="1"/>
      <p:bldP spid="163847" grpId="0"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Text Box 2"/>
          <p:cNvSpPr txBox="1">
            <a:spLocks noChangeArrowheads="1"/>
          </p:cNvSpPr>
          <p:nvPr/>
        </p:nvSpPr>
        <p:spPr bwMode="auto">
          <a:xfrm>
            <a:off x="468313" y="333375"/>
            <a:ext cx="4535487"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a:solidFill>
                  <a:schemeClr val="tx1"/>
                </a:solidFill>
                <a:latin typeface="Tahoma" charset="0"/>
                <a:ea typeface="ＭＳ Ｐゴシック" charset="0"/>
                <a:cs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spcBef>
                <a:spcPct val="50000"/>
              </a:spcBef>
              <a:defRPr/>
            </a:pPr>
            <a:r>
              <a:rPr lang="it-IT" sz="2800" dirty="0" smtClean="0">
                <a:solidFill>
                  <a:srgbClr val="000000"/>
                </a:solidFill>
                <a:latin typeface="Arial" charset="0"/>
              </a:rPr>
              <a:t>Tre operai…</a:t>
            </a:r>
          </a:p>
        </p:txBody>
      </p:sp>
      <p:sp>
        <p:nvSpPr>
          <p:cNvPr id="165891" name="Text Box 3"/>
          <p:cNvSpPr txBox="1">
            <a:spLocks noChangeArrowheads="1"/>
          </p:cNvSpPr>
          <p:nvPr/>
        </p:nvSpPr>
        <p:spPr bwMode="auto">
          <a:xfrm>
            <a:off x="4283075" y="333375"/>
            <a:ext cx="49688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spcBef>
                <a:spcPct val="50000"/>
              </a:spcBef>
              <a:defRPr/>
            </a:pPr>
            <a:r>
              <a:rPr lang="it-IT" sz="2800" dirty="0">
                <a:solidFill>
                  <a:srgbClr val="000000"/>
                </a:solidFill>
                <a:latin typeface="Arial" charset="0"/>
                <a:cs typeface="+mn-cs"/>
              </a:rPr>
              <a:t>Due operai allo </a:t>
            </a:r>
            <a:r>
              <a:rPr lang="it-IT" sz="2800" i="1" dirty="0">
                <a:solidFill>
                  <a:srgbClr val="000000"/>
                </a:solidFill>
                <a:latin typeface="Arial" charset="0"/>
                <a:cs typeface="+mn-cs"/>
              </a:rPr>
              <a:t>stesso lavoro</a:t>
            </a:r>
          </a:p>
        </p:txBody>
      </p:sp>
      <p:sp>
        <p:nvSpPr>
          <p:cNvPr id="165892" name="AutoShape 4"/>
          <p:cNvSpPr>
            <a:spLocks noChangeArrowheads="1"/>
          </p:cNvSpPr>
          <p:nvPr/>
        </p:nvSpPr>
        <p:spPr bwMode="auto">
          <a:xfrm>
            <a:off x="3276600" y="404813"/>
            <a:ext cx="790575" cy="358775"/>
          </a:xfrm>
          <a:prstGeom prst="leftRightArrow">
            <a:avLst>
              <a:gd name="adj1" fmla="val 50000"/>
              <a:gd name="adj2" fmla="val 44071"/>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it-IT">
              <a:cs typeface="+mn-cs"/>
            </a:endParaRPr>
          </a:p>
        </p:txBody>
      </p:sp>
      <p:sp>
        <p:nvSpPr>
          <p:cNvPr id="165893" name="Text Box 5"/>
          <p:cNvSpPr txBox="1">
            <a:spLocks noChangeArrowheads="1"/>
          </p:cNvSpPr>
          <p:nvPr/>
        </p:nvSpPr>
        <p:spPr bwMode="auto">
          <a:xfrm>
            <a:off x="3276600" y="-171450"/>
            <a:ext cx="8636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spcBef>
                <a:spcPct val="50000"/>
              </a:spcBef>
              <a:defRPr/>
            </a:pPr>
            <a:r>
              <a:rPr lang="it-IT" sz="9600" dirty="0">
                <a:latin typeface="Arial" charset="0"/>
                <a:cs typeface="+mn-cs"/>
              </a:rPr>
              <a:t>?</a:t>
            </a:r>
          </a:p>
        </p:txBody>
      </p:sp>
      <p:pic>
        <p:nvPicPr>
          <p:cNvPr id="165897" name="Picture 9" descr="rifom 8"/>
          <p:cNvPicPr>
            <a:picLocks noChangeAspect="1" noChangeArrowheads="1"/>
          </p:cNvPicPr>
          <p:nvPr/>
        </p:nvPicPr>
        <p:blipFill>
          <a:blip r:embed="rId3">
            <a:extLst>
              <a:ext uri="{28A0092B-C50C-407E-A947-70E740481C1C}">
                <a14:useLocalDpi xmlns:a14="http://schemas.microsoft.com/office/drawing/2010/main" val="0"/>
              </a:ext>
            </a:extLst>
          </a:blip>
          <a:srcRect t="49095"/>
          <a:stretch>
            <a:fillRect/>
          </a:stretch>
        </p:blipFill>
        <p:spPr bwMode="auto">
          <a:xfrm>
            <a:off x="250825" y="1260475"/>
            <a:ext cx="4675188" cy="359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5898" name="AutoShape 10"/>
          <p:cNvSpPr>
            <a:spLocks noChangeArrowheads="1"/>
          </p:cNvSpPr>
          <p:nvPr/>
        </p:nvSpPr>
        <p:spPr bwMode="auto">
          <a:xfrm>
            <a:off x="5003800" y="1052513"/>
            <a:ext cx="2881313" cy="1439862"/>
          </a:xfrm>
          <a:prstGeom prst="wedgeEllipseCallout">
            <a:avLst>
              <a:gd name="adj1" fmla="val -98981"/>
              <a:gd name="adj2" fmla="val 12288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ctr">
              <a:defRPr/>
            </a:pPr>
            <a:r>
              <a:rPr lang="it-IT">
                <a:latin typeface="Arial" charset="0"/>
                <a:cs typeface="+mn-cs"/>
              </a:rPr>
              <a:t>AIUTO!</a:t>
            </a:r>
          </a:p>
          <a:p>
            <a:pPr algn="ctr">
              <a:defRPr/>
            </a:pPr>
            <a:r>
              <a:rPr lang="en-US">
                <a:latin typeface="Arial" charset="0"/>
                <a:cs typeface="+mn-cs"/>
              </a:rPr>
              <a:t>Mi fa male il piede! </a:t>
            </a:r>
            <a:endParaRPr lang="it-IT">
              <a:latin typeface="Arial" charset="0"/>
              <a:cs typeface="+mn-cs"/>
            </a:endParaRPr>
          </a:p>
          <a:p>
            <a:pPr algn="ctr">
              <a:defRPr/>
            </a:pPr>
            <a:r>
              <a:rPr lang="it-IT">
                <a:latin typeface="Arial" charset="0"/>
                <a:cs typeface="+mn-cs"/>
              </a:rPr>
              <a:t>AIUTO!</a:t>
            </a:r>
          </a:p>
        </p:txBody>
      </p:sp>
      <p:pic>
        <p:nvPicPr>
          <p:cNvPr id="165899" name="Picture 11" descr="riform 8-1"/>
          <p:cNvPicPr>
            <a:picLocks noChangeAspect="1" noChangeArrowheads="1"/>
          </p:cNvPicPr>
          <p:nvPr/>
        </p:nvPicPr>
        <p:blipFill>
          <a:blip r:embed="rId4">
            <a:extLst>
              <a:ext uri="{28A0092B-C50C-407E-A947-70E740481C1C}">
                <a14:useLocalDpi xmlns:a14="http://schemas.microsoft.com/office/drawing/2010/main" val="0"/>
              </a:ext>
            </a:extLst>
          </a:blip>
          <a:srcRect b="44148"/>
          <a:stretch>
            <a:fillRect/>
          </a:stretch>
        </p:blipFill>
        <p:spPr bwMode="auto">
          <a:xfrm>
            <a:off x="4787900" y="3251200"/>
            <a:ext cx="4140200" cy="360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5900" name="AutoShape 12"/>
          <p:cNvSpPr>
            <a:spLocks noChangeArrowheads="1"/>
          </p:cNvSpPr>
          <p:nvPr/>
        </p:nvSpPr>
        <p:spPr bwMode="auto">
          <a:xfrm>
            <a:off x="3059113" y="4797425"/>
            <a:ext cx="2808287" cy="647700"/>
          </a:xfrm>
          <a:prstGeom prst="wedgeEllipseCallout">
            <a:avLst>
              <a:gd name="adj1" fmla="val 49208"/>
              <a:gd name="adj2" fmla="val 70097"/>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ctr">
              <a:defRPr/>
            </a:pPr>
            <a:r>
              <a:rPr lang="it-IT">
                <a:latin typeface="Arial" charset="0"/>
                <a:cs typeface="+mn-cs"/>
              </a:rPr>
              <a:t>POVERO GIACOMO</a:t>
            </a:r>
          </a:p>
        </p:txBody>
      </p:sp>
      <p:sp>
        <p:nvSpPr>
          <p:cNvPr id="165901" name="AutoShape 13"/>
          <p:cNvSpPr>
            <a:spLocks noChangeArrowheads="1"/>
          </p:cNvSpPr>
          <p:nvPr/>
        </p:nvSpPr>
        <p:spPr bwMode="auto">
          <a:xfrm>
            <a:off x="5435600" y="2565400"/>
            <a:ext cx="2881313" cy="1439863"/>
          </a:xfrm>
          <a:prstGeom prst="wedgeEllipseCallout">
            <a:avLst>
              <a:gd name="adj1" fmla="val 13139"/>
              <a:gd name="adj2" fmla="val 139856"/>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ctr">
              <a:defRPr/>
            </a:pPr>
            <a:r>
              <a:rPr lang="en-US" altLang="zh-CN">
                <a:latin typeface="Arial" charset="0"/>
              </a:rPr>
              <a:t>POVERINO!</a:t>
            </a:r>
          </a:p>
          <a:p>
            <a:pPr algn="ctr">
              <a:defRPr/>
            </a:pPr>
            <a:r>
              <a:rPr lang="en-US" altLang="zh-CN">
                <a:latin typeface="Arial" charset="0"/>
              </a:rPr>
              <a:t>SI DEV’ESSERE FATTO TANTO MALE!</a:t>
            </a:r>
            <a:endParaRPr lang="it-IT">
              <a:latin typeface="Arial" charset="0"/>
            </a:endParaRPr>
          </a:p>
        </p:txBody>
      </p:sp>
    </p:spTree>
    <p:extLst>
      <p:ext uri="{BB962C8B-B14F-4D97-AF65-F5344CB8AC3E}">
        <p14:creationId xmlns:p14="http://schemas.microsoft.com/office/powerpoint/2010/main" val="30268686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589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589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589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165893"/>
                                        </p:tgtEl>
                                        <p:attrNameLst>
                                          <p:attrName>style.visibility</p:attrName>
                                        </p:attrNameLst>
                                      </p:cBhvr>
                                      <p:to>
                                        <p:strVal val="visible"/>
                                      </p:to>
                                    </p:set>
                                    <p:animEffect transition="in" filter="dissolve">
                                      <p:cBhvr>
                                        <p:cTn id="19" dur="500"/>
                                        <p:tgtEl>
                                          <p:spTgt spid="165893"/>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nodeType="clickEffect">
                                  <p:stCondLst>
                                    <p:cond delay="0"/>
                                  </p:stCondLst>
                                  <p:childTnLst>
                                    <p:set>
                                      <p:cBhvr>
                                        <p:cTn id="23" dur="1" fill="hold">
                                          <p:stCondLst>
                                            <p:cond delay="0"/>
                                          </p:stCondLst>
                                        </p:cTn>
                                        <p:tgtEl>
                                          <p:spTgt spid="165897"/>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65898"/>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nodeType="clickEffect">
                                  <p:stCondLst>
                                    <p:cond delay="0"/>
                                  </p:stCondLst>
                                  <p:childTnLst>
                                    <p:set>
                                      <p:cBhvr>
                                        <p:cTn id="31" dur="1" fill="hold">
                                          <p:stCondLst>
                                            <p:cond delay="0"/>
                                          </p:stCondLst>
                                        </p:cTn>
                                        <p:tgtEl>
                                          <p:spTgt spid="165899"/>
                                        </p:tgtEl>
                                        <p:attrNameLst>
                                          <p:attrName>style.visibility</p:attrName>
                                        </p:attrNameLst>
                                      </p:cBhvr>
                                      <p:to>
                                        <p:strVal val="visible"/>
                                      </p:to>
                                    </p:set>
                                  </p:child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65900"/>
                                        </p:tgtEl>
                                        <p:attrNameLst>
                                          <p:attrName>style.visibility</p:attrName>
                                        </p:attrNameLst>
                                      </p:cBhvr>
                                      <p:to>
                                        <p:strVal val="visible"/>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659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0" grpId="0"/>
      <p:bldP spid="165891" grpId="0"/>
      <p:bldP spid="165892" grpId="0" animBg="1"/>
      <p:bldP spid="165893" grpId="0"/>
      <p:bldP spid="165898" grpId="0" animBg="1"/>
      <p:bldP spid="165900" grpId="0" animBg="1"/>
      <p:bldP spid="165901"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body" idx="1"/>
          </p:nvPr>
        </p:nvSpPr>
        <p:spPr>
          <a:xfrm>
            <a:off x="323850" y="2536825"/>
            <a:ext cx="8229600" cy="1684338"/>
          </a:xfrm>
          <a:solidFill>
            <a:srgbClr val="CCFFCC"/>
          </a:solidFill>
        </p:spPr>
        <p:txBody>
          <a:bodyPr/>
          <a:lstStyle/>
          <a:p>
            <a:pPr eaLnBrk="1" hangingPunct="1">
              <a:buFontTx/>
              <a:buNone/>
              <a:defRPr/>
            </a:pPr>
            <a:r>
              <a:rPr lang="it-IT" i="1" dirty="0">
                <a:latin typeface="Times New Roman" charset="0"/>
                <a:ea typeface="ＭＳ Ｐゴシック" charset="0"/>
              </a:rPr>
              <a:t>Non capisco come rispondere alla domanda </a:t>
            </a:r>
            <a:r>
              <a:rPr lang="it-IT" i="1" dirty="0" err="1">
                <a:latin typeface="Times New Roman" charset="0"/>
                <a:ea typeface="ＭＳ Ｐゴシック" charset="0"/>
              </a:rPr>
              <a:t>perchè</a:t>
            </a:r>
            <a:r>
              <a:rPr lang="it-IT" i="1" dirty="0">
                <a:latin typeface="Times New Roman" charset="0"/>
                <a:ea typeface="ＭＳ Ｐゴシック" charset="0"/>
              </a:rPr>
              <a:t> all'inizio gli operai sono tre, e poi sono due, non è spiegato molto bene</a:t>
            </a:r>
            <a:r>
              <a:rPr lang="it-IT" dirty="0">
                <a:latin typeface="Times New Roman" charset="0"/>
                <a:ea typeface="ＭＳ Ｐゴシック" charset="0"/>
              </a:rPr>
              <a:t>.</a:t>
            </a:r>
            <a:endParaRPr lang="it-IT" i="1" dirty="0">
              <a:latin typeface="Times New Roman" charset="0"/>
              <a:ea typeface="ＭＳ Ｐゴシック" charset="0"/>
            </a:endParaRPr>
          </a:p>
        </p:txBody>
      </p:sp>
      <p:sp>
        <p:nvSpPr>
          <p:cNvPr id="167939" name="Rectangle 3"/>
          <p:cNvSpPr>
            <a:spLocks noChangeArrowheads="1"/>
          </p:cNvSpPr>
          <p:nvPr/>
        </p:nvSpPr>
        <p:spPr bwMode="auto">
          <a:xfrm>
            <a:off x="806450" y="620713"/>
            <a:ext cx="8229600" cy="1152525"/>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pPr>
            <a:r>
              <a:rPr lang="it-IT" sz="3200" i="1">
                <a:latin typeface="Times New Roman" charset="0"/>
              </a:rPr>
              <a:t>Non riesco a immaginare la scena perchè non so che lavoro fanno.</a:t>
            </a:r>
            <a:r>
              <a:rPr lang="it-IT" sz="3200">
                <a:latin typeface="Times New Roman" charset="0"/>
              </a:rPr>
              <a:t> </a:t>
            </a:r>
            <a:endParaRPr lang="it-IT" sz="3200" i="1">
              <a:latin typeface="Times New Roman" charset="0"/>
            </a:endParaRPr>
          </a:p>
        </p:txBody>
      </p:sp>
      <p:sp>
        <p:nvSpPr>
          <p:cNvPr id="167940" name="Rectangle 4"/>
          <p:cNvSpPr>
            <a:spLocks noChangeArrowheads="1"/>
          </p:cNvSpPr>
          <p:nvPr/>
        </p:nvSpPr>
        <p:spPr bwMode="auto">
          <a:xfrm>
            <a:off x="673100" y="5056188"/>
            <a:ext cx="8229600" cy="1181100"/>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it-IT" sz="3200" i="1">
                <a:latin typeface="Times New Roman" charset="0"/>
              </a:rPr>
              <a:t>Questo problema è troppo corto e non si riesce a capire bene quello che succede.</a:t>
            </a:r>
          </a:p>
        </p:txBody>
      </p:sp>
    </p:spTree>
    <p:extLst>
      <p:ext uri="{BB962C8B-B14F-4D97-AF65-F5344CB8AC3E}">
        <p14:creationId xmlns:p14="http://schemas.microsoft.com/office/powerpoint/2010/main" val="18257771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793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793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79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38" grpId="0" animBg="1"/>
      <p:bldP spid="167939" grpId="0" animBg="1"/>
      <p:bldP spid="167940" grpId="0" animBg="1"/>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Osservazione</a:t>
            </a:r>
            <a:endParaRPr lang="it-IT" dirty="0"/>
          </a:p>
        </p:txBody>
      </p:sp>
      <p:sp>
        <p:nvSpPr>
          <p:cNvPr id="3" name="Segnaposto contenuto 2"/>
          <p:cNvSpPr>
            <a:spLocks noGrp="1"/>
          </p:cNvSpPr>
          <p:nvPr>
            <p:ph idx="1"/>
          </p:nvPr>
        </p:nvSpPr>
        <p:spPr>
          <a:xfrm>
            <a:off x="457200" y="1600200"/>
            <a:ext cx="8229600" cy="2759171"/>
          </a:xfrm>
        </p:spPr>
        <p:txBody>
          <a:bodyPr/>
          <a:lstStyle/>
          <a:p>
            <a:r>
              <a:rPr lang="it-IT" dirty="0" smtClean="0"/>
              <a:t>Dopo che i bambini hanno analizzato il testo e lo hanno riformulato introducendo nessi espliciti di causalità…</a:t>
            </a:r>
          </a:p>
          <a:p>
            <a:pPr marL="0" indent="0">
              <a:buNone/>
            </a:pPr>
            <a:r>
              <a:rPr lang="it-IT" dirty="0" smtClean="0">
                <a:sym typeface="Wingdings"/>
              </a:rPr>
              <a:t> …a</a:t>
            </a:r>
            <a:r>
              <a:rPr lang="it-IT" dirty="0" smtClean="0"/>
              <a:t>umenta il numero dei bambini che sa risolvere il problema</a:t>
            </a:r>
            <a:endParaRPr lang="it-IT" dirty="0"/>
          </a:p>
        </p:txBody>
      </p:sp>
      <p:sp>
        <p:nvSpPr>
          <p:cNvPr id="4" name="Freccia giù 3"/>
          <p:cNvSpPr/>
          <p:nvPr/>
        </p:nvSpPr>
        <p:spPr>
          <a:xfrm>
            <a:off x="4473323" y="4244953"/>
            <a:ext cx="251696" cy="606422"/>
          </a:xfrm>
          <a:prstGeom prst="downArrow">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 name="CasellaDiTesto 4"/>
          <p:cNvSpPr txBox="1"/>
          <p:nvPr/>
        </p:nvSpPr>
        <p:spPr>
          <a:xfrm>
            <a:off x="697884" y="5034444"/>
            <a:ext cx="7562320" cy="954107"/>
          </a:xfrm>
          <a:prstGeom prst="rect">
            <a:avLst/>
          </a:prstGeom>
          <a:noFill/>
        </p:spPr>
        <p:txBody>
          <a:bodyPr wrap="square" rtlCol="0">
            <a:spAutoFit/>
          </a:bodyPr>
          <a:lstStyle/>
          <a:p>
            <a:pPr algn="ctr"/>
            <a:r>
              <a:rPr lang="it-IT" sz="2800" dirty="0"/>
              <a:t>a</a:t>
            </a:r>
            <a:r>
              <a:rPr lang="it-IT" sz="2800" dirty="0" smtClean="0"/>
              <a:t>lcune risposte mancate o scorrette erano dovute a mancanza di comprensione</a:t>
            </a:r>
            <a:endParaRPr lang="it-IT" sz="2800" dirty="0"/>
          </a:p>
        </p:txBody>
      </p:sp>
    </p:spTree>
    <p:extLst>
      <p:ext uri="{BB962C8B-B14F-4D97-AF65-F5344CB8AC3E}">
        <p14:creationId xmlns:p14="http://schemas.microsoft.com/office/powerpoint/2010/main" val="1031518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animBg="1"/>
      <p:bldP spid="5"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Osservazione</a:t>
            </a:r>
            <a:endParaRPr lang="it-IT" dirty="0"/>
          </a:p>
        </p:txBody>
      </p:sp>
      <p:sp>
        <p:nvSpPr>
          <p:cNvPr id="3" name="Segnaposto contenuto 2"/>
          <p:cNvSpPr>
            <a:spLocks noGrp="1"/>
          </p:cNvSpPr>
          <p:nvPr>
            <p:ph idx="1"/>
          </p:nvPr>
        </p:nvSpPr>
        <p:spPr>
          <a:xfrm>
            <a:off x="457200" y="1600200"/>
            <a:ext cx="8229600" cy="2759171"/>
          </a:xfrm>
        </p:spPr>
        <p:txBody>
          <a:bodyPr/>
          <a:lstStyle/>
          <a:p>
            <a:r>
              <a:rPr lang="it-IT" dirty="0" smtClean="0"/>
              <a:t>Dopo che i bambini hanno analizzato il testo e lo hanno riformulato introducendo nessi espliciti di causalità…</a:t>
            </a:r>
          </a:p>
          <a:p>
            <a:pPr marL="0" indent="0">
              <a:buNone/>
            </a:pPr>
            <a:r>
              <a:rPr lang="it-IT" dirty="0" smtClean="0">
                <a:sym typeface="Wingdings"/>
              </a:rPr>
              <a:t> …a</a:t>
            </a:r>
            <a:r>
              <a:rPr lang="it-IT" dirty="0" smtClean="0"/>
              <a:t>umenta il numero dei bambini che sa risolvere il problema</a:t>
            </a:r>
            <a:endParaRPr lang="it-IT" dirty="0"/>
          </a:p>
        </p:txBody>
      </p:sp>
      <p:sp>
        <p:nvSpPr>
          <p:cNvPr id="6" name="CasellaDiTesto 5"/>
          <p:cNvSpPr txBox="1"/>
          <p:nvPr/>
        </p:nvSpPr>
        <p:spPr>
          <a:xfrm>
            <a:off x="457200" y="4393697"/>
            <a:ext cx="8229600" cy="2062103"/>
          </a:xfrm>
          <a:prstGeom prst="rect">
            <a:avLst/>
          </a:prstGeom>
          <a:noFill/>
        </p:spPr>
        <p:txBody>
          <a:bodyPr wrap="square" rtlCol="0">
            <a:spAutoFit/>
          </a:bodyPr>
          <a:lstStyle/>
          <a:p>
            <a:r>
              <a:rPr lang="it-IT" sz="3200" dirty="0" smtClean="0">
                <a:sym typeface="Wingdings"/>
              </a:rPr>
              <a:t> </a:t>
            </a:r>
            <a:r>
              <a:rPr lang="it-IT" sz="3200" dirty="0" smtClean="0"/>
              <a:t>e comunque diminuisce il numero dei bambini che danno risposte apparentemente assurde, o comunque incoerenti con la domanda</a:t>
            </a:r>
            <a:endParaRPr lang="it-IT" sz="3200" dirty="0"/>
          </a:p>
        </p:txBody>
      </p:sp>
    </p:spTree>
    <p:extLst>
      <p:ext uri="{BB962C8B-B14F-4D97-AF65-F5344CB8AC3E}">
        <p14:creationId xmlns:p14="http://schemas.microsoft.com/office/powerpoint/2010/main" val="37908004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a:xfrm>
            <a:off x="395288" y="836613"/>
            <a:ext cx="1944687" cy="863600"/>
          </a:xfrm>
          <a:prstGeom prst="rect">
            <a:avLst/>
          </a:prstGeom>
          <a:solidFill>
            <a:srgbClr val="00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dirty="0">
                <a:solidFill>
                  <a:schemeClr val="tx1"/>
                </a:solidFill>
              </a:rPr>
              <a:t>PROBLEMI </a:t>
            </a:r>
          </a:p>
          <a:p>
            <a:pPr algn="ctr">
              <a:defRPr/>
            </a:pPr>
            <a:r>
              <a:rPr lang="it-IT" dirty="0" smtClean="0">
                <a:solidFill>
                  <a:schemeClr val="tx1"/>
                </a:solidFill>
              </a:rPr>
              <a:t>DESCRITTIVI</a:t>
            </a:r>
            <a:endParaRPr lang="it-IT" dirty="0">
              <a:solidFill>
                <a:schemeClr val="tx1"/>
              </a:solidFill>
            </a:endParaRPr>
          </a:p>
        </p:txBody>
      </p:sp>
      <p:sp>
        <p:nvSpPr>
          <p:cNvPr id="19" name="Rettangolo 18"/>
          <p:cNvSpPr/>
          <p:nvPr/>
        </p:nvSpPr>
        <p:spPr>
          <a:xfrm>
            <a:off x="3203575" y="3500438"/>
            <a:ext cx="1944688" cy="649287"/>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3200" dirty="0">
                <a:solidFill>
                  <a:srgbClr val="000000"/>
                </a:solidFill>
              </a:rPr>
              <a:t>TESTO</a:t>
            </a:r>
          </a:p>
        </p:txBody>
      </p:sp>
      <p:sp>
        <p:nvSpPr>
          <p:cNvPr id="22" name="Freccia angolare in su 21"/>
          <p:cNvSpPr/>
          <p:nvPr/>
        </p:nvSpPr>
        <p:spPr>
          <a:xfrm rot="10800000">
            <a:off x="2484438" y="3789363"/>
            <a:ext cx="719137" cy="647700"/>
          </a:xfrm>
          <a:prstGeom prst="bentUpArrow">
            <a:avLst/>
          </a:prstGeom>
          <a:solidFill>
            <a:srgbClr val="00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59749" name="CasellaDiTesto 23"/>
          <p:cNvSpPr txBox="1">
            <a:spLocks noChangeArrowheads="1"/>
          </p:cNvSpPr>
          <p:nvPr/>
        </p:nvSpPr>
        <p:spPr bwMode="auto">
          <a:xfrm>
            <a:off x="1576388" y="4508500"/>
            <a:ext cx="2149475" cy="461665"/>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dirty="0" smtClean="0"/>
              <a:t>DESCRITTIVO</a:t>
            </a:r>
            <a:endParaRPr lang="it-IT" dirty="0"/>
          </a:p>
        </p:txBody>
      </p:sp>
      <p:sp>
        <p:nvSpPr>
          <p:cNvPr id="7" name="CasellaDiTesto 6"/>
          <p:cNvSpPr txBox="1">
            <a:spLocks noChangeArrowheads="1"/>
          </p:cNvSpPr>
          <p:nvPr/>
        </p:nvSpPr>
        <p:spPr bwMode="auto">
          <a:xfrm>
            <a:off x="107950" y="1847550"/>
            <a:ext cx="3744913" cy="1477963"/>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defRPr/>
            </a:pPr>
            <a:r>
              <a:rPr lang="it-IT" sz="1800" dirty="0" smtClean="0"/>
              <a:t>Fa riferimento ad una situazione: </a:t>
            </a:r>
          </a:p>
          <a:p>
            <a:pPr marL="285750" indent="-285750" eaLnBrk="1" hangingPunct="1">
              <a:buFontTx/>
              <a:buChar char="-"/>
              <a:defRPr/>
            </a:pPr>
            <a:r>
              <a:rPr lang="it-IT" sz="1800" dirty="0" smtClean="0"/>
              <a:t>che non evolve nel tempo</a:t>
            </a:r>
          </a:p>
          <a:p>
            <a:pPr marL="285750" indent="-285750" eaLnBrk="1" hangingPunct="1">
              <a:buFontTx/>
              <a:buChar char="-"/>
              <a:defRPr/>
            </a:pPr>
            <a:r>
              <a:rPr lang="it-IT" sz="1800" dirty="0"/>
              <a:t>s</a:t>
            </a:r>
            <a:r>
              <a:rPr lang="it-IT" sz="1800" dirty="0" smtClean="0"/>
              <a:t>enza legami di causalità </a:t>
            </a:r>
          </a:p>
          <a:p>
            <a:pPr marL="285750" indent="-285750" eaLnBrk="1" hangingPunct="1">
              <a:buFontTx/>
              <a:buChar char="-"/>
              <a:defRPr/>
            </a:pPr>
            <a:r>
              <a:rPr lang="it-IT" sz="1800" dirty="0" smtClean="0"/>
              <a:t>non ci sono personaggi</a:t>
            </a:r>
          </a:p>
          <a:p>
            <a:pPr marL="285750" indent="-285750" eaLnBrk="1" hangingPunct="1">
              <a:buFontTx/>
              <a:buChar char="-"/>
              <a:defRPr/>
            </a:pPr>
            <a:r>
              <a:rPr lang="it-IT" sz="1800" dirty="0" smtClean="0"/>
              <a:t>non sono evidenziati scopi </a:t>
            </a:r>
          </a:p>
        </p:txBody>
      </p:sp>
    </p:spTree>
    <p:extLst>
      <p:ext uri="{BB962C8B-B14F-4D97-AF65-F5344CB8AC3E}">
        <p14:creationId xmlns:p14="http://schemas.microsoft.com/office/powerpoint/2010/main" val="2718338712"/>
      </p:ext>
    </p:extLst>
  </p:cSld>
  <p:clrMapOvr>
    <a:masterClrMapping/>
  </p:clrMapOvr>
  <p:timing>
    <p:tnLst>
      <p:par>
        <p:cTn xmlns:p14="http://schemas.microsoft.com/office/powerpoint/2010/mai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750" y="260350"/>
            <a:ext cx="7772400" cy="1143000"/>
          </a:xfrm>
        </p:spPr>
        <p:txBody>
          <a:bodyPr>
            <a:normAutofit fontScale="90000"/>
          </a:bodyPr>
          <a:lstStyle/>
          <a:p>
            <a:pPr>
              <a:defRPr/>
            </a:pPr>
            <a:r>
              <a:rPr lang="it-IT" sz="3600" dirty="0" smtClean="0">
                <a:solidFill>
                  <a:srgbClr val="000000"/>
                </a:solidFill>
              </a:rPr>
              <a:t>La comprensione di un problema </a:t>
            </a:r>
            <a:r>
              <a:rPr lang="it-IT" sz="3600" dirty="0" err="1" smtClean="0">
                <a:solidFill>
                  <a:srgbClr val="000000"/>
                </a:solidFill>
              </a:rPr>
              <a:t>descrittivo</a:t>
            </a:r>
            <a:r>
              <a:rPr lang="it-IT" sz="3600" dirty="0" err="1" smtClean="0">
                <a:solidFill>
                  <a:srgbClr val="FFFFFF"/>
                </a:solidFill>
              </a:rPr>
              <a:t>vo</a:t>
            </a:r>
            <a:endParaRPr lang="it-IT" sz="3600" dirty="0">
              <a:solidFill>
                <a:srgbClr val="FFFFFF"/>
              </a:solidFill>
            </a:endParaRPr>
          </a:p>
        </p:txBody>
      </p:sp>
      <p:sp>
        <p:nvSpPr>
          <p:cNvPr id="5" name="CasellaDiTesto 4"/>
          <p:cNvSpPr txBox="1">
            <a:spLocks noChangeArrowheads="1"/>
          </p:cNvSpPr>
          <p:nvPr/>
        </p:nvSpPr>
        <p:spPr bwMode="auto">
          <a:xfrm>
            <a:off x="468313" y="1484313"/>
            <a:ext cx="7632700" cy="391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buFont typeface="Arial" charset="0"/>
              <a:buChar char="•"/>
            </a:pPr>
            <a:r>
              <a:rPr lang="it-IT" sz="2800" dirty="0">
                <a:solidFill>
                  <a:srgbClr val="000000"/>
                </a:solidFill>
                <a:latin typeface="Times New Roman" charset="0"/>
              </a:rPr>
              <a:t>In un problema </a:t>
            </a:r>
            <a:r>
              <a:rPr lang="it-IT" sz="2800" dirty="0" smtClean="0">
                <a:solidFill>
                  <a:srgbClr val="000000"/>
                </a:solidFill>
                <a:latin typeface="Times New Roman" charset="0"/>
              </a:rPr>
              <a:t>descrittivo </a:t>
            </a:r>
            <a:r>
              <a:rPr lang="it-IT" sz="2800" dirty="0">
                <a:solidFill>
                  <a:srgbClr val="000000"/>
                </a:solidFill>
                <a:latin typeface="Times New Roman" charset="0"/>
              </a:rPr>
              <a:t>la comprensione è resa più difficile dalla mancanza di legami di tipo temporale e causale fra le varie parti del testo…</a:t>
            </a:r>
          </a:p>
          <a:p>
            <a:pPr eaLnBrk="1" hangingPunct="1">
              <a:buFont typeface="Arial" charset="0"/>
              <a:buChar char="•"/>
            </a:pPr>
            <a:r>
              <a:rPr lang="it-IT" sz="2800" dirty="0">
                <a:solidFill>
                  <a:srgbClr val="000000"/>
                </a:solidFill>
                <a:latin typeface="Times New Roman" charset="0"/>
              </a:rPr>
              <a:t>…c’è solo coerenza di ‘argomento’</a:t>
            </a:r>
          </a:p>
          <a:p>
            <a:pPr eaLnBrk="1" hangingPunct="1">
              <a:buFont typeface="Arial" charset="0"/>
              <a:buChar char="•"/>
            </a:pPr>
            <a:r>
              <a:rPr lang="it-IT" sz="2800" dirty="0">
                <a:solidFill>
                  <a:srgbClr val="000000"/>
                </a:solidFill>
                <a:latin typeface="Times New Roman" charset="0"/>
              </a:rPr>
              <a:t>Anche il legame fra contesto e domanda è di questo tipo: non ci  sono legami di tipo temporale o causale…</a:t>
            </a:r>
          </a:p>
          <a:p>
            <a:pPr eaLnBrk="1" hangingPunct="1">
              <a:buFont typeface="Arial" charset="0"/>
              <a:buChar char="•"/>
            </a:pPr>
            <a:r>
              <a:rPr lang="it-IT" sz="2800" dirty="0">
                <a:solidFill>
                  <a:srgbClr val="000000"/>
                </a:solidFill>
                <a:latin typeface="Times New Roman" charset="0"/>
              </a:rPr>
              <a:t>…l’unica coerenza è  data dall’argomento.</a:t>
            </a:r>
          </a:p>
          <a:p>
            <a:pPr eaLnBrk="1" hangingPunct="1">
              <a:buFont typeface="Arial" charset="0"/>
              <a:buChar char="•"/>
            </a:pPr>
            <a:endParaRPr lang="it-IT" dirty="0">
              <a:solidFill>
                <a:srgbClr val="FFFFFF"/>
              </a:solidFill>
              <a:latin typeface="Times New Roman" charset="0"/>
            </a:endParaRPr>
          </a:p>
        </p:txBody>
      </p:sp>
    </p:spTree>
    <p:extLst>
      <p:ext uri="{BB962C8B-B14F-4D97-AF65-F5344CB8AC3E}">
        <p14:creationId xmlns:p14="http://schemas.microsoft.com/office/powerpoint/2010/main" val="38026497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bldLvl="2"/>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ttangolo 3"/>
          <p:cNvSpPr>
            <a:spLocks noChangeArrowheads="1"/>
          </p:cNvSpPr>
          <p:nvPr/>
        </p:nvSpPr>
        <p:spPr bwMode="auto">
          <a:xfrm>
            <a:off x="468313" y="260350"/>
            <a:ext cx="8351837" cy="2678113"/>
          </a:xfrm>
          <a:prstGeom prst="rect">
            <a:avLst/>
          </a:prstGeom>
          <a:solidFill>
            <a:srgbClr val="00FF00"/>
          </a:solidFill>
          <a:ln>
            <a:noFill/>
          </a:ln>
          <a:extLst/>
        </p:spPr>
        <p:txBody>
          <a:bodyPr>
            <a:spAutoFit/>
          </a:bodyPr>
          <a:lstStyle/>
          <a:p>
            <a:r>
              <a:rPr lang="it-IT" sz="2400" b="1" dirty="0"/>
              <a:t>La comitiva</a:t>
            </a:r>
            <a:endParaRPr lang="it-IT" sz="2400" dirty="0"/>
          </a:p>
          <a:p>
            <a:r>
              <a:rPr lang="it-IT" sz="2400" dirty="0"/>
              <a:t>Una comitiva di turisti formata da giapponesi, cinesi e coreani visitano la Cappella Sistina a Roma. I giapponesi e i cinesi sono 160, i giapponesi e i coreani sono 121, i cinesi e i coreani sono 109. </a:t>
            </a:r>
          </a:p>
          <a:p>
            <a:r>
              <a:rPr lang="it-IT" sz="2400" dirty="0"/>
              <a:t>Da quanti giapponesi, cinesi e coreani è composta tale comitiva?</a:t>
            </a:r>
          </a:p>
        </p:txBody>
      </p:sp>
      <p:sp>
        <p:nvSpPr>
          <p:cNvPr id="75778" name="CasellaDiTesto 4"/>
          <p:cNvSpPr txBox="1">
            <a:spLocks noChangeArrowheads="1"/>
          </p:cNvSpPr>
          <p:nvPr/>
        </p:nvSpPr>
        <p:spPr bwMode="auto">
          <a:xfrm>
            <a:off x="468313" y="3027363"/>
            <a:ext cx="8424862" cy="3786187"/>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b="1"/>
              <a:t>Animali domestici</a:t>
            </a:r>
            <a:endParaRPr lang="it-IT"/>
          </a:p>
          <a:p>
            <a:pPr eaLnBrk="1" hangingPunct="1"/>
            <a:r>
              <a:rPr lang="it-IT"/>
              <a:t>Agli alunni di una classe viene chiesto quanti animali domestici hanno.</a:t>
            </a:r>
          </a:p>
          <a:p>
            <a:pPr eaLnBrk="1" hangingPunct="1"/>
            <a:r>
              <a:rPr lang="it-IT"/>
              <a:t>8 alunni non possiedono animali. 3 alunni possiedono 2 animali.</a:t>
            </a:r>
          </a:p>
          <a:p>
            <a:pPr eaLnBrk="1" hangingPunct="1"/>
            <a:r>
              <a:rPr lang="it-IT"/>
              <a:t>Il numero degli alunni che hanno 3 animali è la metà di quelli che non hanno nessun animale. Nessun alunno ha più di 3 animali.</a:t>
            </a:r>
          </a:p>
          <a:p>
            <a:pPr eaLnBrk="1" hangingPunct="1"/>
            <a:r>
              <a:rPr lang="it-IT"/>
              <a:t>I bambini di quella classe sono 19. </a:t>
            </a:r>
          </a:p>
          <a:p>
            <a:pPr eaLnBrk="1" hangingPunct="1"/>
            <a:r>
              <a:rPr lang="it-IT"/>
              <a:t>Sapresti dire quanti animali hanno in tutto?</a:t>
            </a:r>
          </a:p>
        </p:txBody>
      </p:sp>
    </p:spTree>
    <p:extLst>
      <p:ext uri="{BB962C8B-B14F-4D97-AF65-F5344CB8AC3E}">
        <p14:creationId xmlns:p14="http://schemas.microsoft.com/office/powerpoint/2010/main" val="25950558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577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57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7" grpId="0" animBg="1"/>
      <p:bldP spid="75778" grpId="0"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750" y="260350"/>
            <a:ext cx="7772400" cy="1143000"/>
          </a:xfrm>
        </p:spPr>
        <p:txBody>
          <a:bodyPr>
            <a:normAutofit fontScale="90000"/>
          </a:bodyPr>
          <a:lstStyle/>
          <a:p>
            <a:pPr>
              <a:defRPr/>
            </a:pPr>
            <a:r>
              <a:rPr lang="it-IT" sz="3600" dirty="0" smtClean="0">
                <a:solidFill>
                  <a:srgbClr val="000000"/>
                </a:solidFill>
              </a:rPr>
              <a:t>La comprensione di un problema descrittivo</a:t>
            </a:r>
            <a:endParaRPr lang="it-IT" sz="3600" dirty="0">
              <a:solidFill>
                <a:srgbClr val="000000"/>
              </a:solidFill>
            </a:endParaRPr>
          </a:p>
        </p:txBody>
      </p:sp>
      <p:sp>
        <p:nvSpPr>
          <p:cNvPr id="162818" name="CasellaDiTesto 4"/>
          <p:cNvSpPr txBox="1">
            <a:spLocks noChangeArrowheads="1"/>
          </p:cNvSpPr>
          <p:nvPr/>
        </p:nvSpPr>
        <p:spPr bwMode="auto">
          <a:xfrm>
            <a:off x="468313" y="1484313"/>
            <a:ext cx="7632700" cy="391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buFont typeface="Arial" charset="0"/>
              <a:buChar char="•"/>
            </a:pPr>
            <a:r>
              <a:rPr lang="it-IT" sz="2800" dirty="0">
                <a:solidFill>
                  <a:srgbClr val="000000"/>
                </a:solidFill>
                <a:latin typeface="Times New Roman" charset="0"/>
              </a:rPr>
              <a:t>In un problema </a:t>
            </a:r>
            <a:r>
              <a:rPr lang="it-IT" sz="2800" dirty="0" smtClean="0">
                <a:solidFill>
                  <a:srgbClr val="000000"/>
                </a:solidFill>
                <a:latin typeface="Times New Roman" charset="0"/>
              </a:rPr>
              <a:t>descrittivo </a:t>
            </a:r>
            <a:r>
              <a:rPr lang="it-IT" sz="2800" dirty="0">
                <a:solidFill>
                  <a:srgbClr val="000000"/>
                </a:solidFill>
                <a:latin typeface="Times New Roman" charset="0"/>
              </a:rPr>
              <a:t>la comprensione è resa più difficile dalla mancanza di legami di tipo temporale e causale fra le varie parti del testo…</a:t>
            </a:r>
          </a:p>
          <a:p>
            <a:pPr eaLnBrk="1" hangingPunct="1">
              <a:buFont typeface="Arial" charset="0"/>
              <a:buChar char="•"/>
            </a:pPr>
            <a:r>
              <a:rPr lang="it-IT" sz="2800" dirty="0">
                <a:solidFill>
                  <a:srgbClr val="000000"/>
                </a:solidFill>
                <a:latin typeface="Times New Roman" charset="0"/>
              </a:rPr>
              <a:t>…c’è solo coerenza di ‘argomento’</a:t>
            </a:r>
          </a:p>
          <a:p>
            <a:pPr eaLnBrk="1" hangingPunct="1">
              <a:buFont typeface="Arial" charset="0"/>
              <a:buChar char="•"/>
            </a:pPr>
            <a:r>
              <a:rPr lang="it-IT" sz="2800" dirty="0">
                <a:solidFill>
                  <a:srgbClr val="000000"/>
                </a:solidFill>
                <a:latin typeface="Times New Roman" charset="0"/>
              </a:rPr>
              <a:t>Anche il legame fra contesto e domanda è di questo tipo: non ci  sono legami di tipo temporale o causale…</a:t>
            </a:r>
          </a:p>
          <a:p>
            <a:pPr eaLnBrk="1" hangingPunct="1">
              <a:buFont typeface="Arial" charset="0"/>
              <a:buChar char="•"/>
            </a:pPr>
            <a:r>
              <a:rPr lang="it-IT" sz="2800" dirty="0">
                <a:solidFill>
                  <a:srgbClr val="000000"/>
                </a:solidFill>
                <a:latin typeface="Times New Roman" charset="0"/>
              </a:rPr>
              <a:t>…l’unica coerenza è  data dall’argomento.</a:t>
            </a:r>
          </a:p>
          <a:p>
            <a:pPr eaLnBrk="1" hangingPunct="1">
              <a:buFont typeface="Arial" charset="0"/>
              <a:buChar char="•"/>
            </a:pPr>
            <a:endParaRPr lang="it-IT" dirty="0">
              <a:solidFill>
                <a:srgbClr val="FFFFFF"/>
              </a:solidFill>
              <a:latin typeface="Times New Roman" charset="0"/>
            </a:endParaRPr>
          </a:p>
        </p:txBody>
      </p:sp>
      <p:sp>
        <p:nvSpPr>
          <p:cNvPr id="6" name="Freccia giù 5"/>
          <p:cNvSpPr/>
          <p:nvPr/>
        </p:nvSpPr>
        <p:spPr>
          <a:xfrm>
            <a:off x="3851275" y="5102225"/>
            <a:ext cx="433388" cy="487363"/>
          </a:xfrm>
          <a:prstGeom prst="downArrow">
            <a:avLst/>
          </a:prstGeom>
          <a:solidFill>
            <a:srgbClr val="FFFFFF"/>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7" name="CasellaDiTesto 4"/>
          <p:cNvSpPr txBox="1">
            <a:spLocks noChangeArrowheads="1"/>
          </p:cNvSpPr>
          <p:nvPr/>
        </p:nvSpPr>
        <p:spPr bwMode="auto">
          <a:xfrm>
            <a:off x="395288" y="5715000"/>
            <a:ext cx="7848600" cy="954088"/>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2800" dirty="0">
                <a:solidFill>
                  <a:srgbClr val="000000"/>
                </a:solidFill>
              </a:rPr>
              <a:t>Nei problemi assurdi come </a:t>
            </a:r>
            <a:r>
              <a:rPr lang="it-IT" sz="2800" i="1" dirty="0">
                <a:solidFill>
                  <a:srgbClr val="000000"/>
                </a:solidFill>
              </a:rPr>
              <a:t>L’età del capitano </a:t>
            </a:r>
            <a:r>
              <a:rPr lang="it-IT" sz="2800" dirty="0">
                <a:solidFill>
                  <a:srgbClr val="000000"/>
                </a:solidFill>
              </a:rPr>
              <a:t>c’è questa continuità di argomento!</a:t>
            </a:r>
          </a:p>
        </p:txBody>
      </p:sp>
    </p:spTree>
    <p:extLst>
      <p:ext uri="{BB962C8B-B14F-4D97-AF65-F5344CB8AC3E}">
        <p14:creationId xmlns:p14="http://schemas.microsoft.com/office/powerpoint/2010/main" val="37193909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CasellaDiTesto 7"/>
          <p:cNvSpPr txBox="1">
            <a:spLocks noChangeArrowheads="1"/>
          </p:cNvSpPr>
          <p:nvPr/>
        </p:nvSpPr>
        <p:spPr bwMode="auto">
          <a:xfrm>
            <a:off x="539750" y="765175"/>
            <a:ext cx="7272338" cy="1662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2800"/>
              <a:t>Su una nave ci sono 26 pecore e 10 capre. </a:t>
            </a:r>
          </a:p>
          <a:p>
            <a:pPr eaLnBrk="1" hangingPunct="1"/>
            <a:endParaRPr lang="it-IT" sz="2800"/>
          </a:p>
          <a:p>
            <a:pPr eaLnBrk="1" hangingPunct="1"/>
            <a:r>
              <a:rPr lang="it-IT" sz="2800"/>
              <a:t>Quanti anni ha il capitano?"</a:t>
            </a:r>
          </a:p>
          <a:p>
            <a:pPr eaLnBrk="1" hangingPunct="1"/>
            <a:endParaRPr lang="it-IT" sz="1800"/>
          </a:p>
        </p:txBody>
      </p:sp>
      <p:sp>
        <p:nvSpPr>
          <p:cNvPr id="9" name="Ovale 8"/>
          <p:cNvSpPr/>
          <p:nvPr/>
        </p:nvSpPr>
        <p:spPr>
          <a:xfrm>
            <a:off x="971550" y="620713"/>
            <a:ext cx="1728788" cy="936625"/>
          </a:xfrm>
          <a:prstGeom prst="ellipse">
            <a:avLst/>
          </a:prstGeom>
          <a:noFill/>
          <a:ln w="38100" cmpd="sng">
            <a:solidFill>
              <a:srgbClr val="FF0066"/>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0" name="Ovale 9"/>
          <p:cNvSpPr/>
          <p:nvPr/>
        </p:nvSpPr>
        <p:spPr>
          <a:xfrm>
            <a:off x="2916238" y="1341438"/>
            <a:ext cx="1727200" cy="935037"/>
          </a:xfrm>
          <a:prstGeom prst="ellipse">
            <a:avLst/>
          </a:prstGeom>
          <a:noFill/>
          <a:ln w="38100" cmpd="sng">
            <a:solidFill>
              <a:srgbClr val="FF0066"/>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cxnSp>
        <p:nvCxnSpPr>
          <p:cNvPr id="12" name="Connettore 2 11"/>
          <p:cNvCxnSpPr>
            <a:endCxn id="9" idx="4"/>
          </p:cNvCxnSpPr>
          <p:nvPr/>
        </p:nvCxnSpPr>
        <p:spPr>
          <a:xfrm flipV="1">
            <a:off x="611188" y="1557338"/>
            <a:ext cx="1223962" cy="3455987"/>
          </a:xfrm>
          <a:prstGeom prst="straightConnector1">
            <a:avLst/>
          </a:prstGeom>
          <a:ln w="38100" cmpd="sng">
            <a:solidFill>
              <a:srgbClr val="FF0066"/>
            </a:solidFill>
            <a:tailEnd type="arrow"/>
          </a:ln>
        </p:spPr>
        <p:style>
          <a:lnRef idx="2">
            <a:schemeClr val="accent1"/>
          </a:lnRef>
          <a:fillRef idx="0">
            <a:schemeClr val="accent1"/>
          </a:fillRef>
          <a:effectRef idx="1">
            <a:schemeClr val="accent1"/>
          </a:effectRef>
          <a:fontRef idx="minor">
            <a:schemeClr val="tx1"/>
          </a:fontRef>
        </p:style>
      </p:cxnSp>
      <p:cxnSp>
        <p:nvCxnSpPr>
          <p:cNvPr id="14" name="Connettore 2 13"/>
          <p:cNvCxnSpPr/>
          <p:nvPr/>
        </p:nvCxnSpPr>
        <p:spPr>
          <a:xfrm flipV="1">
            <a:off x="611188" y="2276475"/>
            <a:ext cx="2736850" cy="2736850"/>
          </a:xfrm>
          <a:prstGeom prst="straightConnector1">
            <a:avLst/>
          </a:prstGeom>
          <a:ln w="38100" cmpd="sng">
            <a:solidFill>
              <a:srgbClr val="FF0066"/>
            </a:solidFill>
            <a:tailEnd type="arrow"/>
          </a:ln>
        </p:spPr>
        <p:style>
          <a:lnRef idx="2">
            <a:schemeClr val="accent1"/>
          </a:lnRef>
          <a:fillRef idx="0">
            <a:schemeClr val="accent1"/>
          </a:fillRef>
          <a:effectRef idx="1">
            <a:schemeClr val="accent1"/>
          </a:effectRef>
          <a:fontRef idx="minor">
            <a:schemeClr val="tx1"/>
          </a:fontRef>
        </p:style>
      </p:cxnSp>
      <p:sp>
        <p:nvSpPr>
          <p:cNvPr id="8" name="CasellaDiTesto 4"/>
          <p:cNvSpPr txBox="1">
            <a:spLocks noChangeArrowheads="1"/>
          </p:cNvSpPr>
          <p:nvPr/>
        </p:nvSpPr>
        <p:spPr bwMode="auto">
          <a:xfrm>
            <a:off x="395288" y="5715000"/>
            <a:ext cx="7848600" cy="954088"/>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2800" dirty="0">
                <a:solidFill>
                  <a:srgbClr val="000000"/>
                </a:solidFill>
              </a:rPr>
              <a:t>Nei problemi assurdi come </a:t>
            </a:r>
            <a:r>
              <a:rPr lang="it-IT" sz="2800" i="1" dirty="0">
                <a:solidFill>
                  <a:srgbClr val="000000"/>
                </a:solidFill>
              </a:rPr>
              <a:t>L’età del capitano </a:t>
            </a:r>
            <a:r>
              <a:rPr lang="it-IT" sz="2800" dirty="0">
                <a:solidFill>
                  <a:srgbClr val="000000"/>
                </a:solidFill>
              </a:rPr>
              <a:t>c’è questa continuità di argomento!</a:t>
            </a:r>
          </a:p>
        </p:txBody>
      </p:sp>
    </p:spTree>
    <p:extLst>
      <p:ext uri="{BB962C8B-B14F-4D97-AF65-F5344CB8AC3E}">
        <p14:creationId xmlns:p14="http://schemas.microsoft.com/office/powerpoint/2010/main" val="35646199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82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2362200" y="533400"/>
            <a:ext cx="6400800" cy="1447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it-IT">
              <a:solidFill>
                <a:srgbClr val="000000"/>
              </a:solidFill>
            </a:endParaRPr>
          </a:p>
        </p:txBody>
      </p:sp>
      <p:graphicFrame>
        <p:nvGraphicFramePr>
          <p:cNvPr id="5124" name="Object 4"/>
          <p:cNvGraphicFramePr>
            <a:graphicFrameLocks noChangeAspect="1"/>
          </p:cNvGraphicFramePr>
          <p:nvPr>
            <p:extLst>
              <p:ext uri="{D42A27DB-BD31-4B8C-83A1-F6EECF244321}">
                <p14:modId xmlns:p14="http://schemas.microsoft.com/office/powerpoint/2010/main" val="2913795415"/>
              </p:ext>
            </p:extLst>
          </p:nvPr>
        </p:nvGraphicFramePr>
        <p:xfrm>
          <a:off x="2513013" y="493713"/>
          <a:ext cx="6332537" cy="1624012"/>
        </p:xfrm>
        <a:graphic>
          <a:graphicData uri="http://schemas.openxmlformats.org/presentationml/2006/ole">
            <mc:AlternateContent xmlns:mc="http://schemas.openxmlformats.org/markup-compatibility/2006">
              <mc:Choice xmlns:v="urn:schemas-microsoft-com:vml" Requires="v">
                <p:oleObj spid="_x0000_s3258" name="Documento" r:id="rId3" imgW="6337300" imgH="1638300" progId="Word.Document.8">
                  <p:embed/>
                </p:oleObj>
              </mc:Choice>
              <mc:Fallback>
                <p:oleObj name="Documento" r:id="rId3" imgW="6337300" imgH="1638300" progId="Word.Document.8">
                  <p:embed/>
                  <p:pic>
                    <p:nvPicPr>
                      <p:cNvPr id="0" name=""/>
                      <p:cNvPicPr>
                        <a:picLocks noChangeAspect="1" noChangeArrowheads="1"/>
                      </p:cNvPicPr>
                      <p:nvPr/>
                    </p:nvPicPr>
                    <p:blipFill>
                      <a:blip r:embed="rId4"/>
                      <a:srcRect/>
                      <a:stretch>
                        <a:fillRect/>
                      </a:stretch>
                    </p:blipFill>
                    <p:spPr bwMode="auto">
                      <a:xfrm>
                        <a:off x="2513013" y="493713"/>
                        <a:ext cx="6332537" cy="162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5126" name="Text Box 6"/>
          <p:cNvSpPr txBox="1">
            <a:spLocks noChangeArrowheads="1"/>
          </p:cNvSpPr>
          <p:nvPr/>
        </p:nvSpPr>
        <p:spPr bwMode="auto">
          <a:xfrm>
            <a:off x="228600" y="533400"/>
            <a:ext cx="1981200" cy="4572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it-IT">
                <a:solidFill>
                  <a:srgbClr val="000000"/>
                </a:solidFill>
              </a:rPr>
              <a:t>ISRAELE</a:t>
            </a:r>
          </a:p>
        </p:txBody>
      </p:sp>
      <p:sp>
        <p:nvSpPr>
          <p:cNvPr id="5128" name="AutoShape 8"/>
          <p:cNvSpPr>
            <a:spLocks noChangeArrowheads="1"/>
          </p:cNvSpPr>
          <p:nvPr/>
        </p:nvSpPr>
        <p:spPr bwMode="auto">
          <a:xfrm rot="5400000">
            <a:off x="2209800" y="2133600"/>
            <a:ext cx="1143000" cy="838200"/>
          </a:xfrm>
          <a:custGeom>
            <a:avLst/>
            <a:gdLst>
              <a:gd name="G0" fmla="+- 9257 0 0"/>
              <a:gd name="G1" fmla="+- 18514 0 0"/>
              <a:gd name="G2" fmla="+- 7200 0 0"/>
              <a:gd name="G3" fmla="*/ 9257 1 2"/>
              <a:gd name="G4" fmla="+- G3 10800 0"/>
              <a:gd name="G5" fmla="+- 21600 9257 18514"/>
              <a:gd name="G6" fmla="+- 18514 7200 0"/>
              <a:gd name="G7" fmla="*/ G6 1 2"/>
              <a:gd name="G8" fmla="*/ 18514 2 1"/>
              <a:gd name="G9" fmla="+- G8 0 21600"/>
              <a:gd name="G10" fmla="*/ 21600 G0 G1"/>
              <a:gd name="G11" fmla="*/ 21600 G4 G1"/>
              <a:gd name="G12" fmla="*/ 21600 G5 G1"/>
              <a:gd name="G13" fmla="*/ 21600 G7 G1"/>
              <a:gd name="G14" fmla="*/ 18514 1 2"/>
              <a:gd name="G15" fmla="+- G5 0 G4"/>
              <a:gd name="G16" fmla="+- G0 0 G4"/>
              <a:gd name="G17" fmla="*/ G2 G15 G16"/>
              <a:gd name="T0" fmla="*/ 15429 w 21600"/>
              <a:gd name="T1" fmla="*/ 0 h 21600"/>
              <a:gd name="T2" fmla="*/ 9257 w 21600"/>
              <a:gd name="T3" fmla="*/ 7200 h 21600"/>
              <a:gd name="T4" fmla="*/ 0 w 21600"/>
              <a:gd name="T5" fmla="*/ 18001 h 21600"/>
              <a:gd name="T6" fmla="*/ 9257 w 21600"/>
              <a:gd name="T7" fmla="*/ 21600 h 21600"/>
              <a:gd name="T8" fmla="*/ 18514 w 21600"/>
              <a:gd name="T9" fmla="*/ 15000 h 21600"/>
              <a:gd name="T10" fmla="*/ 21600 w 21600"/>
              <a:gd name="T11" fmla="*/ 7200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solidFill>
                <a:srgbClr val="000000"/>
              </a:solidFill>
            </a:endParaRPr>
          </a:p>
        </p:txBody>
      </p:sp>
      <p:sp>
        <p:nvSpPr>
          <p:cNvPr id="5129" name="Text Box 9"/>
          <p:cNvSpPr txBox="1">
            <a:spLocks noChangeArrowheads="1"/>
          </p:cNvSpPr>
          <p:nvPr/>
        </p:nvSpPr>
        <p:spPr bwMode="auto">
          <a:xfrm>
            <a:off x="3657600" y="2362200"/>
            <a:ext cx="3657600" cy="4667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it-IT">
                <a:solidFill>
                  <a:srgbClr val="000000"/>
                </a:solidFill>
              </a:rPr>
              <a:t>10° + 40° = 50°</a:t>
            </a:r>
          </a:p>
        </p:txBody>
      </p:sp>
      <p:graphicFrame>
        <p:nvGraphicFramePr>
          <p:cNvPr id="12" name="Object 5"/>
          <p:cNvGraphicFramePr>
            <a:graphicFrameLocks noChangeAspect="1"/>
          </p:cNvGraphicFramePr>
          <p:nvPr>
            <p:extLst>
              <p:ext uri="{D42A27DB-BD31-4B8C-83A1-F6EECF244321}">
                <p14:modId xmlns:p14="http://schemas.microsoft.com/office/powerpoint/2010/main" val="1950733205"/>
              </p:ext>
            </p:extLst>
          </p:nvPr>
        </p:nvGraphicFramePr>
        <p:xfrm>
          <a:off x="2552643" y="3469459"/>
          <a:ext cx="6334125" cy="1227137"/>
        </p:xfrm>
        <a:graphic>
          <a:graphicData uri="http://schemas.openxmlformats.org/presentationml/2006/ole">
            <mc:AlternateContent xmlns:mc="http://schemas.openxmlformats.org/markup-compatibility/2006">
              <mc:Choice xmlns:v="urn:schemas-microsoft-com:vml" Requires="v">
                <p:oleObj spid="_x0000_s3259" name="Documento" r:id="rId5" imgW="6332220" imgH="1226820" progId="Word.Document.8">
                  <p:embed/>
                </p:oleObj>
              </mc:Choice>
              <mc:Fallback>
                <p:oleObj name="Documento" r:id="rId5" imgW="6332220" imgH="1226820"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52643" y="3469459"/>
                        <a:ext cx="6334125" cy="1227137"/>
                      </a:xfrm>
                      <a:prstGeom prst="rect">
                        <a:avLst/>
                      </a:prstGeom>
                      <a:solidFill>
                        <a:srgbClr val="FFFF00"/>
                      </a:solidFill>
                      <a:ln>
                        <a:solidFill>
                          <a:srgbClr val="000000"/>
                        </a:solidFill>
                      </a:ln>
                      <a:effectLst/>
                    </p:spPr>
                  </p:pic>
                </p:oleObj>
              </mc:Fallback>
            </mc:AlternateContent>
          </a:graphicData>
        </a:graphic>
      </p:graphicFrame>
      <p:sp>
        <p:nvSpPr>
          <p:cNvPr id="13" name="Text Box 6"/>
          <p:cNvSpPr txBox="1">
            <a:spLocks noChangeArrowheads="1"/>
          </p:cNvSpPr>
          <p:nvPr/>
        </p:nvSpPr>
        <p:spPr bwMode="auto">
          <a:xfrm>
            <a:off x="238068" y="3401196"/>
            <a:ext cx="2133600" cy="369332"/>
          </a:xfrm>
          <a:prstGeom prst="rect">
            <a:avLst/>
          </a:prstGeom>
          <a:solidFill>
            <a:srgbClr val="FFFF00"/>
          </a:solidFill>
          <a:ln>
            <a:solidFill>
              <a:schemeClr val="tx1"/>
            </a:solidFill>
          </a:ln>
          <a:effectLst/>
          <a:extLst/>
        </p:spPr>
        <p:txBody>
          <a:bodyPr>
            <a:spAutoFit/>
          </a:bodyPr>
          <a:lstStyle/>
          <a:p>
            <a:pPr algn="ctr">
              <a:spcBef>
                <a:spcPct val="50000"/>
              </a:spcBef>
              <a:defRPr/>
            </a:pPr>
            <a:r>
              <a:rPr lang="it-IT" dirty="0">
                <a:solidFill>
                  <a:srgbClr val="000000"/>
                </a:solidFill>
              </a:rPr>
              <a:t>STATI UNITI</a:t>
            </a:r>
          </a:p>
        </p:txBody>
      </p:sp>
      <p:sp>
        <p:nvSpPr>
          <p:cNvPr id="14" name="Text Box 7"/>
          <p:cNvSpPr txBox="1">
            <a:spLocks noChangeArrowheads="1"/>
          </p:cNvSpPr>
          <p:nvPr/>
        </p:nvSpPr>
        <p:spPr bwMode="auto">
          <a:xfrm>
            <a:off x="3171768" y="5077596"/>
            <a:ext cx="5562600" cy="1196975"/>
          </a:xfrm>
          <a:prstGeom prst="rect">
            <a:avLst/>
          </a:prstGeom>
          <a:solidFill>
            <a:srgbClr val="FFFF00"/>
          </a:solidFill>
          <a:ln w="9525">
            <a:solidFill>
              <a:schemeClr val="tx1"/>
            </a:solidFill>
            <a:miter lim="800000"/>
            <a:headEnd/>
            <a:tailEnd/>
          </a:ln>
          <a:effectLst/>
          <a:extLst/>
        </p:spPr>
        <p:txBody>
          <a:bodyPr>
            <a:spAutoFit/>
          </a:bodyPr>
          <a:lstStyle/>
          <a:p>
            <a:pPr>
              <a:defRPr/>
            </a:pPr>
            <a:r>
              <a:rPr lang="it-IT" dirty="0">
                <a:solidFill>
                  <a:srgbClr val="000000"/>
                </a:solidFill>
              </a:rPr>
              <a:t>45.000 studenti </a:t>
            </a:r>
          </a:p>
          <a:p>
            <a:pPr>
              <a:defRPr/>
            </a:pPr>
            <a:r>
              <a:rPr lang="it-IT" dirty="0">
                <a:solidFill>
                  <a:srgbClr val="000000"/>
                </a:solidFill>
              </a:rPr>
              <a:t>"31 col resto di 12" (29%) </a:t>
            </a:r>
          </a:p>
          <a:p>
            <a:pPr>
              <a:defRPr/>
            </a:pPr>
            <a:r>
              <a:rPr lang="it-IT" dirty="0">
                <a:solidFill>
                  <a:srgbClr val="000000"/>
                </a:solidFill>
              </a:rPr>
              <a:t>"31" (18%)</a:t>
            </a:r>
          </a:p>
        </p:txBody>
      </p:sp>
      <p:sp>
        <p:nvSpPr>
          <p:cNvPr id="15" name="AutoShape 10"/>
          <p:cNvSpPr>
            <a:spLocks noChangeArrowheads="1"/>
          </p:cNvSpPr>
          <p:nvPr/>
        </p:nvSpPr>
        <p:spPr bwMode="auto">
          <a:xfrm rot="5400000">
            <a:off x="2333568" y="5001396"/>
            <a:ext cx="990600" cy="685800"/>
          </a:xfrm>
          <a:custGeom>
            <a:avLst/>
            <a:gdLst>
              <a:gd name="G0" fmla="+- 9257 0 0"/>
              <a:gd name="G1" fmla="+- 18514 0 0"/>
              <a:gd name="G2" fmla="+- 7200 0 0"/>
              <a:gd name="G3" fmla="*/ 9257 1 2"/>
              <a:gd name="G4" fmla="+- G3 10800 0"/>
              <a:gd name="G5" fmla="+- 21600 9257 18514"/>
              <a:gd name="G6" fmla="+- 18514 7200 0"/>
              <a:gd name="G7" fmla="*/ G6 1 2"/>
              <a:gd name="G8" fmla="*/ 18514 2 1"/>
              <a:gd name="G9" fmla="+- G8 0 21600"/>
              <a:gd name="G10" fmla="*/ 21600 G0 G1"/>
              <a:gd name="G11" fmla="*/ 21600 G4 G1"/>
              <a:gd name="G12" fmla="*/ 21600 G5 G1"/>
              <a:gd name="G13" fmla="*/ 21600 G7 G1"/>
              <a:gd name="G14" fmla="*/ 18514 1 2"/>
              <a:gd name="G15" fmla="+- G5 0 G4"/>
              <a:gd name="G16" fmla="+- G0 0 G4"/>
              <a:gd name="G17" fmla="*/ G2 G15 G16"/>
              <a:gd name="T0" fmla="*/ 15429 w 21600"/>
              <a:gd name="T1" fmla="*/ 0 h 21600"/>
              <a:gd name="T2" fmla="*/ 9257 w 21600"/>
              <a:gd name="T3" fmla="*/ 7200 h 21600"/>
              <a:gd name="T4" fmla="*/ 0 w 21600"/>
              <a:gd name="T5" fmla="*/ 18001 h 21600"/>
              <a:gd name="T6" fmla="*/ 9257 w 21600"/>
              <a:gd name="T7" fmla="*/ 21600 h 21600"/>
              <a:gd name="T8" fmla="*/ 18514 w 21600"/>
              <a:gd name="T9" fmla="*/ 15000 h 21600"/>
              <a:gd name="T10" fmla="*/ 21600 w 21600"/>
              <a:gd name="T11" fmla="*/ 7200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rgbClr val="FFFF00"/>
          </a:solidFill>
          <a:ln w="9525">
            <a:solidFill>
              <a:schemeClr val="tx1"/>
            </a:solidFill>
            <a:miter lim="800000"/>
            <a:headEnd/>
            <a:tailEnd/>
          </a:ln>
          <a:effectLst/>
          <a:extLst/>
        </p:spPr>
        <p:txBody>
          <a:bodyPr wrap="none" anchor="ctr"/>
          <a:lstStyle/>
          <a:p>
            <a:pPr>
              <a:defRPr/>
            </a:pPr>
            <a:endParaRPr lang="it-IT">
              <a:solidFill>
                <a:srgbClr val="000000"/>
              </a:solidFill>
            </a:endParaRPr>
          </a:p>
        </p:txBody>
      </p:sp>
    </p:spTree>
    <p:extLst>
      <p:ext uri="{BB962C8B-B14F-4D97-AF65-F5344CB8AC3E}">
        <p14:creationId xmlns:p14="http://schemas.microsoft.com/office/powerpoint/2010/main" val="16508471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512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512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1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499"/>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499"/>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14">
                                            <p:bg/>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14">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14">
                                            <p:txEl>
                                              <p:pRg st="1" end="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autoUpdateAnimBg="0"/>
      <p:bldP spid="5126" grpId="0" animBg="1" autoUpdateAnimBg="0"/>
      <p:bldP spid="5129" grpId="0" animBg="1" autoUpdateAnimBg="0"/>
      <p:bldP spid="13" grpId="0" animBg="1" autoUpdateAnimBg="0"/>
      <p:bldP spid="14" grpId="0" build="p" animBg="1" autoUpdateAnimBg="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CasellaDiTesto 7"/>
          <p:cNvSpPr txBox="1">
            <a:spLocks noChangeArrowheads="1"/>
          </p:cNvSpPr>
          <p:nvPr/>
        </p:nvSpPr>
        <p:spPr bwMode="auto">
          <a:xfrm>
            <a:off x="539750" y="765175"/>
            <a:ext cx="7272338" cy="1662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2800"/>
              <a:t>Su una nave ci sono 26 pecore e 10 capre. </a:t>
            </a:r>
          </a:p>
          <a:p>
            <a:pPr eaLnBrk="1" hangingPunct="1"/>
            <a:endParaRPr lang="it-IT" sz="2800"/>
          </a:p>
          <a:p>
            <a:pPr eaLnBrk="1" hangingPunct="1"/>
            <a:r>
              <a:rPr lang="it-IT" sz="2800"/>
              <a:t>Quanti anni ha il capitano?"</a:t>
            </a:r>
          </a:p>
          <a:p>
            <a:pPr eaLnBrk="1" hangingPunct="1"/>
            <a:endParaRPr lang="it-IT" sz="1800"/>
          </a:p>
        </p:txBody>
      </p:sp>
      <p:sp>
        <p:nvSpPr>
          <p:cNvPr id="9" name="Ovale 8"/>
          <p:cNvSpPr/>
          <p:nvPr/>
        </p:nvSpPr>
        <p:spPr>
          <a:xfrm>
            <a:off x="971550" y="620713"/>
            <a:ext cx="1728788" cy="936625"/>
          </a:xfrm>
          <a:prstGeom prst="ellipse">
            <a:avLst/>
          </a:prstGeom>
          <a:noFill/>
          <a:ln w="38100" cmpd="sng">
            <a:solidFill>
              <a:srgbClr val="FF0066"/>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0" name="Ovale 9"/>
          <p:cNvSpPr/>
          <p:nvPr/>
        </p:nvSpPr>
        <p:spPr>
          <a:xfrm>
            <a:off x="2916238" y="1341438"/>
            <a:ext cx="1727200" cy="935037"/>
          </a:xfrm>
          <a:prstGeom prst="ellipse">
            <a:avLst/>
          </a:prstGeom>
          <a:noFill/>
          <a:ln w="38100" cmpd="sng">
            <a:solidFill>
              <a:srgbClr val="FF0066"/>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1" name="CasellaDiTesto 10"/>
          <p:cNvSpPr txBox="1">
            <a:spLocks noChangeArrowheads="1"/>
          </p:cNvSpPr>
          <p:nvPr/>
        </p:nvSpPr>
        <p:spPr bwMode="auto">
          <a:xfrm>
            <a:off x="539750" y="2708275"/>
            <a:ext cx="7920038" cy="9540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2800" dirty="0"/>
              <a:t>2. In un’aula ci sono 4 file di 7 banchi.</a:t>
            </a:r>
          </a:p>
          <a:p>
            <a:pPr eaLnBrk="1" hangingPunct="1"/>
            <a:r>
              <a:rPr lang="it-IT" sz="2800" dirty="0"/>
              <a:t>Quanti anni ha la maestra?</a:t>
            </a:r>
          </a:p>
        </p:txBody>
      </p:sp>
      <p:sp>
        <p:nvSpPr>
          <p:cNvPr id="13" name="CasellaDiTesto 3"/>
          <p:cNvSpPr txBox="1">
            <a:spLocks noChangeArrowheads="1"/>
          </p:cNvSpPr>
          <p:nvPr/>
        </p:nvSpPr>
        <p:spPr bwMode="auto">
          <a:xfrm>
            <a:off x="539750" y="4365625"/>
            <a:ext cx="799306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dirty="0" err="1">
                <a:solidFill>
                  <a:srgbClr val="000000"/>
                </a:solidFill>
              </a:rPr>
              <a:t>Baruk</a:t>
            </a:r>
            <a:r>
              <a:rPr lang="it-IT" dirty="0">
                <a:solidFill>
                  <a:srgbClr val="000000"/>
                </a:solidFill>
              </a:rPr>
              <a:t>, 1985:</a:t>
            </a:r>
          </a:p>
          <a:p>
            <a:pPr eaLnBrk="1" hangingPunct="1"/>
            <a:r>
              <a:rPr lang="it-IT" dirty="0">
                <a:solidFill>
                  <a:srgbClr val="000000"/>
                </a:solidFill>
              </a:rPr>
              <a:t>Su 28 allievi, 9 hanno un comportamento contraddittorio: affermano che non si può risolvere il problema 1 ma ‘risolvono’ il problema 2.</a:t>
            </a:r>
          </a:p>
        </p:txBody>
      </p:sp>
      <p:sp>
        <p:nvSpPr>
          <p:cNvPr id="15" name="Ovale 14"/>
          <p:cNvSpPr/>
          <p:nvPr/>
        </p:nvSpPr>
        <p:spPr>
          <a:xfrm>
            <a:off x="1403350" y="2708275"/>
            <a:ext cx="1296988" cy="576263"/>
          </a:xfrm>
          <a:prstGeom prst="ellipse">
            <a:avLst/>
          </a:prstGeom>
          <a:noFill/>
          <a:ln w="38100" cmpd="sng">
            <a:solidFill>
              <a:srgbClr val="FFFF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6" name="Ovale 15"/>
          <p:cNvSpPr/>
          <p:nvPr/>
        </p:nvSpPr>
        <p:spPr>
          <a:xfrm>
            <a:off x="3492500" y="3141663"/>
            <a:ext cx="1295400" cy="574675"/>
          </a:xfrm>
          <a:prstGeom prst="ellipse">
            <a:avLst/>
          </a:prstGeom>
          <a:noFill/>
          <a:ln w="38100" cmpd="sng">
            <a:solidFill>
              <a:srgbClr val="FFFF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7" name="Ovale 16"/>
          <p:cNvSpPr/>
          <p:nvPr/>
        </p:nvSpPr>
        <p:spPr>
          <a:xfrm>
            <a:off x="3203575" y="2781300"/>
            <a:ext cx="3097213" cy="574675"/>
          </a:xfrm>
          <a:prstGeom prst="ellipse">
            <a:avLst/>
          </a:prstGeom>
          <a:noFill/>
          <a:ln w="38100" cmpd="sng">
            <a:solidFill>
              <a:srgbClr val="FFFF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Tree>
    <p:extLst>
      <p:ext uri="{BB962C8B-B14F-4D97-AF65-F5344CB8AC3E}">
        <p14:creationId xmlns:p14="http://schemas.microsoft.com/office/powerpoint/2010/main" val="16084631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5" grpId="0" animBg="1"/>
      <p:bldP spid="16" grpId="0" animBg="1"/>
      <p:bldP spid="17" grpId="0" animBg="1"/>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9388" y="-30163"/>
            <a:ext cx="8856662" cy="1143001"/>
          </a:xfrm>
        </p:spPr>
        <p:txBody>
          <a:bodyPr/>
          <a:lstStyle/>
          <a:p>
            <a:pPr>
              <a:defRPr/>
            </a:pPr>
            <a:r>
              <a:rPr lang="it-IT" sz="3600" dirty="0" smtClean="0">
                <a:solidFill>
                  <a:srgbClr val="000000"/>
                </a:solidFill>
              </a:rPr>
              <a:t>Qualche esempio di risposte ‘contraddittorie’</a:t>
            </a:r>
            <a:endParaRPr lang="it-IT" sz="3600" dirty="0">
              <a:solidFill>
                <a:srgbClr val="000000"/>
              </a:solidFill>
            </a:endParaRPr>
          </a:p>
        </p:txBody>
      </p:sp>
      <p:sp>
        <p:nvSpPr>
          <p:cNvPr id="4" name="Rettangolo 3"/>
          <p:cNvSpPr/>
          <p:nvPr/>
        </p:nvSpPr>
        <p:spPr>
          <a:xfrm>
            <a:off x="1187450" y="2133600"/>
            <a:ext cx="1008063" cy="935038"/>
          </a:xfrm>
          <a:prstGeom prst="rect">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dirty="0">
                <a:solidFill>
                  <a:schemeClr val="tx1"/>
                </a:solidFill>
              </a:rPr>
              <a:t>Anne</a:t>
            </a:r>
          </a:p>
        </p:txBody>
      </p:sp>
      <p:sp>
        <p:nvSpPr>
          <p:cNvPr id="5" name="Rettangolo 4"/>
          <p:cNvSpPr/>
          <p:nvPr/>
        </p:nvSpPr>
        <p:spPr>
          <a:xfrm>
            <a:off x="1187450" y="3068638"/>
            <a:ext cx="1008063" cy="1584325"/>
          </a:xfrm>
          <a:prstGeom prst="rect">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dirty="0" err="1">
                <a:solidFill>
                  <a:schemeClr val="tx1"/>
                </a:solidFill>
              </a:rPr>
              <a:t>Nathalie</a:t>
            </a:r>
            <a:endParaRPr lang="it-IT" dirty="0">
              <a:solidFill>
                <a:schemeClr val="tx1"/>
              </a:solidFill>
            </a:endParaRPr>
          </a:p>
        </p:txBody>
      </p:sp>
      <p:sp>
        <p:nvSpPr>
          <p:cNvPr id="6" name="Rettangolo 5"/>
          <p:cNvSpPr/>
          <p:nvPr/>
        </p:nvSpPr>
        <p:spPr>
          <a:xfrm>
            <a:off x="1187450" y="4652963"/>
            <a:ext cx="1008063" cy="1655762"/>
          </a:xfrm>
          <a:prstGeom prst="rect">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dirty="0">
                <a:solidFill>
                  <a:schemeClr val="tx1"/>
                </a:solidFill>
              </a:rPr>
              <a:t>Peter</a:t>
            </a:r>
          </a:p>
        </p:txBody>
      </p:sp>
      <p:sp>
        <p:nvSpPr>
          <p:cNvPr id="7" name="Rettangolo 6"/>
          <p:cNvSpPr/>
          <p:nvPr/>
        </p:nvSpPr>
        <p:spPr>
          <a:xfrm>
            <a:off x="2195513" y="2133600"/>
            <a:ext cx="2808287" cy="935038"/>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dirty="0"/>
          </a:p>
          <a:p>
            <a:pPr algn="just">
              <a:defRPr/>
            </a:pPr>
            <a:r>
              <a:rPr lang="it-IT" dirty="0">
                <a:solidFill>
                  <a:srgbClr val="000000"/>
                </a:solidFill>
              </a:rPr>
              <a:t>Come si fa a sapere l’età del capitano?</a:t>
            </a:r>
          </a:p>
          <a:p>
            <a:pPr algn="just">
              <a:defRPr/>
            </a:pPr>
            <a:r>
              <a:rPr lang="it-IT" dirty="0">
                <a:solidFill>
                  <a:srgbClr val="000000"/>
                </a:solidFill>
              </a:rPr>
              <a:t>Non si può sapere</a:t>
            </a:r>
          </a:p>
          <a:p>
            <a:pPr algn="ctr">
              <a:defRPr/>
            </a:pPr>
            <a:endParaRPr lang="it-IT" dirty="0"/>
          </a:p>
        </p:txBody>
      </p:sp>
      <p:sp>
        <p:nvSpPr>
          <p:cNvPr id="8" name="Rettangolo 7"/>
          <p:cNvSpPr/>
          <p:nvPr/>
        </p:nvSpPr>
        <p:spPr>
          <a:xfrm>
            <a:off x="2195513" y="3068638"/>
            <a:ext cx="2808287" cy="1584325"/>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just">
              <a:defRPr/>
            </a:pPr>
            <a:r>
              <a:rPr lang="it-IT" dirty="0">
                <a:solidFill>
                  <a:srgbClr val="000000"/>
                </a:solidFill>
              </a:rPr>
              <a:t>Non capisco perché prima si parla di pecore e poi del capitano</a:t>
            </a:r>
          </a:p>
          <a:p>
            <a:pPr algn="just">
              <a:defRPr/>
            </a:pPr>
            <a:r>
              <a:rPr lang="it-IT" dirty="0">
                <a:solidFill>
                  <a:srgbClr val="000000"/>
                </a:solidFill>
              </a:rPr>
              <a:t>Trovo che questo problema sia un po’ strano</a:t>
            </a:r>
          </a:p>
        </p:txBody>
      </p:sp>
      <p:sp>
        <p:nvSpPr>
          <p:cNvPr id="9" name="Rettangolo 8"/>
          <p:cNvSpPr/>
          <p:nvPr/>
        </p:nvSpPr>
        <p:spPr>
          <a:xfrm>
            <a:off x="2195513" y="4652963"/>
            <a:ext cx="2808287" cy="1655762"/>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just">
              <a:defRPr/>
            </a:pPr>
            <a:r>
              <a:rPr lang="it-IT" dirty="0">
                <a:solidFill>
                  <a:srgbClr val="000000"/>
                </a:solidFill>
              </a:rPr>
              <a:t>Perché si parla di pecore e poi si chiede l’età del capitano?</a:t>
            </a:r>
          </a:p>
          <a:p>
            <a:pPr algn="just">
              <a:defRPr/>
            </a:pPr>
            <a:r>
              <a:rPr lang="it-IT" dirty="0">
                <a:solidFill>
                  <a:srgbClr val="000000"/>
                </a:solidFill>
              </a:rPr>
              <a:t>Penso che [il problema] sia stupido perché si parla di pecore e poi del capitano</a:t>
            </a:r>
          </a:p>
        </p:txBody>
      </p:sp>
      <p:sp>
        <p:nvSpPr>
          <p:cNvPr id="10" name="Rettangolo 9"/>
          <p:cNvSpPr/>
          <p:nvPr/>
        </p:nvSpPr>
        <p:spPr>
          <a:xfrm>
            <a:off x="5003800" y="2133600"/>
            <a:ext cx="2520950" cy="935038"/>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defRPr/>
            </a:pPr>
            <a:r>
              <a:rPr lang="it-IT" dirty="0">
                <a:solidFill>
                  <a:srgbClr val="000000"/>
                </a:solidFill>
              </a:rPr>
              <a:t>7</a:t>
            </a:r>
          </a:p>
          <a:p>
            <a:pPr>
              <a:defRPr/>
            </a:pPr>
            <a:r>
              <a:rPr lang="it-IT" u="sng" dirty="0">
                <a:solidFill>
                  <a:srgbClr val="000000"/>
                </a:solidFill>
              </a:rPr>
              <a:t>x4</a:t>
            </a:r>
          </a:p>
          <a:p>
            <a:pPr>
              <a:defRPr/>
            </a:pPr>
            <a:r>
              <a:rPr lang="it-IT" dirty="0">
                <a:solidFill>
                  <a:srgbClr val="000000"/>
                </a:solidFill>
              </a:rPr>
              <a:t>28 La maestra ha 28 anni</a:t>
            </a:r>
          </a:p>
        </p:txBody>
      </p:sp>
      <p:sp>
        <p:nvSpPr>
          <p:cNvPr id="11" name="Rettangolo 10"/>
          <p:cNvSpPr/>
          <p:nvPr/>
        </p:nvSpPr>
        <p:spPr>
          <a:xfrm>
            <a:off x="5003800" y="3068638"/>
            <a:ext cx="2520950" cy="1584325"/>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defRPr/>
            </a:pPr>
            <a:r>
              <a:rPr lang="it-IT" dirty="0">
                <a:solidFill>
                  <a:srgbClr val="000000"/>
                </a:solidFill>
              </a:rPr>
              <a:t>Penso che la maestra ha 28 anni perché ho fatto:</a:t>
            </a:r>
          </a:p>
          <a:p>
            <a:pPr>
              <a:defRPr/>
            </a:pPr>
            <a:r>
              <a:rPr lang="it-IT" dirty="0">
                <a:solidFill>
                  <a:srgbClr val="000000"/>
                </a:solidFill>
              </a:rPr>
              <a:t>4x7=28</a:t>
            </a:r>
          </a:p>
          <a:p>
            <a:pPr>
              <a:defRPr/>
            </a:pPr>
            <a:r>
              <a:rPr lang="it-IT" dirty="0">
                <a:solidFill>
                  <a:srgbClr val="000000"/>
                </a:solidFill>
              </a:rPr>
              <a:t>Penso che questo problema sia molto facile</a:t>
            </a:r>
          </a:p>
        </p:txBody>
      </p:sp>
      <p:sp>
        <p:nvSpPr>
          <p:cNvPr id="12" name="Rettangolo 11"/>
          <p:cNvSpPr/>
          <p:nvPr/>
        </p:nvSpPr>
        <p:spPr>
          <a:xfrm>
            <a:off x="5003800" y="4652963"/>
            <a:ext cx="2520950" cy="1655762"/>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defRPr/>
            </a:pPr>
            <a:r>
              <a:rPr lang="it-IT" dirty="0">
                <a:solidFill>
                  <a:srgbClr val="000000"/>
                </a:solidFill>
              </a:rPr>
              <a:t>Penso che la maestra ha 28 anni perché</a:t>
            </a:r>
          </a:p>
          <a:p>
            <a:pPr>
              <a:defRPr/>
            </a:pPr>
            <a:r>
              <a:rPr lang="it-IT" dirty="0">
                <a:solidFill>
                  <a:srgbClr val="000000"/>
                </a:solidFill>
              </a:rPr>
              <a:t>4x7=28</a:t>
            </a:r>
          </a:p>
          <a:p>
            <a:pPr>
              <a:defRPr/>
            </a:pPr>
            <a:r>
              <a:rPr lang="it-IT" dirty="0">
                <a:solidFill>
                  <a:srgbClr val="000000"/>
                </a:solidFill>
              </a:rPr>
              <a:t>Penso che questo sia meno stupido dell’altro</a:t>
            </a:r>
          </a:p>
        </p:txBody>
      </p:sp>
      <p:sp>
        <p:nvSpPr>
          <p:cNvPr id="13" name="Rettangolo 12"/>
          <p:cNvSpPr/>
          <p:nvPr/>
        </p:nvSpPr>
        <p:spPr>
          <a:xfrm>
            <a:off x="2195513" y="1499975"/>
            <a:ext cx="2808287" cy="633626"/>
          </a:xfrm>
          <a:prstGeom prst="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2400" dirty="0">
                <a:solidFill>
                  <a:srgbClr val="000000"/>
                </a:solidFill>
              </a:rPr>
              <a:t>L’età del capitano</a:t>
            </a:r>
          </a:p>
        </p:txBody>
      </p:sp>
      <p:sp>
        <p:nvSpPr>
          <p:cNvPr id="14" name="Rettangolo 13"/>
          <p:cNvSpPr/>
          <p:nvPr/>
        </p:nvSpPr>
        <p:spPr>
          <a:xfrm>
            <a:off x="5003800" y="1499975"/>
            <a:ext cx="2520950" cy="633625"/>
          </a:xfrm>
          <a:prstGeom prst="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2400" dirty="0">
                <a:solidFill>
                  <a:srgbClr val="000000"/>
                </a:solidFill>
              </a:rPr>
              <a:t>L’età della maestra</a:t>
            </a:r>
          </a:p>
        </p:txBody>
      </p:sp>
    </p:spTree>
    <p:extLst>
      <p:ext uri="{BB962C8B-B14F-4D97-AF65-F5344CB8AC3E}">
        <p14:creationId xmlns:p14="http://schemas.microsoft.com/office/powerpoint/2010/main" val="21573077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00050" y="208375"/>
            <a:ext cx="7772400" cy="1143001"/>
          </a:xfrm>
        </p:spPr>
        <p:txBody>
          <a:bodyPr>
            <a:normAutofit fontScale="90000"/>
          </a:bodyPr>
          <a:lstStyle/>
          <a:p>
            <a:pPr>
              <a:defRPr/>
            </a:pPr>
            <a:r>
              <a:rPr lang="it-IT" sz="3600" dirty="0" smtClean="0">
                <a:solidFill>
                  <a:srgbClr val="000000"/>
                </a:solidFill>
              </a:rPr>
              <a:t>Possibili ulteriori ostacoli alla comprensione di un problema descrittivo</a:t>
            </a:r>
            <a:endParaRPr lang="it-IT" sz="3600" dirty="0">
              <a:solidFill>
                <a:srgbClr val="000000"/>
              </a:solidFill>
            </a:endParaRPr>
          </a:p>
        </p:txBody>
      </p:sp>
      <p:sp>
        <p:nvSpPr>
          <p:cNvPr id="7" name="CasellaDiTesto 6"/>
          <p:cNvSpPr txBox="1"/>
          <p:nvPr/>
        </p:nvSpPr>
        <p:spPr>
          <a:xfrm>
            <a:off x="539750" y="2155413"/>
            <a:ext cx="7756558" cy="2954655"/>
          </a:xfrm>
          <a:prstGeom prst="rect">
            <a:avLst/>
          </a:prstGeom>
          <a:noFill/>
        </p:spPr>
        <p:txBody>
          <a:bodyPr wrap="square" rtlCol="0">
            <a:spAutoFit/>
          </a:bodyPr>
          <a:lstStyle/>
          <a:p>
            <a:r>
              <a:rPr lang="it-IT" sz="2400" dirty="0"/>
              <a:t>- la scelta della situazione da descrivere, che può risultare non familiare o artificiosa;</a:t>
            </a:r>
          </a:p>
          <a:p>
            <a:r>
              <a:rPr lang="it-IT" sz="2400" dirty="0"/>
              <a:t>- la quantità degli elementi </a:t>
            </a:r>
            <a:r>
              <a:rPr lang="it-IT" sz="2400" dirty="0" smtClean="0"/>
              <a:t>descritti;</a:t>
            </a:r>
            <a:endParaRPr lang="it-IT" sz="2400" dirty="0"/>
          </a:p>
          <a:p>
            <a:r>
              <a:rPr lang="it-IT" sz="2400" dirty="0"/>
              <a:t>- il modo </a:t>
            </a:r>
            <a:r>
              <a:rPr lang="it-IT" sz="2400" dirty="0" smtClean="0"/>
              <a:t>più o meno artificioso in </a:t>
            </a:r>
            <a:r>
              <a:rPr lang="it-IT" sz="2400" dirty="0"/>
              <a:t>cui </a:t>
            </a:r>
            <a:r>
              <a:rPr lang="it-IT" sz="2400" dirty="0" smtClean="0"/>
              <a:t>sono descritti</a:t>
            </a:r>
          </a:p>
          <a:p>
            <a:r>
              <a:rPr lang="it-IT" sz="2400" dirty="0" smtClean="0"/>
              <a:t> </a:t>
            </a:r>
            <a:r>
              <a:rPr lang="it-IT" sz="2400" i="1" dirty="0" smtClean="0"/>
              <a:t>Il </a:t>
            </a:r>
            <a:r>
              <a:rPr lang="it-IT" sz="2400" i="1" dirty="0"/>
              <a:t>numero degli alunni che hanno 3 animali è la metà di quelli che non hanno nessun animale</a:t>
            </a:r>
            <a:r>
              <a:rPr lang="it-IT" sz="2400" i="1" dirty="0" smtClean="0"/>
              <a:t>;</a:t>
            </a:r>
          </a:p>
          <a:p>
            <a:r>
              <a:rPr lang="it-IT" sz="2400" i="1" dirty="0" smtClean="0"/>
              <a:t>- … </a:t>
            </a:r>
            <a:endParaRPr lang="it-IT" sz="2400" dirty="0"/>
          </a:p>
          <a:p>
            <a:endParaRPr lang="it-IT" dirty="0"/>
          </a:p>
        </p:txBody>
      </p:sp>
    </p:spTree>
    <p:extLst>
      <p:ext uri="{BB962C8B-B14F-4D97-AF65-F5344CB8AC3E}">
        <p14:creationId xmlns:p14="http://schemas.microsoft.com/office/powerpoint/2010/main" val="21676276"/>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build="p"/>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ChangeArrowheads="1"/>
          </p:cNvSpPr>
          <p:nvPr/>
        </p:nvSpPr>
        <p:spPr bwMode="auto">
          <a:xfrm>
            <a:off x="827088" y="3141663"/>
            <a:ext cx="2449512" cy="1152525"/>
          </a:xfrm>
          <a:prstGeom prst="rect">
            <a:avLst/>
          </a:prstGeom>
          <a:solidFill>
            <a:srgbClr val="FF99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r>
              <a:rPr lang="it-IT">
                <a:latin typeface="Arial" charset="0"/>
                <a:cs typeface="+mn-cs"/>
              </a:rPr>
              <a:t>CONTESTO</a:t>
            </a:r>
          </a:p>
        </p:txBody>
      </p:sp>
      <p:sp>
        <p:nvSpPr>
          <p:cNvPr id="152579" name="Rectangle 3"/>
          <p:cNvSpPr>
            <a:spLocks noChangeArrowheads="1"/>
          </p:cNvSpPr>
          <p:nvPr/>
        </p:nvSpPr>
        <p:spPr bwMode="auto">
          <a:xfrm>
            <a:off x="5578475" y="3141663"/>
            <a:ext cx="2449513" cy="1152525"/>
          </a:xfrm>
          <a:prstGeom prst="rect">
            <a:avLst/>
          </a:prstGeom>
          <a:solidFill>
            <a:srgbClr val="00FFFF"/>
          </a:solidFill>
          <a:ln w="9525">
            <a:solidFill>
              <a:schemeClr val="tx1"/>
            </a:solidFill>
            <a:miter lim="800000"/>
            <a:headEnd/>
            <a:tailEnd/>
          </a:ln>
          <a:effectLst/>
          <a:extLst/>
        </p:spPr>
        <p:txBody>
          <a:bodyPr wrap="none" lIns="91430" tIns="45715" rIns="91430" bIns="45715" anchor="ctr"/>
          <a:lstStyle/>
          <a:p>
            <a:pPr algn="ctr">
              <a:defRPr/>
            </a:pPr>
            <a:r>
              <a:rPr lang="it-IT">
                <a:latin typeface="Arial" charset="0"/>
                <a:cs typeface="+mn-cs"/>
              </a:rPr>
              <a:t>DOMANDA</a:t>
            </a:r>
          </a:p>
        </p:txBody>
      </p:sp>
      <p:sp>
        <p:nvSpPr>
          <p:cNvPr id="152580" name="AutoShape 4"/>
          <p:cNvSpPr>
            <a:spLocks/>
          </p:cNvSpPr>
          <p:nvPr/>
        </p:nvSpPr>
        <p:spPr bwMode="auto">
          <a:xfrm rot="16200000">
            <a:off x="3959225" y="223838"/>
            <a:ext cx="936625" cy="4752975"/>
          </a:xfrm>
          <a:prstGeom prst="rightBrace">
            <a:avLst>
              <a:gd name="adj1" fmla="val 42288"/>
              <a:gd name="adj2" fmla="val 49796"/>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eaVert" wrap="none" lIns="91430" tIns="45715" rIns="91430" bIns="45715" anchor="ctr"/>
          <a:lstStyle/>
          <a:p>
            <a:pPr algn="ctr">
              <a:defRPr/>
            </a:pPr>
            <a:endParaRPr lang="it-IT">
              <a:solidFill>
                <a:schemeClr val="bg1"/>
              </a:solidFill>
              <a:latin typeface="Arial" charset="0"/>
              <a:cs typeface="+mn-cs"/>
            </a:endParaRPr>
          </a:p>
        </p:txBody>
      </p:sp>
      <p:sp>
        <p:nvSpPr>
          <p:cNvPr id="152581" name="Text Box 5"/>
          <p:cNvSpPr txBox="1">
            <a:spLocks noChangeArrowheads="1"/>
          </p:cNvSpPr>
          <p:nvPr/>
        </p:nvSpPr>
        <p:spPr bwMode="auto">
          <a:xfrm>
            <a:off x="1042988" y="692150"/>
            <a:ext cx="66960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91430" tIns="45715" rIns="91430" bIns="45715">
            <a:spAutoFit/>
          </a:bodyPr>
          <a:lstStyle/>
          <a:p>
            <a:pPr algn="ctr">
              <a:spcBef>
                <a:spcPct val="50000"/>
              </a:spcBef>
              <a:defRPr/>
            </a:pPr>
            <a:r>
              <a:rPr lang="it-IT" sz="4400" b="1" dirty="0">
                <a:solidFill>
                  <a:srgbClr val="000000"/>
                </a:solidFill>
                <a:latin typeface="Arial" charset="0"/>
                <a:cs typeface="+mn-cs"/>
              </a:rPr>
              <a:t>PROBLEMA VERBALE</a:t>
            </a:r>
          </a:p>
        </p:txBody>
      </p:sp>
      <p:sp>
        <p:nvSpPr>
          <p:cNvPr id="77831" name="CasellaDiTesto 3"/>
          <p:cNvSpPr txBox="1">
            <a:spLocks noChangeArrowheads="1"/>
          </p:cNvSpPr>
          <p:nvPr/>
        </p:nvSpPr>
        <p:spPr bwMode="auto">
          <a:xfrm>
            <a:off x="1692275" y="1484313"/>
            <a:ext cx="55435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sz="2800" dirty="0">
                <a:solidFill>
                  <a:srgbClr val="000000"/>
                </a:solidFill>
              </a:rPr>
              <a:t>(word </a:t>
            </a:r>
            <a:r>
              <a:rPr lang="it-IT" sz="2800" dirty="0" err="1">
                <a:solidFill>
                  <a:srgbClr val="000000"/>
                </a:solidFill>
              </a:rPr>
              <a:t>problem</a:t>
            </a:r>
            <a:r>
              <a:rPr lang="it-IT" sz="2800" dirty="0">
                <a:solidFill>
                  <a:srgbClr val="000000"/>
                </a:solidFill>
              </a:rPr>
              <a:t>, story </a:t>
            </a:r>
            <a:r>
              <a:rPr lang="it-IT" sz="2800" dirty="0" err="1">
                <a:solidFill>
                  <a:srgbClr val="000000"/>
                </a:solidFill>
              </a:rPr>
              <a:t>problem</a:t>
            </a:r>
            <a:r>
              <a:rPr lang="it-IT" sz="2800" dirty="0">
                <a:solidFill>
                  <a:srgbClr val="000000"/>
                </a:solidFill>
              </a:rPr>
              <a:t>)</a:t>
            </a:r>
          </a:p>
        </p:txBody>
      </p:sp>
      <p:sp>
        <p:nvSpPr>
          <p:cNvPr id="3" name="Ovale 2"/>
          <p:cNvSpPr/>
          <p:nvPr/>
        </p:nvSpPr>
        <p:spPr>
          <a:xfrm>
            <a:off x="1692275" y="1454150"/>
            <a:ext cx="5781686" cy="792673"/>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4" name="CasellaDiTesto 3"/>
          <p:cNvSpPr txBox="1"/>
          <p:nvPr/>
        </p:nvSpPr>
        <p:spPr>
          <a:xfrm>
            <a:off x="827088" y="4762288"/>
            <a:ext cx="2702282" cy="584776"/>
          </a:xfrm>
          <a:prstGeom prst="rect">
            <a:avLst/>
          </a:prstGeom>
          <a:noFill/>
          <a:ln>
            <a:solidFill>
              <a:srgbClr val="FF0000"/>
            </a:solidFill>
          </a:ln>
        </p:spPr>
        <p:txBody>
          <a:bodyPr wrap="square" rtlCol="0">
            <a:spAutoFit/>
          </a:bodyPr>
          <a:lstStyle/>
          <a:p>
            <a:pPr algn="ctr"/>
            <a:r>
              <a:rPr lang="it-IT" sz="3200" dirty="0"/>
              <a:t>w</a:t>
            </a:r>
            <a:r>
              <a:rPr lang="it-IT" sz="3200" dirty="0" smtClean="0"/>
              <a:t>ord </a:t>
            </a:r>
            <a:r>
              <a:rPr lang="it-IT" sz="3200" dirty="0" err="1" smtClean="0"/>
              <a:t>problem</a:t>
            </a:r>
            <a:endParaRPr lang="it-IT" sz="3200" dirty="0"/>
          </a:p>
        </p:txBody>
      </p:sp>
      <p:sp>
        <p:nvSpPr>
          <p:cNvPr id="10" name="CasellaDiTesto 9"/>
          <p:cNvSpPr txBox="1"/>
          <p:nvPr/>
        </p:nvSpPr>
        <p:spPr>
          <a:xfrm>
            <a:off x="832944" y="5606148"/>
            <a:ext cx="2702282" cy="584776"/>
          </a:xfrm>
          <a:prstGeom prst="rect">
            <a:avLst/>
          </a:prstGeom>
          <a:noFill/>
          <a:ln>
            <a:solidFill>
              <a:srgbClr val="FF0000"/>
            </a:solidFill>
          </a:ln>
        </p:spPr>
        <p:txBody>
          <a:bodyPr wrap="square" rtlCol="0">
            <a:spAutoFit/>
          </a:bodyPr>
          <a:lstStyle/>
          <a:p>
            <a:pPr algn="ctr"/>
            <a:r>
              <a:rPr lang="it-IT" sz="3200" dirty="0" smtClean="0"/>
              <a:t>story </a:t>
            </a:r>
            <a:r>
              <a:rPr lang="it-IT" sz="3200" dirty="0" err="1" smtClean="0"/>
              <a:t>problem</a:t>
            </a:r>
            <a:endParaRPr lang="it-IT" sz="3200" dirty="0"/>
          </a:p>
        </p:txBody>
      </p:sp>
      <p:cxnSp>
        <p:nvCxnSpPr>
          <p:cNvPr id="6" name="Connettore 2 5"/>
          <p:cNvCxnSpPr/>
          <p:nvPr/>
        </p:nvCxnSpPr>
        <p:spPr>
          <a:xfrm>
            <a:off x="3772018" y="5042508"/>
            <a:ext cx="1093885"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4" name="Connettore 2 13"/>
          <p:cNvCxnSpPr/>
          <p:nvPr/>
        </p:nvCxnSpPr>
        <p:spPr>
          <a:xfrm>
            <a:off x="3798688" y="5899108"/>
            <a:ext cx="1093885"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8" name="CasellaDiTesto 7"/>
          <p:cNvSpPr txBox="1"/>
          <p:nvPr/>
        </p:nvSpPr>
        <p:spPr>
          <a:xfrm>
            <a:off x="5129944" y="4724562"/>
            <a:ext cx="3067908" cy="584776"/>
          </a:xfrm>
          <a:prstGeom prst="rect">
            <a:avLst/>
          </a:prstGeom>
          <a:noFill/>
        </p:spPr>
        <p:txBody>
          <a:bodyPr wrap="square" rtlCol="0">
            <a:spAutoFit/>
          </a:bodyPr>
          <a:lstStyle/>
          <a:p>
            <a:r>
              <a:rPr lang="it-IT" sz="3200" i="1" dirty="0" smtClean="0"/>
              <a:t>genere</a:t>
            </a:r>
            <a:endParaRPr lang="it-IT" sz="3200" i="1" dirty="0"/>
          </a:p>
        </p:txBody>
      </p:sp>
      <p:sp>
        <p:nvSpPr>
          <p:cNvPr id="16" name="CasellaDiTesto 15"/>
          <p:cNvSpPr txBox="1"/>
          <p:nvPr/>
        </p:nvSpPr>
        <p:spPr>
          <a:xfrm>
            <a:off x="5118895" y="5530862"/>
            <a:ext cx="3067908" cy="584776"/>
          </a:xfrm>
          <a:prstGeom prst="rect">
            <a:avLst/>
          </a:prstGeom>
          <a:noFill/>
        </p:spPr>
        <p:txBody>
          <a:bodyPr wrap="square" rtlCol="0">
            <a:spAutoFit/>
          </a:bodyPr>
          <a:lstStyle/>
          <a:p>
            <a:r>
              <a:rPr lang="it-IT" sz="3200" i="1" dirty="0" smtClean="0"/>
              <a:t>sottogenere</a:t>
            </a:r>
            <a:endParaRPr lang="it-IT" sz="3200" i="1" dirty="0"/>
          </a:p>
        </p:txBody>
      </p:sp>
    </p:spTree>
    <p:extLst>
      <p:ext uri="{BB962C8B-B14F-4D97-AF65-F5344CB8AC3E}">
        <p14:creationId xmlns:p14="http://schemas.microsoft.com/office/powerpoint/2010/main" val="408327683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0" grpId="0" animBg="1"/>
      <p:bldP spid="8" grpId="0"/>
      <p:bldP spid="16"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Scaletta</a:t>
            </a:r>
            <a:endParaRPr lang="it-IT" dirty="0"/>
          </a:p>
        </p:txBody>
      </p:sp>
      <p:sp>
        <p:nvSpPr>
          <p:cNvPr id="3" name="Segnaposto contenuto 2"/>
          <p:cNvSpPr>
            <a:spLocks noGrp="1"/>
          </p:cNvSpPr>
          <p:nvPr>
            <p:ph idx="1"/>
          </p:nvPr>
        </p:nvSpPr>
        <p:spPr>
          <a:xfrm>
            <a:off x="457200" y="1600201"/>
            <a:ext cx="8229600" cy="657578"/>
          </a:xfrm>
        </p:spPr>
        <p:txBody>
          <a:bodyPr/>
          <a:lstStyle/>
          <a:p>
            <a:pPr marL="0" indent="0">
              <a:buNone/>
            </a:pPr>
            <a:r>
              <a:rPr lang="it-IT" dirty="0" smtClean="0"/>
              <a:t>0. Premesse</a:t>
            </a:r>
            <a:endParaRPr lang="it-IT" dirty="0"/>
          </a:p>
        </p:txBody>
      </p:sp>
      <p:sp>
        <p:nvSpPr>
          <p:cNvPr id="4" name="Segnaposto contenuto 2"/>
          <p:cNvSpPr txBox="1">
            <a:spLocks/>
          </p:cNvSpPr>
          <p:nvPr/>
        </p:nvSpPr>
        <p:spPr>
          <a:xfrm>
            <a:off x="488249" y="2257779"/>
            <a:ext cx="8229600" cy="884502"/>
          </a:xfrm>
          <a:prstGeom prst="rect">
            <a:avLst/>
          </a:prstGeom>
        </p:spPr>
        <p:txBody>
          <a:bodyPr vert="horz" lIns="91440" tIns="45720" rIns="91440" bIns="45720" rtlCol="0">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it-IT" sz="4100" dirty="0"/>
              <a:t>1</a:t>
            </a:r>
            <a:r>
              <a:rPr lang="it-IT" sz="4100" dirty="0" smtClean="0"/>
              <a:t>. La comprensione del testo del problema:         aspetti linguistici generali</a:t>
            </a:r>
            <a:endParaRPr lang="it-IT" sz="4100" dirty="0"/>
          </a:p>
        </p:txBody>
      </p:sp>
      <p:sp>
        <p:nvSpPr>
          <p:cNvPr id="5" name="Segnaposto contenuto 2"/>
          <p:cNvSpPr txBox="1">
            <a:spLocks/>
          </p:cNvSpPr>
          <p:nvPr/>
        </p:nvSpPr>
        <p:spPr>
          <a:xfrm>
            <a:off x="457200" y="3322259"/>
            <a:ext cx="8229600" cy="101343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it-IT" dirty="0" smtClean="0"/>
              <a:t>2. Il problema: genere, sottogeneri, tipologie testuali</a:t>
            </a:r>
            <a:endParaRPr lang="it-IT" dirty="0"/>
          </a:p>
        </p:txBody>
      </p:sp>
      <p:sp>
        <p:nvSpPr>
          <p:cNvPr id="6" name="Segnaposto contenuto 2"/>
          <p:cNvSpPr txBox="1">
            <a:spLocks/>
          </p:cNvSpPr>
          <p:nvPr/>
        </p:nvSpPr>
        <p:spPr>
          <a:xfrm>
            <a:off x="488249" y="4453318"/>
            <a:ext cx="8229600" cy="65757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it-IT" dirty="0" smtClean="0"/>
              <a:t>3. La comprensione di un problema narrativo</a:t>
            </a:r>
            <a:endParaRPr lang="it-IT" dirty="0"/>
          </a:p>
        </p:txBody>
      </p:sp>
      <p:sp>
        <p:nvSpPr>
          <p:cNvPr id="7" name="Segnaposto contenuto 2"/>
          <p:cNvSpPr txBox="1">
            <a:spLocks/>
          </p:cNvSpPr>
          <p:nvPr/>
        </p:nvSpPr>
        <p:spPr>
          <a:xfrm>
            <a:off x="488249" y="5128820"/>
            <a:ext cx="8229600" cy="65757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it-IT" dirty="0"/>
              <a:t>4</a:t>
            </a:r>
            <a:r>
              <a:rPr lang="it-IT" dirty="0" smtClean="0"/>
              <a:t>. Conclusioni</a:t>
            </a:r>
            <a:endParaRPr lang="it-IT" dirty="0"/>
          </a:p>
        </p:txBody>
      </p:sp>
      <p:sp>
        <p:nvSpPr>
          <p:cNvPr id="8" name="Rettangolo 7"/>
          <p:cNvSpPr/>
          <p:nvPr/>
        </p:nvSpPr>
        <p:spPr>
          <a:xfrm>
            <a:off x="350324" y="4263542"/>
            <a:ext cx="8571987" cy="983040"/>
          </a:xfrm>
          <a:prstGeom prst="rect">
            <a:avLst/>
          </a:prstGeom>
          <a:noFill/>
          <a:ln w="57150" cmpd="sng">
            <a:solidFill>
              <a:srgbClr val="00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3301775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6804025" y="765175"/>
            <a:ext cx="1944688" cy="863600"/>
          </a:xfrm>
          <a:prstGeom prst="rect">
            <a:avLst/>
          </a:prstGeom>
          <a:solidFill>
            <a:srgbClr val="FF9999"/>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dirty="0">
                <a:solidFill>
                  <a:srgbClr val="000000"/>
                </a:solidFill>
              </a:rPr>
              <a:t>PROBLEMI</a:t>
            </a:r>
          </a:p>
          <a:p>
            <a:pPr algn="ctr">
              <a:defRPr/>
            </a:pPr>
            <a:r>
              <a:rPr lang="it-IT" dirty="0" smtClean="0">
                <a:solidFill>
                  <a:srgbClr val="000000"/>
                </a:solidFill>
              </a:rPr>
              <a:t>NARRATIVI</a:t>
            </a:r>
            <a:endParaRPr lang="it-IT" dirty="0">
              <a:solidFill>
                <a:srgbClr val="000000"/>
              </a:solidFill>
            </a:endParaRPr>
          </a:p>
        </p:txBody>
      </p:sp>
      <p:sp>
        <p:nvSpPr>
          <p:cNvPr id="15" name="Rettangolo 14"/>
          <p:cNvSpPr/>
          <p:nvPr/>
        </p:nvSpPr>
        <p:spPr>
          <a:xfrm>
            <a:off x="4464050" y="1844675"/>
            <a:ext cx="4572000" cy="1477963"/>
          </a:xfrm>
          <a:prstGeom prst="rect">
            <a:avLst/>
          </a:prstGeom>
          <a:solidFill>
            <a:srgbClr val="FF9999"/>
          </a:solidFill>
        </p:spPr>
        <p:txBody>
          <a:bodyPr>
            <a:spAutoFit/>
          </a:bodyPr>
          <a:lstStyle/>
          <a:p>
            <a:pPr>
              <a:defRPr/>
            </a:pPr>
            <a:r>
              <a:rPr lang="it-IT" dirty="0"/>
              <a:t>Il contesto descrive una </a:t>
            </a:r>
            <a:r>
              <a:rPr lang="it-IT" dirty="0" smtClean="0"/>
              <a:t>(breve) </a:t>
            </a:r>
            <a:r>
              <a:rPr lang="it-IT" dirty="0"/>
              <a:t>storia, cioè:</a:t>
            </a:r>
          </a:p>
          <a:p>
            <a:pPr marL="285750" indent="-285750">
              <a:buFontTx/>
              <a:buChar char="-"/>
              <a:defRPr/>
            </a:pPr>
            <a:r>
              <a:rPr lang="it-IT" dirty="0"/>
              <a:t>Eventi descritti nella loro dimensione </a:t>
            </a:r>
            <a:r>
              <a:rPr lang="it-IT" dirty="0" smtClean="0"/>
              <a:t>temporale e causale</a:t>
            </a:r>
            <a:endParaRPr lang="it-IT" dirty="0"/>
          </a:p>
          <a:p>
            <a:pPr marL="285750" indent="-285750">
              <a:buFontTx/>
              <a:buChar char="-"/>
              <a:defRPr/>
            </a:pPr>
            <a:r>
              <a:rPr lang="it-IT" dirty="0"/>
              <a:t>Personaggi animati che compiono azioni mossi da scopi</a:t>
            </a:r>
          </a:p>
        </p:txBody>
      </p:sp>
      <p:sp>
        <p:nvSpPr>
          <p:cNvPr id="177155" name="CasellaDiTesto 16"/>
          <p:cNvSpPr txBox="1">
            <a:spLocks noChangeArrowheads="1"/>
          </p:cNvSpPr>
          <p:nvPr/>
        </p:nvSpPr>
        <p:spPr bwMode="auto">
          <a:xfrm>
            <a:off x="4791075" y="4508500"/>
            <a:ext cx="1839913" cy="461963"/>
          </a:xfrm>
          <a:prstGeom prst="rect">
            <a:avLst/>
          </a:prstGeom>
          <a:solidFill>
            <a:srgbClr val="FF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a:t>NARRATIVO</a:t>
            </a:r>
          </a:p>
        </p:txBody>
      </p:sp>
      <p:sp>
        <p:nvSpPr>
          <p:cNvPr id="19" name="Rettangolo 18"/>
          <p:cNvSpPr/>
          <p:nvPr/>
        </p:nvSpPr>
        <p:spPr>
          <a:xfrm>
            <a:off x="3203575" y="3500438"/>
            <a:ext cx="1944688" cy="649287"/>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3200" dirty="0">
                <a:solidFill>
                  <a:srgbClr val="000000"/>
                </a:solidFill>
              </a:rPr>
              <a:t>TESTO</a:t>
            </a:r>
          </a:p>
        </p:txBody>
      </p:sp>
      <p:sp>
        <p:nvSpPr>
          <p:cNvPr id="23" name="Freccia angolare in su 22"/>
          <p:cNvSpPr/>
          <p:nvPr/>
        </p:nvSpPr>
        <p:spPr>
          <a:xfrm rot="10800000" flipH="1">
            <a:off x="5148263" y="3789363"/>
            <a:ext cx="719137" cy="647700"/>
          </a:xfrm>
          <a:prstGeom prst="bentUpArrow">
            <a:avLst/>
          </a:prstGeom>
          <a:solidFill>
            <a:srgbClr val="FF9999"/>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Tree>
    <p:extLst>
      <p:ext uri="{BB962C8B-B14F-4D97-AF65-F5344CB8AC3E}">
        <p14:creationId xmlns:p14="http://schemas.microsoft.com/office/powerpoint/2010/main" val="1606491953"/>
      </p:ext>
    </p:extLst>
  </p:cSld>
  <p:clrMapOvr>
    <a:masterClrMapping/>
  </p:clrMapOvr>
  <p:timing>
    <p:tnLst>
      <p:par>
        <p:cTn xmlns:p14="http://schemas.microsoft.com/office/powerpoint/2010/mai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684213" y="-100013"/>
            <a:ext cx="7772400" cy="1143001"/>
          </a:xfrm>
        </p:spPr>
        <p:txBody>
          <a:bodyPr/>
          <a:lstStyle/>
          <a:p>
            <a:pPr>
              <a:defRPr/>
            </a:pPr>
            <a:r>
              <a:rPr lang="it-IT" dirty="0" smtClean="0">
                <a:solidFill>
                  <a:srgbClr val="000000"/>
                </a:solidFill>
              </a:rPr>
              <a:t>In realtà…</a:t>
            </a:r>
            <a:endParaRPr lang="it-IT" dirty="0">
              <a:solidFill>
                <a:srgbClr val="000000"/>
              </a:solidFill>
            </a:endParaRPr>
          </a:p>
        </p:txBody>
      </p:sp>
      <p:sp>
        <p:nvSpPr>
          <p:cNvPr id="5" name="Segnaposto contenuto 4"/>
          <p:cNvSpPr>
            <a:spLocks noGrp="1"/>
          </p:cNvSpPr>
          <p:nvPr>
            <p:ph idx="1"/>
          </p:nvPr>
        </p:nvSpPr>
        <p:spPr>
          <a:xfrm>
            <a:off x="755650" y="908050"/>
            <a:ext cx="8137525" cy="1728788"/>
          </a:xfrm>
        </p:spPr>
        <p:txBody>
          <a:bodyPr/>
          <a:lstStyle/>
          <a:p>
            <a:pPr>
              <a:defRPr/>
            </a:pPr>
            <a:r>
              <a:rPr lang="it-IT" dirty="0" smtClean="0">
                <a:solidFill>
                  <a:srgbClr val="000000"/>
                </a:solidFill>
              </a:rPr>
              <a:t>Nella pratica didattica un problema contestualizzato in una storia non sempre favorisce la comprensione</a:t>
            </a:r>
          </a:p>
        </p:txBody>
      </p:sp>
      <p:sp>
        <p:nvSpPr>
          <p:cNvPr id="6" name="Segnaposto contenuto 4"/>
          <p:cNvSpPr txBox="1">
            <a:spLocks/>
          </p:cNvSpPr>
          <p:nvPr/>
        </p:nvSpPr>
        <p:spPr bwMode="auto">
          <a:xfrm>
            <a:off x="684213" y="2492375"/>
            <a:ext cx="7772400" cy="295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a:defRPr/>
            </a:pPr>
            <a:r>
              <a:rPr lang="it-IT" dirty="0" smtClean="0">
                <a:solidFill>
                  <a:srgbClr val="000000"/>
                </a:solidFill>
              </a:rPr>
              <a:t>Ma soprattutto, anche quando gli allievi lo comprendono, a volte la presenza di molti dettagli narrativi sembra ‘distrarre’ gli allievi, e quindi essere addirittura un ostacolo alla soluzione (</a:t>
            </a:r>
            <a:r>
              <a:rPr lang="it-IT" dirty="0" err="1" smtClean="0">
                <a:solidFill>
                  <a:srgbClr val="000000"/>
                </a:solidFill>
              </a:rPr>
              <a:t>Gerofsky</a:t>
            </a:r>
            <a:r>
              <a:rPr lang="it-IT" dirty="0" smtClean="0">
                <a:solidFill>
                  <a:srgbClr val="000000"/>
                </a:solidFill>
              </a:rPr>
              <a:t>, 1996)</a:t>
            </a:r>
          </a:p>
        </p:txBody>
      </p:sp>
    </p:spTree>
    <p:extLst>
      <p:ext uri="{BB962C8B-B14F-4D97-AF65-F5344CB8AC3E}">
        <p14:creationId xmlns:p14="http://schemas.microsoft.com/office/powerpoint/2010/main" val="16633604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P spid="6"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304800"/>
            <a:ext cx="7772400" cy="1143000"/>
          </a:xfrm>
          <a:solidFill>
            <a:schemeClr val="bg1"/>
          </a:solidFill>
          <a:ln>
            <a:solidFill>
              <a:schemeClr val="bg1"/>
            </a:solidFill>
            <a:miter lim="800000"/>
            <a:headEnd/>
            <a:tailEnd/>
          </a:ln>
        </p:spPr>
        <p:txBody>
          <a:bodyPr/>
          <a:lstStyle/>
          <a:p>
            <a:pPr>
              <a:defRPr/>
            </a:pPr>
            <a:r>
              <a:rPr lang="it-IT" dirty="0" smtClean="0"/>
              <a:t>Nonna Adele</a:t>
            </a:r>
            <a:endParaRPr lang="it-IT" dirty="0"/>
          </a:p>
        </p:txBody>
      </p:sp>
      <p:sp>
        <p:nvSpPr>
          <p:cNvPr id="19459" name="Rectangle 3"/>
          <p:cNvSpPr>
            <a:spLocks noGrp="1" noChangeArrowheads="1"/>
          </p:cNvSpPr>
          <p:nvPr>
            <p:ph type="body" idx="1"/>
          </p:nvPr>
        </p:nvSpPr>
        <p:spPr>
          <a:xfrm>
            <a:off x="533400" y="1676400"/>
            <a:ext cx="7924800" cy="5029200"/>
          </a:xfrm>
          <a:solidFill>
            <a:schemeClr val="bg1"/>
          </a:solidFill>
          <a:ln>
            <a:solidFill>
              <a:schemeClr val="bg1"/>
            </a:solidFill>
            <a:miter lim="800000"/>
            <a:headEnd/>
            <a:tailEnd/>
          </a:ln>
        </p:spPr>
        <p:txBody>
          <a:bodyPr/>
          <a:lstStyle/>
          <a:p>
            <a:pPr marL="342865" indent="-342865" algn="just">
              <a:lnSpc>
                <a:spcPct val="90000"/>
              </a:lnSpc>
              <a:buFontTx/>
              <a:buNone/>
              <a:defRPr/>
            </a:pPr>
            <a:r>
              <a:rPr lang="it-IT" sz="2400" dirty="0"/>
              <a:t>Ogni volta che va a trovare i nipotini Elisa e Matteo, nonna Adele porta un sacchetto di caramelle di frutta e ne offre ai bambini, richiedendo però che essi prendano le caramelle senza guardare nel pacco.</a:t>
            </a:r>
          </a:p>
          <a:p>
            <a:pPr marL="342865" indent="-342865" algn="just">
              <a:lnSpc>
                <a:spcPct val="90000"/>
              </a:lnSpc>
              <a:buFontTx/>
              <a:buNone/>
              <a:defRPr/>
            </a:pPr>
            <a:r>
              <a:rPr lang="it-IT" sz="2400" dirty="0"/>
              <a:t>Oggi è arrivata con un sacchetto contenente 3 caramelle al gusto di arancia e 2 al gusto di limone.</a:t>
            </a:r>
          </a:p>
          <a:p>
            <a:pPr marL="342865" indent="-342865">
              <a:lnSpc>
                <a:spcPct val="90000"/>
              </a:lnSpc>
              <a:buFontTx/>
              <a:buNone/>
              <a:defRPr/>
            </a:pPr>
            <a:endParaRPr lang="it-IT" sz="2400" dirty="0"/>
          </a:p>
          <a:p>
            <a:pPr marL="342865" indent="-342865">
              <a:lnSpc>
                <a:spcPct val="90000"/>
              </a:lnSpc>
              <a:buFontTx/>
              <a:buNone/>
              <a:defRPr/>
            </a:pPr>
            <a:r>
              <a:rPr lang="it-IT" sz="2400" dirty="0"/>
              <a:t>Se Matteo prende la caramella per primo, è più facile che gli capiti al gusto di arancia o di limone? </a:t>
            </a:r>
          </a:p>
          <a:p>
            <a:pPr marL="342865" indent="-342865">
              <a:lnSpc>
                <a:spcPct val="90000"/>
              </a:lnSpc>
              <a:buFontTx/>
              <a:buNone/>
              <a:defRPr/>
            </a:pPr>
            <a:endParaRPr lang="it-IT" sz="2400" dirty="0"/>
          </a:p>
          <a:p>
            <a:pPr marL="342865" indent="-342865">
              <a:lnSpc>
                <a:spcPct val="90000"/>
              </a:lnSpc>
              <a:buFontTx/>
              <a:buNone/>
              <a:defRPr/>
            </a:pPr>
            <a:r>
              <a:rPr lang="it-IT" sz="2400" dirty="0"/>
              <a:t>Perché? </a:t>
            </a:r>
            <a:r>
              <a:rPr lang="it-IT" sz="2400" dirty="0">
                <a:solidFill>
                  <a:schemeClr val="accent2"/>
                </a:solidFill>
              </a:rPr>
              <a:t> </a:t>
            </a:r>
          </a:p>
        </p:txBody>
      </p:sp>
      <p:sp>
        <p:nvSpPr>
          <p:cNvPr id="19460" name="Rectangle 4"/>
          <p:cNvSpPr>
            <a:spLocks noChangeArrowheads="1"/>
          </p:cNvSpPr>
          <p:nvPr/>
        </p:nvSpPr>
        <p:spPr bwMode="auto">
          <a:xfrm>
            <a:off x="1908175" y="5300663"/>
            <a:ext cx="5616575" cy="865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5" rIns="91430" bIns="45715" anchor="ctr"/>
          <a:lstStyle/>
          <a:p>
            <a:pPr>
              <a:defRPr/>
            </a:pPr>
            <a:endParaRPr lang="it-IT"/>
          </a:p>
        </p:txBody>
      </p:sp>
      <p:sp>
        <p:nvSpPr>
          <p:cNvPr id="6" name="Text Box 6"/>
          <p:cNvSpPr txBox="1">
            <a:spLocks noChangeArrowheads="1"/>
          </p:cNvSpPr>
          <p:nvPr/>
        </p:nvSpPr>
        <p:spPr bwMode="auto">
          <a:xfrm>
            <a:off x="1979613" y="4927600"/>
            <a:ext cx="5976937" cy="457200"/>
          </a:xfrm>
          <a:prstGeom prst="rect">
            <a:avLst/>
          </a:prstGeom>
          <a:noFill/>
          <a:ln>
            <a:noFill/>
          </a:ln>
          <a:effectLst/>
          <a:extLst>
            <a:ext uri="{909E8E84-426E-40dd-AFC4-6F175D3DCCD1}">
              <a14:hiddenFill xmlns:a14="http://schemas.microsoft.com/office/drawing/2010/main">
                <a:solidFill>
                  <a:srgbClr val="FF99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91430" tIns="45715" rIns="91430" bIns="45715">
            <a:spAutoFit/>
          </a:bodyPr>
          <a:lstStyle>
            <a:lvl1pPr eaLnBrk="0" hangingPunct="0">
              <a:defRPr>
                <a:solidFill>
                  <a:schemeClr val="tx1"/>
                </a:solidFill>
                <a:latin typeface="Tahoma" charset="0"/>
                <a:ea typeface="ＭＳ Ｐゴシック" charset="0"/>
                <a:cs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spcBef>
                <a:spcPct val="50000"/>
              </a:spcBef>
              <a:defRPr/>
            </a:pPr>
            <a:r>
              <a:rPr lang="it-IT" sz="2400" b="1" dirty="0" smtClean="0">
                <a:solidFill>
                  <a:srgbClr val="000066"/>
                </a:solidFill>
                <a:latin typeface="Arial" charset="0"/>
              </a:rPr>
              <a:t>Perché è il suo gusto preferito</a:t>
            </a:r>
          </a:p>
        </p:txBody>
      </p:sp>
      <p:sp>
        <p:nvSpPr>
          <p:cNvPr id="7" name="Rectangle 7"/>
          <p:cNvSpPr>
            <a:spLocks noChangeArrowheads="1"/>
          </p:cNvSpPr>
          <p:nvPr/>
        </p:nvSpPr>
        <p:spPr bwMode="auto">
          <a:xfrm>
            <a:off x="1979613" y="5241925"/>
            <a:ext cx="4535487" cy="649288"/>
          </a:xfrm>
          <a:prstGeom prst="rect">
            <a:avLst/>
          </a:prstGeom>
          <a:noFill/>
          <a:ln>
            <a:noFill/>
          </a:ln>
          <a:effectLst/>
          <a:extLst>
            <a:ext uri="{909E8E84-426E-40dd-AFC4-6F175D3DCCD1}">
              <a14:hiddenFill xmlns:a14="http://schemas.microsoft.com/office/drawing/2010/main">
                <a:solidFill>
                  <a:srgbClr val="FF99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defRPr/>
            </a:pPr>
            <a:r>
              <a:rPr lang="it-IT" sz="2400" b="1">
                <a:solidFill>
                  <a:srgbClr val="000066"/>
                </a:solidFill>
                <a:latin typeface="Arial" charset="0"/>
              </a:rPr>
              <a:t>Perché ha guardato</a:t>
            </a:r>
          </a:p>
        </p:txBody>
      </p:sp>
      <p:sp>
        <p:nvSpPr>
          <p:cNvPr id="8" name="Text Box 8"/>
          <p:cNvSpPr txBox="1">
            <a:spLocks noChangeArrowheads="1"/>
          </p:cNvSpPr>
          <p:nvPr/>
        </p:nvSpPr>
        <p:spPr bwMode="auto">
          <a:xfrm>
            <a:off x="1979613" y="5673725"/>
            <a:ext cx="5976937" cy="164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91430" tIns="45715" rIns="91430" bIns="45715">
            <a:spAutoFit/>
          </a:bodyPr>
          <a:lstStyle>
            <a:lvl1pPr eaLnBrk="0" hangingPunct="0">
              <a:defRPr>
                <a:solidFill>
                  <a:schemeClr val="tx1"/>
                </a:solidFill>
                <a:latin typeface="Tahoma" charset="0"/>
                <a:ea typeface="ＭＳ Ｐゴシック" charset="0"/>
                <a:cs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lnSpc>
                <a:spcPct val="90000"/>
              </a:lnSpc>
              <a:spcBef>
                <a:spcPct val="20000"/>
              </a:spcBef>
              <a:defRPr/>
            </a:pPr>
            <a:r>
              <a:rPr lang="it-IT" sz="2400" b="1" dirty="0" smtClean="0">
                <a:solidFill>
                  <a:srgbClr val="000066"/>
                </a:solidFill>
                <a:latin typeface="Arial" charset="0"/>
              </a:rPr>
              <a:t>Se Matteo prendeva quella al limone ne rimaneva una sola e invece è meglio prenderla </a:t>
            </a:r>
            <a:r>
              <a:rPr lang="it-IT" sz="2400" b="1" dirty="0" err="1" smtClean="0">
                <a:solidFill>
                  <a:srgbClr val="000066"/>
                </a:solidFill>
                <a:latin typeface="Arial" charset="0"/>
              </a:rPr>
              <a:t>all</a:t>
            </a:r>
            <a:r>
              <a:rPr lang="ja-JP" altLang="it-IT" sz="2400" b="1" dirty="0" smtClean="0">
                <a:solidFill>
                  <a:srgbClr val="000066"/>
                </a:solidFill>
                <a:latin typeface="Arial" charset="0"/>
              </a:rPr>
              <a:t>’</a:t>
            </a:r>
            <a:r>
              <a:rPr lang="it-IT" altLang="ja-JP" sz="2400" b="1" dirty="0" smtClean="0">
                <a:solidFill>
                  <a:srgbClr val="000066"/>
                </a:solidFill>
                <a:latin typeface="Arial" charset="0"/>
              </a:rPr>
              <a:t>arancia</a:t>
            </a:r>
          </a:p>
          <a:p>
            <a:pPr eaLnBrk="1" hangingPunct="1">
              <a:spcBef>
                <a:spcPct val="50000"/>
              </a:spcBef>
              <a:defRPr/>
            </a:pPr>
            <a:endParaRPr lang="it-IT" sz="2400" b="1" dirty="0" smtClean="0">
              <a:solidFill>
                <a:srgbClr val="000000"/>
              </a:solidFill>
              <a:latin typeface="Arial" charset="0"/>
            </a:endParaRPr>
          </a:p>
        </p:txBody>
      </p:sp>
      <p:sp>
        <p:nvSpPr>
          <p:cNvPr id="9" name="Text Box 5"/>
          <p:cNvSpPr txBox="1">
            <a:spLocks noChangeArrowheads="1"/>
          </p:cNvSpPr>
          <p:nvPr/>
        </p:nvSpPr>
        <p:spPr bwMode="auto">
          <a:xfrm>
            <a:off x="5724525" y="4484688"/>
            <a:ext cx="2663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91430" tIns="45715" rIns="91430" bIns="45715">
            <a:spAutoFit/>
          </a:bodyPr>
          <a:lstStyle>
            <a:lvl1pPr eaLnBrk="0" hangingPunct="0">
              <a:defRPr>
                <a:solidFill>
                  <a:schemeClr val="tx1"/>
                </a:solidFill>
                <a:latin typeface="Tahoma" charset="0"/>
                <a:ea typeface="ＭＳ Ｐゴシック" charset="0"/>
                <a:cs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spcBef>
                <a:spcPct val="50000"/>
              </a:spcBef>
              <a:defRPr/>
            </a:pPr>
            <a:r>
              <a:rPr lang="it-IT" sz="2400" b="1" dirty="0" err="1" smtClean="0">
                <a:solidFill>
                  <a:srgbClr val="000066"/>
                </a:solidFill>
                <a:latin typeface="Arial" charset="0"/>
              </a:rPr>
              <a:t>All</a:t>
            </a:r>
            <a:r>
              <a:rPr lang="ja-JP" altLang="it-IT" sz="2400" b="1" dirty="0" smtClean="0">
                <a:solidFill>
                  <a:srgbClr val="000066"/>
                </a:solidFill>
                <a:latin typeface="Arial" charset="0"/>
              </a:rPr>
              <a:t>’</a:t>
            </a:r>
            <a:r>
              <a:rPr lang="it-IT" altLang="ja-JP" sz="2400" b="1" dirty="0" smtClean="0">
                <a:solidFill>
                  <a:srgbClr val="000066"/>
                </a:solidFill>
                <a:latin typeface="Arial" charset="0"/>
              </a:rPr>
              <a:t>arancia</a:t>
            </a:r>
            <a:endParaRPr lang="it-IT" sz="2400" b="1" dirty="0" smtClean="0">
              <a:solidFill>
                <a:srgbClr val="000066"/>
              </a:solidFill>
              <a:latin typeface="Arial" charset="0"/>
            </a:endParaRPr>
          </a:p>
        </p:txBody>
      </p:sp>
    </p:spTree>
    <p:extLst>
      <p:ext uri="{BB962C8B-B14F-4D97-AF65-F5344CB8AC3E}">
        <p14:creationId xmlns:p14="http://schemas.microsoft.com/office/powerpoint/2010/main" val="2451265747"/>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vaso cinese (Pier Luigi Ferrari)</a:t>
            </a:r>
            <a:endParaRPr lang="it-IT" dirty="0"/>
          </a:p>
        </p:txBody>
      </p:sp>
      <p:sp>
        <p:nvSpPr>
          <p:cNvPr id="4" name="Segnaposto contenuto 2"/>
          <p:cNvSpPr>
            <a:spLocks noGrp="1"/>
          </p:cNvSpPr>
          <p:nvPr>
            <p:ph idx="1"/>
          </p:nvPr>
        </p:nvSpPr>
        <p:spPr>
          <a:ln>
            <a:solidFill>
              <a:srgbClr val="000000"/>
            </a:solidFill>
          </a:ln>
        </p:spPr>
        <p:txBody>
          <a:bodyPr>
            <a:normAutofit fontScale="77500" lnSpcReduction="20000"/>
          </a:bodyPr>
          <a:lstStyle/>
          <a:p>
            <a:pPr marL="0" indent="0">
              <a:buNone/>
            </a:pPr>
            <a:r>
              <a:rPr lang="it-IT" dirty="0" smtClean="0"/>
              <a:t>In </a:t>
            </a:r>
            <a:r>
              <a:rPr lang="it-IT" dirty="0"/>
              <a:t>una casa è stato rotto un vaso cinese. In quel momento si trovano in casa in 4 ragazzi: Angelo, Bruna, Chiara e Daniele. Al ritorno, la padrona di casa vuol sapere chi ha rotto il vaso e interroga i 4, uno alla volta. Ecco le dichiarazioni di ciascuno:</a:t>
            </a:r>
          </a:p>
          <a:p>
            <a:pPr marL="0" indent="0">
              <a:buNone/>
            </a:pPr>
            <a:r>
              <a:rPr lang="it-IT" dirty="0"/>
              <a:t>Angelo: "Non è stata Bruna"</a:t>
            </a:r>
          </a:p>
          <a:p>
            <a:pPr marL="0" indent="0">
              <a:buNone/>
            </a:pPr>
            <a:r>
              <a:rPr lang="it-IT" dirty="0"/>
              <a:t>Bruna: "E’ stato un ragazzo"</a:t>
            </a:r>
          </a:p>
          <a:p>
            <a:pPr marL="0" indent="0">
              <a:buNone/>
            </a:pPr>
            <a:r>
              <a:rPr lang="it-IT" dirty="0"/>
              <a:t>Chiara: "Non è stato Daniele"</a:t>
            </a:r>
          </a:p>
          <a:p>
            <a:pPr marL="0" indent="0">
              <a:buNone/>
            </a:pPr>
            <a:r>
              <a:rPr lang="it-IT" dirty="0"/>
              <a:t>Daniele: "Non sono stato io"</a:t>
            </a:r>
          </a:p>
          <a:p>
            <a:pPr marL="0" indent="0">
              <a:buNone/>
            </a:pPr>
            <a:r>
              <a:rPr lang="it-IT" dirty="0" smtClean="0"/>
              <a:t>[Sai </a:t>
            </a:r>
            <a:r>
              <a:rPr lang="it-IT" dirty="0"/>
              <a:t>scoprire chi è il colpevole</a:t>
            </a:r>
            <a:r>
              <a:rPr lang="it-IT" dirty="0" smtClean="0"/>
              <a:t>?] </a:t>
            </a:r>
            <a:r>
              <a:rPr lang="it-IT" dirty="0"/>
              <a:t>Attenzione, però: delle 4 testimonianze, 3 corrispondono alla verità mentre 1 è falsa.</a:t>
            </a:r>
          </a:p>
          <a:p>
            <a:pPr marL="0" indent="0">
              <a:buNone/>
            </a:pPr>
            <a:r>
              <a:rPr lang="it-IT" dirty="0" smtClean="0"/>
              <a:t>[Chi </a:t>
            </a:r>
            <a:r>
              <a:rPr lang="it-IT" dirty="0"/>
              <a:t>ha rotto il vaso cinese? Spiega come hai fatto a trovare la risposta</a:t>
            </a:r>
            <a:r>
              <a:rPr lang="it-IT" dirty="0" smtClean="0"/>
              <a:t>.]</a:t>
            </a:r>
            <a:endParaRPr lang="it-IT" dirty="0"/>
          </a:p>
          <a:p>
            <a:endParaRPr lang="it-IT" dirty="0"/>
          </a:p>
        </p:txBody>
      </p:sp>
    </p:spTree>
    <p:extLst>
      <p:ext uri="{BB962C8B-B14F-4D97-AF65-F5344CB8AC3E}">
        <p14:creationId xmlns:p14="http://schemas.microsoft.com/office/powerpoint/2010/main" val="42595444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vaso cinese (Pier Luigi Ferrari)</a:t>
            </a:r>
            <a:endParaRPr lang="it-IT" dirty="0"/>
          </a:p>
        </p:txBody>
      </p:sp>
      <p:sp>
        <p:nvSpPr>
          <p:cNvPr id="4" name="Segnaposto contenuto 2"/>
          <p:cNvSpPr>
            <a:spLocks noGrp="1"/>
          </p:cNvSpPr>
          <p:nvPr>
            <p:ph idx="1"/>
          </p:nvPr>
        </p:nvSpPr>
        <p:spPr>
          <a:ln>
            <a:solidFill>
              <a:srgbClr val="000000"/>
            </a:solidFill>
          </a:ln>
        </p:spPr>
        <p:txBody>
          <a:bodyPr>
            <a:normAutofit fontScale="77500" lnSpcReduction="20000"/>
          </a:bodyPr>
          <a:lstStyle/>
          <a:p>
            <a:pPr marL="0" indent="0">
              <a:buNone/>
            </a:pPr>
            <a:r>
              <a:rPr lang="it-IT" dirty="0" smtClean="0"/>
              <a:t>In </a:t>
            </a:r>
            <a:r>
              <a:rPr lang="it-IT" dirty="0"/>
              <a:t>una casa è stato rotto un vaso cinese. In quel momento si trovano in casa in 4 ragazzi: Angelo, Bruna, Chiara e Daniele. Al ritorno, la padrona di casa vuol sapere chi ha rotto il vaso e interroga i 4, uno alla volta. Ecco le dichiarazioni di ciascuno:</a:t>
            </a:r>
          </a:p>
          <a:p>
            <a:pPr marL="0" indent="0">
              <a:buNone/>
            </a:pPr>
            <a:r>
              <a:rPr lang="it-IT" dirty="0"/>
              <a:t>Angelo: "Non è stata Bruna"</a:t>
            </a:r>
          </a:p>
          <a:p>
            <a:pPr marL="0" indent="0">
              <a:buNone/>
            </a:pPr>
            <a:r>
              <a:rPr lang="it-IT" dirty="0"/>
              <a:t>Bruna: "E’ stato un ragazzo"</a:t>
            </a:r>
          </a:p>
          <a:p>
            <a:pPr marL="0" indent="0">
              <a:buNone/>
            </a:pPr>
            <a:r>
              <a:rPr lang="it-IT" dirty="0"/>
              <a:t>Chiara: "Non è stato Daniele"</a:t>
            </a:r>
          </a:p>
          <a:p>
            <a:pPr marL="0" indent="0">
              <a:buNone/>
            </a:pPr>
            <a:r>
              <a:rPr lang="it-IT" dirty="0"/>
              <a:t>Daniele: "Non sono stato io"</a:t>
            </a:r>
          </a:p>
          <a:p>
            <a:pPr marL="0" indent="0">
              <a:buNone/>
            </a:pPr>
            <a:r>
              <a:rPr lang="it-IT" dirty="0" smtClean="0"/>
              <a:t>[Sai </a:t>
            </a:r>
            <a:r>
              <a:rPr lang="it-IT" dirty="0"/>
              <a:t>scoprire chi è il colpevole</a:t>
            </a:r>
            <a:r>
              <a:rPr lang="it-IT" dirty="0" smtClean="0"/>
              <a:t>?] </a:t>
            </a:r>
            <a:r>
              <a:rPr lang="it-IT" dirty="0"/>
              <a:t>Attenzione, però: delle 4 testimonianze, 3 corrispondono alla verità mentre 1 è falsa.</a:t>
            </a:r>
          </a:p>
          <a:p>
            <a:pPr marL="0" indent="0">
              <a:buNone/>
            </a:pPr>
            <a:r>
              <a:rPr lang="it-IT" dirty="0" smtClean="0"/>
              <a:t>[Chi </a:t>
            </a:r>
            <a:r>
              <a:rPr lang="it-IT" dirty="0"/>
              <a:t>ha rotto il vaso cinese? Spiega come hai fatto a trovare la risposta</a:t>
            </a:r>
            <a:r>
              <a:rPr lang="it-IT" dirty="0" smtClean="0"/>
              <a:t>.]</a:t>
            </a:r>
            <a:endParaRPr lang="it-IT" dirty="0"/>
          </a:p>
          <a:p>
            <a:endParaRPr lang="it-IT" dirty="0"/>
          </a:p>
        </p:txBody>
      </p:sp>
      <p:sp>
        <p:nvSpPr>
          <p:cNvPr id="5" name="Rectangle 4"/>
          <p:cNvSpPr>
            <a:spLocks noChangeArrowheads="1"/>
          </p:cNvSpPr>
          <p:nvPr/>
        </p:nvSpPr>
        <p:spPr bwMode="auto">
          <a:xfrm>
            <a:off x="321308" y="38428"/>
            <a:ext cx="8497887" cy="2881313"/>
          </a:xfrm>
          <a:prstGeom prst="rect">
            <a:avLst/>
          </a:prstGeom>
          <a:solidFill>
            <a:srgbClr val="6600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spcBef>
                <a:spcPct val="20000"/>
              </a:spcBef>
              <a:buFontTx/>
              <a:buChar char="•"/>
            </a:pPr>
            <a:r>
              <a:rPr lang="ja-JP" altLang="it-IT" sz="3200">
                <a:solidFill>
                  <a:schemeClr val="bg1"/>
                </a:solidFill>
                <a:latin typeface="Arial"/>
              </a:rPr>
              <a:t>‘</a:t>
            </a:r>
            <a:r>
              <a:rPr lang="it-IT" sz="3200">
                <a:solidFill>
                  <a:schemeClr val="bg1"/>
                </a:solidFill>
              </a:rPr>
              <a:t>Angelo</a:t>
            </a:r>
            <a:r>
              <a:rPr lang="ja-JP" altLang="it-IT" sz="3200">
                <a:solidFill>
                  <a:schemeClr val="bg1"/>
                </a:solidFill>
                <a:latin typeface="Arial"/>
              </a:rPr>
              <a:t>’</a:t>
            </a:r>
            <a:r>
              <a:rPr lang="it-IT" sz="3200">
                <a:solidFill>
                  <a:schemeClr val="bg1"/>
                </a:solidFill>
              </a:rPr>
              <a:t>: </a:t>
            </a:r>
            <a:r>
              <a:rPr lang="ja-JP" altLang="it-IT" sz="3200">
                <a:solidFill>
                  <a:schemeClr val="bg1"/>
                </a:solidFill>
                <a:latin typeface="Arial"/>
              </a:rPr>
              <a:t>‘</a:t>
            </a:r>
            <a:r>
              <a:rPr lang="it-IT" sz="3200">
                <a:solidFill>
                  <a:schemeClr val="bg1"/>
                </a:solidFill>
              </a:rPr>
              <a:t>non è discolpato da nessuno</a:t>
            </a:r>
            <a:r>
              <a:rPr lang="ja-JP" altLang="it-IT" sz="3200">
                <a:solidFill>
                  <a:schemeClr val="bg1"/>
                </a:solidFill>
                <a:latin typeface="Arial"/>
              </a:rPr>
              <a:t>’</a:t>
            </a:r>
            <a:r>
              <a:rPr lang="it-IT" sz="3200">
                <a:solidFill>
                  <a:schemeClr val="bg1"/>
                </a:solidFill>
              </a:rPr>
              <a:t> </a:t>
            </a:r>
          </a:p>
          <a:p>
            <a:pPr marL="342900" indent="-342900">
              <a:spcBef>
                <a:spcPct val="20000"/>
              </a:spcBef>
              <a:buFontTx/>
              <a:buChar char="•"/>
            </a:pPr>
            <a:r>
              <a:rPr lang="ja-JP" altLang="it-IT" sz="3200">
                <a:solidFill>
                  <a:schemeClr val="bg1"/>
                </a:solidFill>
                <a:latin typeface="Arial"/>
              </a:rPr>
              <a:t>‘</a:t>
            </a:r>
            <a:r>
              <a:rPr lang="it-IT" sz="3200">
                <a:solidFill>
                  <a:schemeClr val="bg1"/>
                </a:solidFill>
              </a:rPr>
              <a:t>Chiara</a:t>
            </a:r>
            <a:r>
              <a:rPr lang="ja-JP" altLang="it-IT" sz="3200">
                <a:solidFill>
                  <a:schemeClr val="bg1"/>
                </a:solidFill>
                <a:latin typeface="Arial"/>
              </a:rPr>
              <a:t>’</a:t>
            </a:r>
            <a:r>
              <a:rPr lang="it-IT" sz="3200">
                <a:solidFill>
                  <a:schemeClr val="bg1"/>
                </a:solidFill>
              </a:rPr>
              <a:t>: </a:t>
            </a:r>
            <a:r>
              <a:rPr lang="ja-JP" altLang="it-IT" sz="3200">
                <a:solidFill>
                  <a:schemeClr val="bg1"/>
                </a:solidFill>
                <a:latin typeface="Arial"/>
              </a:rPr>
              <a:t>‘</a:t>
            </a:r>
            <a:r>
              <a:rPr lang="it-IT" sz="3200">
                <a:solidFill>
                  <a:schemeClr val="bg1"/>
                </a:solidFill>
              </a:rPr>
              <a:t>non è nominata da nessuno perché vogliono coprirla</a:t>
            </a:r>
            <a:r>
              <a:rPr lang="ja-JP" altLang="it-IT" sz="3200">
                <a:solidFill>
                  <a:schemeClr val="bg1"/>
                </a:solidFill>
                <a:latin typeface="Arial"/>
              </a:rPr>
              <a:t>’</a:t>
            </a:r>
            <a:r>
              <a:rPr lang="it-IT" sz="3200">
                <a:solidFill>
                  <a:schemeClr val="bg1"/>
                </a:solidFill>
              </a:rPr>
              <a:t> </a:t>
            </a:r>
          </a:p>
          <a:p>
            <a:pPr marL="342900" indent="-342900">
              <a:spcBef>
                <a:spcPct val="20000"/>
              </a:spcBef>
              <a:buFontTx/>
              <a:buChar char="•"/>
            </a:pPr>
            <a:r>
              <a:rPr lang="ja-JP" altLang="it-IT" sz="3200">
                <a:solidFill>
                  <a:schemeClr val="bg1"/>
                </a:solidFill>
                <a:latin typeface="Arial"/>
              </a:rPr>
              <a:t>‘</a:t>
            </a:r>
            <a:r>
              <a:rPr lang="it-IT" sz="3200">
                <a:solidFill>
                  <a:schemeClr val="bg1"/>
                </a:solidFill>
              </a:rPr>
              <a:t>Daniele</a:t>
            </a:r>
            <a:r>
              <a:rPr lang="ja-JP" altLang="it-IT" sz="3200">
                <a:solidFill>
                  <a:schemeClr val="bg1"/>
                </a:solidFill>
                <a:latin typeface="Arial"/>
              </a:rPr>
              <a:t>’</a:t>
            </a:r>
            <a:r>
              <a:rPr lang="it-IT" sz="3200">
                <a:solidFill>
                  <a:schemeClr val="bg1"/>
                </a:solidFill>
              </a:rPr>
              <a:t>: </a:t>
            </a:r>
            <a:r>
              <a:rPr lang="ja-JP" altLang="it-IT" sz="3200">
                <a:solidFill>
                  <a:schemeClr val="bg1"/>
                </a:solidFill>
                <a:latin typeface="Arial"/>
              </a:rPr>
              <a:t>‘</a:t>
            </a:r>
            <a:r>
              <a:rPr lang="it-IT" sz="3200">
                <a:solidFill>
                  <a:schemeClr val="bg1"/>
                </a:solidFill>
              </a:rPr>
              <a:t>Si discolpa, quindi probabilmente è stato lui.</a:t>
            </a:r>
            <a:r>
              <a:rPr lang="ja-JP" altLang="it-IT" sz="3200">
                <a:solidFill>
                  <a:schemeClr val="bg1"/>
                </a:solidFill>
                <a:latin typeface="Arial"/>
              </a:rPr>
              <a:t>’</a:t>
            </a:r>
            <a:endParaRPr lang="it-IT" sz="3200">
              <a:solidFill>
                <a:schemeClr val="bg1"/>
              </a:solidFill>
            </a:endParaRPr>
          </a:p>
        </p:txBody>
      </p:sp>
    </p:spTree>
    <p:extLst>
      <p:ext uri="{BB962C8B-B14F-4D97-AF65-F5344CB8AC3E}">
        <p14:creationId xmlns:p14="http://schemas.microsoft.com/office/powerpoint/2010/main" val="23763132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Text Box 8"/>
          <p:cNvSpPr txBox="1">
            <a:spLocks noChangeArrowheads="1"/>
          </p:cNvSpPr>
          <p:nvPr/>
        </p:nvSpPr>
        <p:spPr bwMode="auto">
          <a:xfrm>
            <a:off x="6867468" y="2581206"/>
            <a:ext cx="2133600" cy="457200"/>
          </a:xfrm>
          <a:prstGeom prst="rect">
            <a:avLst/>
          </a:prstGeom>
          <a:solidFill>
            <a:srgbClr val="FF66FF"/>
          </a:solidFill>
          <a:ln w="9525">
            <a:solidFill>
              <a:schemeClr val="tx1"/>
            </a:solidFill>
            <a:miter lim="800000"/>
            <a:headEnd/>
            <a:tailEnd/>
          </a:ln>
          <a:effectLst/>
          <a:extLst/>
        </p:spPr>
        <p:txBody>
          <a:bodyPr>
            <a:spAutoFit/>
          </a:bodyPr>
          <a:lstStyle/>
          <a:p>
            <a:pPr algn="ctr">
              <a:spcBef>
                <a:spcPct val="50000"/>
              </a:spcBef>
              <a:defRPr/>
            </a:pPr>
            <a:r>
              <a:rPr lang="it-IT" dirty="0">
                <a:solidFill>
                  <a:srgbClr val="000000"/>
                </a:solidFill>
              </a:rPr>
              <a:t>FRANCIA</a:t>
            </a:r>
          </a:p>
        </p:txBody>
      </p:sp>
      <p:sp>
        <p:nvSpPr>
          <p:cNvPr id="17" name="AutoShape 9"/>
          <p:cNvSpPr>
            <a:spLocks noChangeArrowheads="1"/>
          </p:cNvSpPr>
          <p:nvPr/>
        </p:nvSpPr>
        <p:spPr bwMode="auto">
          <a:xfrm rot="5400000">
            <a:off x="1647768" y="3749811"/>
            <a:ext cx="990600" cy="685800"/>
          </a:xfrm>
          <a:custGeom>
            <a:avLst/>
            <a:gdLst>
              <a:gd name="G0" fmla="+- 9257 0 0"/>
              <a:gd name="G1" fmla="+- 18514 0 0"/>
              <a:gd name="G2" fmla="+- 7200 0 0"/>
              <a:gd name="G3" fmla="*/ 9257 1 2"/>
              <a:gd name="G4" fmla="+- G3 10800 0"/>
              <a:gd name="G5" fmla="+- 21600 9257 18514"/>
              <a:gd name="G6" fmla="+- 18514 7200 0"/>
              <a:gd name="G7" fmla="*/ G6 1 2"/>
              <a:gd name="G8" fmla="*/ 18514 2 1"/>
              <a:gd name="G9" fmla="+- G8 0 21600"/>
              <a:gd name="G10" fmla="*/ 21600 G0 G1"/>
              <a:gd name="G11" fmla="*/ 21600 G4 G1"/>
              <a:gd name="G12" fmla="*/ 21600 G5 G1"/>
              <a:gd name="G13" fmla="*/ 21600 G7 G1"/>
              <a:gd name="G14" fmla="*/ 18514 1 2"/>
              <a:gd name="G15" fmla="+- G5 0 G4"/>
              <a:gd name="G16" fmla="+- G0 0 G4"/>
              <a:gd name="G17" fmla="*/ G2 G15 G16"/>
              <a:gd name="T0" fmla="*/ 15429 w 21600"/>
              <a:gd name="T1" fmla="*/ 0 h 21600"/>
              <a:gd name="T2" fmla="*/ 9257 w 21600"/>
              <a:gd name="T3" fmla="*/ 7200 h 21600"/>
              <a:gd name="T4" fmla="*/ 0 w 21600"/>
              <a:gd name="T5" fmla="*/ 18001 h 21600"/>
              <a:gd name="T6" fmla="*/ 9257 w 21600"/>
              <a:gd name="T7" fmla="*/ 21600 h 21600"/>
              <a:gd name="T8" fmla="*/ 18514 w 21600"/>
              <a:gd name="T9" fmla="*/ 15000 h 21600"/>
              <a:gd name="T10" fmla="*/ 21600 w 21600"/>
              <a:gd name="T11" fmla="*/ 7200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solidFill>
                <a:srgbClr val="000000"/>
              </a:solidFill>
            </a:endParaRPr>
          </a:p>
        </p:txBody>
      </p:sp>
      <p:sp>
        <p:nvSpPr>
          <p:cNvPr id="18" name="Text Box 11"/>
          <p:cNvSpPr txBox="1">
            <a:spLocks noChangeArrowheads="1"/>
          </p:cNvSpPr>
          <p:nvPr/>
        </p:nvSpPr>
        <p:spPr bwMode="auto">
          <a:xfrm>
            <a:off x="2505142" y="4046071"/>
            <a:ext cx="5562600" cy="528638"/>
          </a:xfrm>
          <a:prstGeom prst="rect">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it-IT" sz="2800" dirty="0">
                <a:solidFill>
                  <a:srgbClr val="000000"/>
                </a:solidFill>
              </a:rPr>
              <a:t>…i bambini </a:t>
            </a:r>
            <a:r>
              <a:rPr lang="it-IT" sz="2800" dirty="0" smtClean="0">
                <a:solidFill>
                  <a:srgbClr val="000000"/>
                </a:solidFill>
              </a:rPr>
              <a:t>rispondono</a:t>
            </a:r>
            <a:endParaRPr lang="it-IT" sz="2800" dirty="0">
              <a:solidFill>
                <a:srgbClr val="000000"/>
              </a:solidFill>
            </a:endParaRPr>
          </a:p>
        </p:txBody>
      </p:sp>
      <p:graphicFrame>
        <p:nvGraphicFramePr>
          <p:cNvPr id="10" name="Object 3"/>
          <p:cNvGraphicFramePr>
            <a:graphicFrameLocks noChangeAspect="1"/>
          </p:cNvGraphicFramePr>
          <p:nvPr>
            <p:extLst>
              <p:ext uri="{D42A27DB-BD31-4B8C-83A1-F6EECF244321}">
                <p14:modId xmlns:p14="http://schemas.microsoft.com/office/powerpoint/2010/main" val="3473195568"/>
              </p:ext>
            </p:extLst>
          </p:nvPr>
        </p:nvGraphicFramePr>
        <p:xfrm>
          <a:off x="411163" y="2116803"/>
          <a:ext cx="6218237" cy="1550988"/>
        </p:xfrm>
        <a:graphic>
          <a:graphicData uri="http://schemas.openxmlformats.org/presentationml/2006/ole">
            <mc:AlternateContent xmlns:mc="http://schemas.openxmlformats.org/markup-compatibility/2006">
              <mc:Choice xmlns:v="urn:schemas-microsoft-com:vml" Requires="v">
                <p:oleObj spid="_x0000_s2224" name="Documento" r:id="rId3" imgW="6332220" imgH="1592580" progId="Word.Document.8">
                  <p:embed/>
                </p:oleObj>
              </mc:Choice>
              <mc:Fallback>
                <p:oleObj name="Documento" r:id="rId3" imgW="6332220" imgH="159258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163" y="2116803"/>
                        <a:ext cx="6218237" cy="1550988"/>
                      </a:xfrm>
                      <a:prstGeom prst="rect">
                        <a:avLst/>
                      </a:prstGeom>
                      <a:solidFill>
                        <a:srgbClr val="FF66FF"/>
                      </a:solidFill>
                      <a:ln>
                        <a:noFill/>
                      </a:ln>
                      <a:effectLst/>
                    </p:spPr>
                  </p:pic>
                </p:oleObj>
              </mc:Fallback>
            </mc:AlternateContent>
          </a:graphicData>
        </a:graphic>
      </p:graphicFrame>
    </p:spTree>
    <p:extLst>
      <p:ext uri="{BB962C8B-B14F-4D97-AF65-F5344CB8AC3E}">
        <p14:creationId xmlns:p14="http://schemas.microsoft.com/office/powerpoint/2010/main" val="816843581"/>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autoUpdateAnimBg="0"/>
      <p:bldP spid="18" grpId="0" animBg="1" autoUpdateAnimBg="0"/>
    </p:bldLst>
  </p:timing>
</p:sld>
</file>

<file path=ppt/slides/slide1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a:xfrm>
            <a:off x="581714" y="260283"/>
            <a:ext cx="8229600" cy="1143000"/>
          </a:xfrm>
        </p:spPr>
        <p:txBody>
          <a:bodyPr>
            <a:normAutofit fontScale="90000"/>
          </a:bodyPr>
          <a:lstStyle/>
          <a:p>
            <a:pPr>
              <a:defRPr/>
            </a:pPr>
            <a:r>
              <a:rPr lang="it-IT" sz="3600" dirty="0">
                <a:solidFill>
                  <a:srgbClr val="000000"/>
                </a:solidFill>
              </a:rPr>
              <a:t>IL PROBLEMA  DEI GHIOTTONI</a:t>
            </a:r>
            <a:br>
              <a:rPr lang="it-IT" sz="3600" dirty="0">
                <a:solidFill>
                  <a:srgbClr val="000000"/>
                </a:solidFill>
              </a:rPr>
            </a:br>
            <a:r>
              <a:rPr lang="it-IT" sz="3600" dirty="0">
                <a:solidFill>
                  <a:srgbClr val="000000"/>
                </a:solidFill>
              </a:rPr>
              <a:t>(RMT: 5a </a:t>
            </a:r>
            <a:r>
              <a:rPr lang="it-IT" sz="3600" dirty="0" smtClean="0">
                <a:solidFill>
                  <a:srgbClr val="000000"/>
                </a:solidFill>
              </a:rPr>
              <a:t>primaria)</a:t>
            </a:r>
            <a:endParaRPr lang="it-IT" sz="3600" dirty="0">
              <a:solidFill>
                <a:srgbClr val="000000"/>
              </a:solidFill>
            </a:endParaRPr>
          </a:p>
        </p:txBody>
      </p:sp>
      <p:sp>
        <p:nvSpPr>
          <p:cNvPr id="162819" name="Rectangle 3"/>
          <p:cNvSpPr>
            <a:spLocks noGrp="1" noChangeArrowheads="1"/>
          </p:cNvSpPr>
          <p:nvPr>
            <p:ph type="body" idx="1"/>
          </p:nvPr>
        </p:nvSpPr>
        <p:spPr>
          <a:xfrm>
            <a:off x="457200" y="1927225"/>
            <a:ext cx="8229600" cy="4525963"/>
          </a:xfrm>
          <a:solidFill>
            <a:schemeClr val="bg1"/>
          </a:solidFill>
        </p:spPr>
        <p:txBody>
          <a:bodyPr/>
          <a:lstStyle/>
          <a:p>
            <a:pPr>
              <a:lnSpc>
                <a:spcPct val="90000"/>
              </a:lnSpc>
              <a:buFontTx/>
              <a:buNone/>
              <a:defRPr/>
            </a:pPr>
            <a:r>
              <a:rPr lang="it-IT" sz="2400" dirty="0"/>
              <a:t>I quattro bambini Bianchi hanno avuto, oggi alla fine del pranzo, tutti un dolce diverso. Sonia e i due gemelli non hanno voluto il gelato alla fragola.</a:t>
            </a:r>
          </a:p>
          <a:p>
            <a:pPr>
              <a:lnSpc>
                <a:spcPct val="90000"/>
              </a:lnSpc>
              <a:buFontTx/>
              <a:buNone/>
              <a:defRPr/>
            </a:pPr>
            <a:r>
              <a:rPr lang="it-IT" sz="2400" dirty="0"/>
              <a:t>Cecilia ha inzuppato il dito nel budino al caramello di sua sorella. Bernardo, il più piccolo, ha trovato questo molto divertente.</a:t>
            </a:r>
          </a:p>
          <a:p>
            <a:pPr>
              <a:lnSpc>
                <a:spcPct val="90000"/>
              </a:lnSpc>
              <a:buFontTx/>
              <a:buNone/>
              <a:defRPr/>
            </a:pPr>
            <a:r>
              <a:rPr lang="it-IT" sz="2400" dirty="0"/>
              <a:t>Uno dei maschi ha rovesciato una parte della sua crema al cioccolato mentre litigava con suo fratello.</a:t>
            </a:r>
          </a:p>
          <a:p>
            <a:pPr>
              <a:lnSpc>
                <a:spcPct val="90000"/>
              </a:lnSpc>
              <a:buFontTx/>
              <a:buNone/>
              <a:defRPr/>
            </a:pPr>
            <a:endParaRPr lang="it-IT" sz="2400" dirty="0"/>
          </a:p>
          <a:p>
            <a:pPr>
              <a:lnSpc>
                <a:spcPct val="90000"/>
              </a:lnSpc>
              <a:buFontTx/>
              <a:buNone/>
              <a:defRPr/>
            </a:pPr>
            <a:r>
              <a:rPr lang="it-IT" sz="2800" b="1" dirty="0"/>
              <a:t>Qual è il dolce che Federico ha mangiato?</a:t>
            </a:r>
          </a:p>
          <a:p>
            <a:pPr>
              <a:lnSpc>
                <a:spcPct val="90000"/>
              </a:lnSpc>
              <a:buFontTx/>
              <a:buNone/>
              <a:defRPr/>
            </a:pPr>
            <a:r>
              <a:rPr lang="it-IT" sz="2800" b="1" dirty="0"/>
              <a:t>Chi ha mangiato la crostata di mele?</a:t>
            </a:r>
          </a:p>
        </p:txBody>
      </p:sp>
      <p:sp>
        <p:nvSpPr>
          <p:cNvPr id="162820" name="AutoShape 4"/>
          <p:cNvSpPr>
            <a:spLocks noChangeArrowheads="1"/>
          </p:cNvSpPr>
          <p:nvPr/>
        </p:nvSpPr>
        <p:spPr bwMode="auto">
          <a:xfrm>
            <a:off x="4221162" y="727869"/>
            <a:ext cx="4465638" cy="1944687"/>
          </a:xfrm>
          <a:prstGeom prst="roundRect">
            <a:avLst>
              <a:gd name="adj" fmla="val 16667"/>
            </a:avLst>
          </a:prstGeom>
          <a:solidFill>
            <a:srgbClr val="FF33CC"/>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it-IT" sz="2400" i="1" dirty="0"/>
          </a:p>
          <a:p>
            <a:pPr algn="ctr">
              <a:defRPr/>
            </a:pPr>
            <a:r>
              <a:rPr lang="ja-JP" altLang="it-IT" sz="2400" i="1" dirty="0">
                <a:latin typeface="Arial"/>
              </a:rPr>
              <a:t>“</a:t>
            </a:r>
            <a:r>
              <a:rPr lang="it-IT" sz="2400" i="1" dirty="0"/>
              <a:t>Secondo noi Bernardo </a:t>
            </a:r>
          </a:p>
          <a:p>
            <a:pPr algn="ctr">
              <a:defRPr/>
            </a:pPr>
            <a:r>
              <a:rPr lang="it-IT" sz="2400" i="1" dirty="0"/>
              <a:t>ha la crostata di mele, </a:t>
            </a:r>
          </a:p>
          <a:p>
            <a:pPr algn="ctr">
              <a:defRPr/>
            </a:pPr>
            <a:r>
              <a:rPr lang="it-IT" sz="2400" i="1" dirty="0"/>
              <a:t>perché egli sta ridendo </a:t>
            </a:r>
          </a:p>
          <a:p>
            <a:pPr algn="ctr">
              <a:defRPr/>
            </a:pPr>
            <a:r>
              <a:rPr lang="it-IT" sz="2400" i="1" dirty="0"/>
              <a:t>quindi non è cascata a lui </a:t>
            </a:r>
          </a:p>
          <a:p>
            <a:pPr algn="ctr">
              <a:defRPr/>
            </a:pPr>
            <a:r>
              <a:rPr lang="it-IT" sz="2400" i="1" dirty="0"/>
              <a:t>la crema al cioccolato.</a:t>
            </a:r>
            <a:r>
              <a:rPr lang="ja-JP" altLang="it-IT" sz="2400" i="1" dirty="0">
                <a:latin typeface="Arial"/>
              </a:rPr>
              <a:t>”</a:t>
            </a:r>
            <a:endParaRPr lang="it-IT" sz="2400" i="1" dirty="0"/>
          </a:p>
          <a:p>
            <a:pPr algn="ctr">
              <a:defRPr/>
            </a:pPr>
            <a:endParaRPr lang="it-IT" sz="2400" dirty="0"/>
          </a:p>
        </p:txBody>
      </p:sp>
      <p:grpSp>
        <p:nvGrpSpPr>
          <p:cNvPr id="162821" name="Group 5"/>
          <p:cNvGrpSpPr>
            <a:grpSpLocks/>
          </p:cNvGrpSpPr>
          <p:nvPr/>
        </p:nvGrpSpPr>
        <p:grpSpPr bwMode="auto">
          <a:xfrm>
            <a:off x="7164388" y="1700213"/>
            <a:ext cx="1368425" cy="4249737"/>
            <a:chOff x="4513" y="1071"/>
            <a:chExt cx="862" cy="2677"/>
          </a:xfrm>
        </p:grpSpPr>
        <p:sp>
          <p:nvSpPr>
            <p:cNvPr id="162822" name="Line 6"/>
            <p:cNvSpPr>
              <a:spLocks noChangeShapeType="1"/>
            </p:cNvSpPr>
            <p:nvPr/>
          </p:nvSpPr>
          <p:spPr bwMode="auto">
            <a:xfrm>
              <a:off x="5375" y="1071"/>
              <a:ext cx="0" cy="2677"/>
            </a:xfrm>
            <a:prstGeom prst="line">
              <a:avLst/>
            </a:prstGeom>
            <a:noFill/>
            <a:ln w="38100">
              <a:solidFill>
                <a:srgbClr val="FF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it-IT"/>
            </a:p>
          </p:txBody>
        </p:sp>
        <p:sp>
          <p:nvSpPr>
            <p:cNvPr id="162823" name="Line 7"/>
            <p:cNvSpPr>
              <a:spLocks noChangeShapeType="1"/>
            </p:cNvSpPr>
            <p:nvPr/>
          </p:nvSpPr>
          <p:spPr bwMode="auto">
            <a:xfrm flipH="1">
              <a:off x="4513" y="3748"/>
              <a:ext cx="862" cy="0"/>
            </a:xfrm>
            <a:prstGeom prst="line">
              <a:avLst/>
            </a:prstGeom>
            <a:noFill/>
            <a:ln w="38100">
              <a:solidFill>
                <a:srgbClr val="FF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it-IT"/>
            </a:p>
          </p:txBody>
        </p:sp>
      </p:grpSp>
    </p:spTree>
    <p:extLst>
      <p:ext uri="{BB962C8B-B14F-4D97-AF65-F5344CB8AC3E}">
        <p14:creationId xmlns:p14="http://schemas.microsoft.com/office/powerpoint/2010/main" val="186235927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28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28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28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28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18" grpId="0"/>
      <p:bldP spid="162819" grpId="0" animBg="1"/>
      <p:bldP spid="162820" grpId="0" animBg="1"/>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684213" y="-100013"/>
            <a:ext cx="7772400" cy="1143001"/>
          </a:xfrm>
        </p:spPr>
        <p:txBody>
          <a:bodyPr/>
          <a:lstStyle/>
          <a:p>
            <a:pPr>
              <a:defRPr/>
            </a:pPr>
            <a:r>
              <a:rPr lang="it-IT" dirty="0" smtClean="0">
                <a:solidFill>
                  <a:srgbClr val="000000"/>
                </a:solidFill>
              </a:rPr>
              <a:t>In realtà…</a:t>
            </a:r>
            <a:endParaRPr lang="it-IT" dirty="0">
              <a:solidFill>
                <a:srgbClr val="000000"/>
              </a:solidFill>
            </a:endParaRPr>
          </a:p>
        </p:txBody>
      </p:sp>
      <p:sp>
        <p:nvSpPr>
          <p:cNvPr id="5" name="Segnaposto contenuto 4"/>
          <p:cNvSpPr>
            <a:spLocks noGrp="1"/>
          </p:cNvSpPr>
          <p:nvPr>
            <p:ph idx="1"/>
          </p:nvPr>
        </p:nvSpPr>
        <p:spPr>
          <a:xfrm>
            <a:off x="755650" y="908050"/>
            <a:ext cx="8137525" cy="1728788"/>
          </a:xfrm>
        </p:spPr>
        <p:txBody>
          <a:bodyPr/>
          <a:lstStyle/>
          <a:p>
            <a:pPr>
              <a:defRPr/>
            </a:pPr>
            <a:r>
              <a:rPr lang="it-IT" dirty="0" smtClean="0">
                <a:solidFill>
                  <a:srgbClr val="000000"/>
                </a:solidFill>
              </a:rPr>
              <a:t>Nella pratica didattica un problema contestualizzato in una storia non sempre favorisce la comprensione</a:t>
            </a:r>
          </a:p>
        </p:txBody>
      </p:sp>
      <p:sp>
        <p:nvSpPr>
          <p:cNvPr id="6" name="Segnaposto contenuto 4"/>
          <p:cNvSpPr txBox="1">
            <a:spLocks/>
          </p:cNvSpPr>
          <p:nvPr/>
        </p:nvSpPr>
        <p:spPr bwMode="auto">
          <a:xfrm>
            <a:off x="684213" y="2492375"/>
            <a:ext cx="7772400" cy="295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a:defRPr/>
            </a:pPr>
            <a:r>
              <a:rPr lang="it-IT" dirty="0" smtClean="0">
                <a:solidFill>
                  <a:srgbClr val="000000"/>
                </a:solidFill>
              </a:rPr>
              <a:t>Ma soprattutto, anche quando gli allievi lo comprendono, a volte la presenza di molti dettagli narrativi sembra ‘distrarre’ gli allievi, e quindi essere addirittura un ostacolo alla soluzione (</a:t>
            </a:r>
            <a:r>
              <a:rPr lang="it-IT" dirty="0" err="1" smtClean="0">
                <a:solidFill>
                  <a:srgbClr val="000000"/>
                </a:solidFill>
              </a:rPr>
              <a:t>Gerofsky</a:t>
            </a:r>
            <a:r>
              <a:rPr lang="it-IT" dirty="0" smtClean="0">
                <a:solidFill>
                  <a:srgbClr val="000000"/>
                </a:solidFill>
              </a:rPr>
              <a:t>, 1996)</a:t>
            </a:r>
          </a:p>
        </p:txBody>
      </p:sp>
      <p:sp>
        <p:nvSpPr>
          <p:cNvPr id="7" name="CasellaDiTesto 6"/>
          <p:cNvSpPr txBox="1">
            <a:spLocks noChangeArrowheads="1"/>
          </p:cNvSpPr>
          <p:nvPr/>
        </p:nvSpPr>
        <p:spPr bwMode="auto">
          <a:xfrm>
            <a:off x="684213" y="5124199"/>
            <a:ext cx="7416800"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sz="4400" dirty="0">
                <a:solidFill>
                  <a:srgbClr val="000000"/>
                </a:solidFill>
              </a:rPr>
              <a:t>Perché succede questo?</a:t>
            </a:r>
          </a:p>
          <a:p>
            <a:pPr algn="ctr" eaLnBrk="1" hangingPunct="1"/>
            <a:r>
              <a:rPr lang="it-IT" sz="3600" dirty="0">
                <a:solidFill>
                  <a:srgbClr val="000000"/>
                </a:solidFill>
              </a:rPr>
              <a:t>Da cosa dipende?</a:t>
            </a:r>
          </a:p>
        </p:txBody>
      </p:sp>
    </p:spTree>
    <p:extLst>
      <p:ext uri="{BB962C8B-B14F-4D97-AF65-F5344CB8AC3E}">
        <p14:creationId xmlns:p14="http://schemas.microsoft.com/office/powerpoint/2010/main" val="34876879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a:spLocks noChangeArrowheads="1"/>
          </p:cNvSpPr>
          <p:nvPr/>
        </p:nvSpPr>
        <p:spPr bwMode="auto">
          <a:xfrm>
            <a:off x="684213" y="5124199"/>
            <a:ext cx="7416800"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sz="4400" dirty="0">
                <a:solidFill>
                  <a:srgbClr val="000000"/>
                </a:solidFill>
              </a:rPr>
              <a:t>Perché succede questo?</a:t>
            </a:r>
          </a:p>
          <a:p>
            <a:pPr algn="ctr" eaLnBrk="1" hangingPunct="1"/>
            <a:r>
              <a:rPr lang="it-IT" sz="3600" dirty="0">
                <a:solidFill>
                  <a:srgbClr val="000000"/>
                </a:solidFill>
              </a:rPr>
              <a:t>Da cosa dipende?</a:t>
            </a:r>
          </a:p>
        </p:txBody>
      </p:sp>
      <p:sp>
        <p:nvSpPr>
          <p:cNvPr id="3" name="Titolo 2"/>
          <p:cNvSpPr>
            <a:spLocks noGrp="1"/>
          </p:cNvSpPr>
          <p:nvPr>
            <p:ph type="title"/>
          </p:nvPr>
        </p:nvSpPr>
        <p:spPr>
          <a:xfrm>
            <a:off x="510674" y="508000"/>
            <a:ext cx="8229600" cy="4037263"/>
          </a:xfrm>
          <a:ln w="38100" cmpd="dbl">
            <a:solidFill>
              <a:schemeClr val="tx1"/>
            </a:solidFill>
          </a:ln>
        </p:spPr>
        <p:txBody>
          <a:bodyPr>
            <a:normAutofit fontScale="90000"/>
          </a:bodyPr>
          <a:lstStyle/>
          <a:p>
            <a:pPr>
              <a:defRPr/>
            </a:pPr>
            <a:r>
              <a:rPr lang="it-IT" u="sng" dirty="0" smtClean="0"/>
              <a:t>Ipotesi</a:t>
            </a:r>
            <a:r>
              <a:rPr lang="it-IT" dirty="0" smtClean="0"/>
              <a:t>:</a:t>
            </a:r>
            <a:br>
              <a:rPr lang="it-IT" dirty="0" smtClean="0"/>
            </a:br>
            <a:r>
              <a:rPr lang="it-IT" dirty="0" smtClean="0"/>
              <a:t>Non dipende dalla presenza di dettagli narrativi che ‘distraggono’, ma </a:t>
            </a:r>
            <a:r>
              <a:rPr lang="it-IT" dirty="0" smtClean="0">
                <a:solidFill>
                  <a:srgbClr val="000000"/>
                </a:solidFill>
              </a:rPr>
              <a:t>dalla </a:t>
            </a:r>
            <a:r>
              <a:rPr lang="it-IT" dirty="0">
                <a:solidFill>
                  <a:srgbClr val="000000"/>
                </a:solidFill>
              </a:rPr>
              <a:t>mancata integrazione </a:t>
            </a:r>
            <a:r>
              <a:rPr lang="it-IT" dirty="0" smtClean="0">
                <a:solidFill>
                  <a:srgbClr val="000000"/>
                </a:solidFill>
              </a:rPr>
              <a:t>di </a:t>
            </a:r>
            <a:r>
              <a:rPr lang="it-IT" dirty="0">
                <a:solidFill>
                  <a:srgbClr val="000000"/>
                </a:solidFill>
              </a:rPr>
              <a:t>dimensione logica e dimensione </a:t>
            </a:r>
            <a:r>
              <a:rPr lang="it-IT" dirty="0" smtClean="0">
                <a:solidFill>
                  <a:srgbClr val="000000"/>
                </a:solidFill>
              </a:rPr>
              <a:t>narrativa.</a:t>
            </a:r>
            <a:endParaRPr lang="it-IT" dirty="0"/>
          </a:p>
        </p:txBody>
      </p:sp>
    </p:spTree>
    <p:extLst>
      <p:ext uri="{BB962C8B-B14F-4D97-AF65-F5344CB8AC3E}">
        <p14:creationId xmlns:p14="http://schemas.microsoft.com/office/powerpoint/2010/main" val="12046690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323850" y="524535"/>
            <a:ext cx="8820150" cy="1200329"/>
          </a:xfrm>
          <a:prstGeom prst="rect">
            <a:avLst/>
          </a:prstGeom>
          <a:noFill/>
          <a:ln w="38100" cmpd="sng">
            <a:solidFill>
              <a:srgbClr val="000000"/>
            </a:solidFill>
          </a:ln>
        </p:spPr>
        <p:txBody>
          <a:bodyPr wrap="square">
            <a:spAutoFit/>
          </a:bodyPr>
          <a:lstStyle/>
          <a:p>
            <a:pPr marL="0" lvl="1" algn="ctr">
              <a:defRPr/>
            </a:pPr>
            <a:r>
              <a:rPr lang="it-IT" sz="3600" dirty="0">
                <a:solidFill>
                  <a:srgbClr val="000000"/>
                </a:solidFill>
              </a:rPr>
              <a:t>I</a:t>
            </a:r>
            <a:r>
              <a:rPr lang="it-IT" sz="3600" dirty="0" smtClean="0">
                <a:solidFill>
                  <a:srgbClr val="000000"/>
                </a:solidFill>
              </a:rPr>
              <a:t>ntegrazione di </a:t>
            </a:r>
            <a:r>
              <a:rPr lang="it-IT" sz="3600" dirty="0">
                <a:solidFill>
                  <a:srgbClr val="000000"/>
                </a:solidFill>
              </a:rPr>
              <a:t>dimensione logica e dimensione </a:t>
            </a:r>
            <a:r>
              <a:rPr lang="it-IT" sz="3600" dirty="0" smtClean="0">
                <a:solidFill>
                  <a:srgbClr val="000000"/>
                </a:solidFill>
              </a:rPr>
              <a:t>narrativa</a:t>
            </a:r>
            <a:endParaRPr lang="it-IT" sz="3600" dirty="0">
              <a:solidFill>
                <a:srgbClr val="000000"/>
              </a:solidFill>
            </a:endParaRPr>
          </a:p>
        </p:txBody>
      </p:sp>
      <p:sp>
        <p:nvSpPr>
          <p:cNvPr id="10" name="Rettangolo 9"/>
          <p:cNvSpPr/>
          <p:nvPr/>
        </p:nvSpPr>
        <p:spPr>
          <a:xfrm>
            <a:off x="409566" y="2651160"/>
            <a:ext cx="7545551" cy="584776"/>
          </a:xfrm>
          <a:prstGeom prst="rect">
            <a:avLst/>
          </a:prstGeom>
        </p:spPr>
        <p:txBody>
          <a:bodyPr wrap="square">
            <a:spAutoFit/>
          </a:bodyPr>
          <a:lstStyle/>
          <a:p>
            <a:r>
              <a:rPr lang="it-IT" sz="3200" dirty="0" smtClean="0"/>
              <a:t>2. fra domanda e contesto (la storia narrata)</a:t>
            </a:r>
          </a:p>
        </p:txBody>
      </p:sp>
      <p:sp>
        <p:nvSpPr>
          <p:cNvPr id="2" name="Rettangolo 1"/>
          <p:cNvSpPr/>
          <p:nvPr/>
        </p:nvSpPr>
        <p:spPr>
          <a:xfrm>
            <a:off x="409566" y="1894141"/>
            <a:ext cx="8004944" cy="584776"/>
          </a:xfrm>
          <a:prstGeom prst="rect">
            <a:avLst/>
          </a:prstGeom>
        </p:spPr>
        <p:txBody>
          <a:bodyPr wrap="square">
            <a:spAutoFit/>
          </a:bodyPr>
          <a:lstStyle/>
          <a:p>
            <a:r>
              <a:rPr lang="it-IT" sz="3200" dirty="0">
                <a:solidFill>
                  <a:srgbClr val="000000"/>
                </a:solidFill>
              </a:rPr>
              <a:t>1. </a:t>
            </a:r>
            <a:r>
              <a:rPr lang="it-IT" sz="3200" dirty="0" smtClean="0">
                <a:solidFill>
                  <a:srgbClr val="000000"/>
                </a:solidFill>
              </a:rPr>
              <a:t>nei </a:t>
            </a:r>
            <a:r>
              <a:rPr lang="it-IT" sz="3200" dirty="0">
                <a:solidFill>
                  <a:srgbClr val="000000"/>
                </a:solidFill>
              </a:rPr>
              <a:t>‘dati’ del </a:t>
            </a:r>
            <a:r>
              <a:rPr lang="it-IT" sz="3200" dirty="0" smtClean="0">
                <a:solidFill>
                  <a:srgbClr val="000000"/>
                </a:solidFill>
              </a:rPr>
              <a:t>problema</a:t>
            </a:r>
            <a:endParaRPr lang="it-IT" sz="3200" dirty="0"/>
          </a:p>
        </p:txBody>
      </p:sp>
      <p:sp>
        <p:nvSpPr>
          <p:cNvPr id="5" name="Rettangolo 4"/>
          <p:cNvSpPr/>
          <p:nvPr/>
        </p:nvSpPr>
        <p:spPr>
          <a:xfrm>
            <a:off x="323850" y="1866100"/>
            <a:ext cx="7896703" cy="844406"/>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2112848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 grpId="0"/>
      <p:bldP spid="5" grpId="0" animBg="1"/>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323850" y="524535"/>
            <a:ext cx="8820150" cy="1200329"/>
          </a:xfrm>
          <a:prstGeom prst="rect">
            <a:avLst/>
          </a:prstGeom>
          <a:noFill/>
          <a:ln w="38100" cmpd="sng">
            <a:solidFill>
              <a:srgbClr val="000000"/>
            </a:solidFill>
          </a:ln>
        </p:spPr>
        <p:txBody>
          <a:bodyPr wrap="square">
            <a:spAutoFit/>
          </a:bodyPr>
          <a:lstStyle/>
          <a:p>
            <a:pPr marL="0" lvl="1" algn="ctr">
              <a:defRPr/>
            </a:pPr>
            <a:r>
              <a:rPr lang="it-IT" sz="3600" dirty="0">
                <a:solidFill>
                  <a:srgbClr val="000000"/>
                </a:solidFill>
              </a:rPr>
              <a:t>I</a:t>
            </a:r>
            <a:r>
              <a:rPr lang="it-IT" sz="3600" dirty="0" smtClean="0">
                <a:solidFill>
                  <a:srgbClr val="000000"/>
                </a:solidFill>
              </a:rPr>
              <a:t>ntegrazione di </a:t>
            </a:r>
            <a:r>
              <a:rPr lang="it-IT" sz="3600" dirty="0">
                <a:solidFill>
                  <a:srgbClr val="000000"/>
                </a:solidFill>
              </a:rPr>
              <a:t>dimensione logica e dimensione </a:t>
            </a:r>
            <a:r>
              <a:rPr lang="it-IT" sz="3600" dirty="0" smtClean="0">
                <a:solidFill>
                  <a:srgbClr val="000000"/>
                </a:solidFill>
              </a:rPr>
              <a:t>narrativa</a:t>
            </a:r>
            <a:endParaRPr lang="it-IT" sz="3600" dirty="0">
              <a:solidFill>
                <a:srgbClr val="000000"/>
              </a:solidFill>
            </a:endParaRPr>
          </a:p>
        </p:txBody>
      </p:sp>
      <p:sp>
        <p:nvSpPr>
          <p:cNvPr id="2" name="Rettangolo 1"/>
          <p:cNvSpPr/>
          <p:nvPr/>
        </p:nvSpPr>
        <p:spPr>
          <a:xfrm>
            <a:off x="409566" y="1894141"/>
            <a:ext cx="8004944" cy="584776"/>
          </a:xfrm>
          <a:prstGeom prst="rect">
            <a:avLst/>
          </a:prstGeom>
        </p:spPr>
        <p:txBody>
          <a:bodyPr wrap="square">
            <a:spAutoFit/>
          </a:bodyPr>
          <a:lstStyle/>
          <a:p>
            <a:r>
              <a:rPr lang="it-IT" sz="3200" dirty="0">
                <a:solidFill>
                  <a:srgbClr val="000000"/>
                </a:solidFill>
              </a:rPr>
              <a:t>1. </a:t>
            </a:r>
            <a:r>
              <a:rPr lang="it-IT" sz="3200" dirty="0" smtClean="0">
                <a:solidFill>
                  <a:srgbClr val="000000"/>
                </a:solidFill>
              </a:rPr>
              <a:t>nei </a:t>
            </a:r>
            <a:r>
              <a:rPr lang="it-IT" sz="3200" dirty="0">
                <a:solidFill>
                  <a:srgbClr val="000000"/>
                </a:solidFill>
              </a:rPr>
              <a:t>‘dati’ del </a:t>
            </a:r>
            <a:r>
              <a:rPr lang="it-IT" sz="3200" dirty="0" smtClean="0">
                <a:solidFill>
                  <a:srgbClr val="000000"/>
                </a:solidFill>
              </a:rPr>
              <a:t>problema</a:t>
            </a:r>
            <a:endParaRPr lang="it-IT" sz="3200" dirty="0"/>
          </a:p>
        </p:txBody>
      </p:sp>
      <p:sp>
        <p:nvSpPr>
          <p:cNvPr id="5" name="Rettangolo 4"/>
          <p:cNvSpPr/>
          <p:nvPr/>
        </p:nvSpPr>
        <p:spPr>
          <a:xfrm>
            <a:off x="409566" y="2633975"/>
            <a:ext cx="8466954" cy="954107"/>
          </a:xfrm>
          <a:prstGeom prst="rect">
            <a:avLst/>
          </a:prstGeom>
        </p:spPr>
        <p:txBody>
          <a:bodyPr wrap="square">
            <a:spAutoFit/>
          </a:bodyPr>
          <a:lstStyle/>
          <a:p>
            <a:r>
              <a:rPr lang="it-IT" sz="2800" dirty="0" smtClean="0"/>
              <a:t>1.1 importanza dei dati rilevanti per la comprensione:</a:t>
            </a:r>
          </a:p>
          <a:p>
            <a:r>
              <a:rPr lang="it-IT" sz="2800" dirty="0" smtClean="0"/>
              <a:t>      …dati narrativamente rilevanti</a:t>
            </a:r>
          </a:p>
        </p:txBody>
      </p:sp>
    </p:spTree>
    <p:extLst>
      <p:ext uri="{BB962C8B-B14F-4D97-AF65-F5344CB8AC3E}">
        <p14:creationId xmlns:p14="http://schemas.microsoft.com/office/powerpoint/2010/main" val="34309913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11188" y="1196975"/>
            <a:ext cx="7772400" cy="1470025"/>
          </a:xfrm>
        </p:spPr>
        <p:txBody>
          <a:bodyPr>
            <a:normAutofit/>
          </a:bodyPr>
          <a:lstStyle/>
          <a:p>
            <a:pPr>
              <a:defRPr/>
            </a:pPr>
            <a:r>
              <a:rPr lang="it-IT" dirty="0" smtClean="0">
                <a:solidFill>
                  <a:srgbClr val="000000"/>
                </a:solidFill>
              </a:rPr>
              <a:t>Abbiamo visto che anche nel caso dei problemi …</a:t>
            </a:r>
            <a:endParaRPr lang="it-IT" dirty="0">
              <a:solidFill>
                <a:srgbClr val="000000"/>
              </a:solidFill>
            </a:endParaRPr>
          </a:p>
        </p:txBody>
      </p:sp>
      <p:sp>
        <p:nvSpPr>
          <p:cNvPr id="58370" name="CasellaDiTesto 5"/>
          <p:cNvSpPr txBox="1">
            <a:spLocks noChangeArrowheads="1"/>
          </p:cNvSpPr>
          <p:nvPr/>
        </p:nvSpPr>
        <p:spPr bwMode="auto">
          <a:xfrm>
            <a:off x="684213" y="4508500"/>
            <a:ext cx="6985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buFontTx/>
              <a:buChar char="-"/>
            </a:pPr>
            <a:r>
              <a:rPr lang="it-IT" sz="2800" dirty="0" smtClean="0">
                <a:solidFill>
                  <a:srgbClr val="000000"/>
                </a:solidFill>
              </a:rPr>
              <a:t>I tre operai</a:t>
            </a:r>
            <a:endParaRPr lang="it-IT" sz="2800" dirty="0">
              <a:solidFill>
                <a:srgbClr val="000000"/>
              </a:solidFill>
            </a:endParaRPr>
          </a:p>
        </p:txBody>
      </p:sp>
      <p:sp>
        <p:nvSpPr>
          <p:cNvPr id="58372" name="CasellaDiTesto 3"/>
          <p:cNvSpPr txBox="1">
            <a:spLocks noChangeArrowheads="1"/>
          </p:cNvSpPr>
          <p:nvPr/>
        </p:nvSpPr>
        <p:spPr bwMode="auto">
          <a:xfrm>
            <a:off x="611188" y="2781300"/>
            <a:ext cx="828198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2800" dirty="0">
                <a:solidFill>
                  <a:srgbClr val="000000"/>
                </a:solidFill>
              </a:rPr>
              <a:t>…c’è evidenza sperimentale </a:t>
            </a:r>
            <a:r>
              <a:rPr lang="it-IT" sz="2800" dirty="0" smtClean="0">
                <a:solidFill>
                  <a:srgbClr val="000000"/>
                </a:solidFill>
              </a:rPr>
              <a:t>dell’importanza dei legami di </a:t>
            </a:r>
            <a:r>
              <a:rPr lang="it-IT" sz="2800" b="1" dirty="0" smtClean="0">
                <a:solidFill>
                  <a:srgbClr val="000000"/>
                </a:solidFill>
              </a:rPr>
              <a:t>tipo causale </a:t>
            </a:r>
            <a:r>
              <a:rPr lang="it-IT" sz="2800" dirty="0" smtClean="0">
                <a:solidFill>
                  <a:srgbClr val="000000"/>
                </a:solidFill>
              </a:rPr>
              <a:t>fra le parti del testo</a:t>
            </a:r>
            <a:endParaRPr lang="it-IT" sz="2800" dirty="0">
              <a:solidFill>
                <a:srgbClr val="000000"/>
              </a:solidFill>
            </a:endParaRPr>
          </a:p>
        </p:txBody>
      </p:sp>
    </p:spTree>
    <p:extLst>
      <p:ext uri="{BB962C8B-B14F-4D97-AF65-F5344CB8AC3E}">
        <p14:creationId xmlns:p14="http://schemas.microsoft.com/office/powerpoint/2010/main" val="1582099690"/>
      </p:ext>
    </p:extLst>
  </p:cSld>
  <p:clrMapOvr>
    <a:masterClrMapping/>
  </p:clrMapOvr>
  <p:timing>
    <p:tnLst>
      <p:par>
        <p:cTn xmlns:p14="http://schemas.microsoft.com/office/powerpoint/2010/mai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body" idx="1"/>
          </p:nvPr>
        </p:nvSpPr>
        <p:spPr>
          <a:xfrm>
            <a:off x="179388" y="1773238"/>
            <a:ext cx="8686800" cy="792162"/>
          </a:xfrm>
          <a:solidFill>
            <a:srgbClr val="FF9999"/>
          </a:solidFill>
        </p:spPr>
        <p:txBody>
          <a:bodyPr/>
          <a:lstStyle/>
          <a:p>
            <a:pPr algn="ctr" eaLnBrk="1" hangingPunct="1">
              <a:buFontTx/>
              <a:buNone/>
              <a:defRPr/>
            </a:pPr>
            <a:r>
              <a:rPr lang="it-IT" smtClean="0">
                <a:cs typeface="+mn-cs"/>
              </a:rPr>
              <a:t>Informazioni NARRATIVAMENTE RILEVANTI</a:t>
            </a:r>
          </a:p>
        </p:txBody>
      </p:sp>
      <p:sp>
        <p:nvSpPr>
          <p:cNvPr id="158723" name="Rectangle 3"/>
          <p:cNvSpPr>
            <a:spLocks noChangeArrowheads="1"/>
          </p:cNvSpPr>
          <p:nvPr/>
        </p:nvSpPr>
        <p:spPr bwMode="auto">
          <a:xfrm>
            <a:off x="250825" y="4221163"/>
            <a:ext cx="8713788" cy="790575"/>
          </a:xfrm>
          <a:prstGeom prst="rect">
            <a:avLst/>
          </a:prstGeom>
          <a:solidFill>
            <a:srgbClr val="00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342900" indent="-342900" algn="ctr">
              <a:spcBef>
                <a:spcPct val="20000"/>
              </a:spcBef>
              <a:defRPr/>
            </a:pPr>
            <a:r>
              <a:rPr lang="it-IT" sz="3200">
                <a:latin typeface="Times New Roman" charset="0"/>
                <a:cs typeface="+mn-cs"/>
              </a:rPr>
              <a:t>Informazioni LOGICAMENTE RILEVANTI</a:t>
            </a:r>
          </a:p>
        </p:txBody>
      </p:sp>
      <p:sp>
        <p:nvSpPr>
          <p:cNvPr id="158724" name="Rectangle 4"/>
          <p:cNvSpPr>
            <a:spLocks noChangeArrowheads="1"/>
          </p:cNvSpPr>
          <p:nvPr/>
        </p:nvSpPr>
        <p:spPr bwMode="auto">
          <a:xfrm>
            <a:off x="165100" y="874713"/>
            <a:ext cx="8870950" cy="457200"/>
          </a:xfrm>
          <a:prstGeom prst="rect">
            <a:avLst/>
          </a:prstGeom>
          <a:solidFill>
            <a:srgbClr val="FF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nchor="ctr">
            <a:spAutoFit/>
          </a:bodyPr>
          <a:lstStyle/>
          <a:p>
            <a:pPr algn="ctr">
              <a:defRPr/>
            </a:pPr>
            <a:r>
              <a:rPr lang="it-IT" altLang="zh-CN" sz="2400">
                <a:latin typeface="Arial" charset="0"/>
                <a:ea typeface="宋体" charset="0"/>
                <a:cs typeface="宋体" charset="0"/>
              </a:rPr>
              <a:t>Le informazioni necessarie per comprendere il problema</a:t>
            </a:r>
            <a:endParaRPr lang="it-IT" sz="2400">
              <a:latin typeface="Arial" charset="0"/>
              <a:cs typeface="+mn-cs"/>
            </a:endParaRPr>
          </a:p>
        </p:txBody>
      </p:sp>
      <p:sp>
        <p:nvSpPr>
          <p:cNvPr id="158725" name="Text Box 5"/>
          <p:cNvSpPr txBox="1">
            <a:spLocks noChangeArrowheads="1"/>
          </p:cNvSpPr>
          <p:nvPr/>
        </p:nvSpPr>
        <p:spPr bwMode="auto">
          <a:xfrm>
            <a:off x="3924300" y="2420938"/>
            <a:ext cx="1584325"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a:solidFill>
                  <a:schemeClr val="tx1"/>
                </a:solidFill>
                <a:latin typeface="Tahoma" charset="0"/>
                <a:ea typeface="ＭＳ Ｐゴシック" charset="0"/>
                <a:cs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spcBef>
                <a:spcPct val="50000"/>
              </a:spcBef>
              <a:defRPr/>
            </a:pPr>
            <a:r>
              <a:rPr lang="it-IT" sz="9600" dirty="0" smtClean="0">
                <a:solidFill>
                  <a:srgbClr val="000000"/>
                </a:solidFill>
                <a:latin typeface="Arial" charset="0"/>
                <a:sym typeface="Symbol" charset="0"/>
              </a:rPr>
              <a:t></a:t>
            </a:r>
          </a:p>
        </p:txBody>
      </p:sp>
      <p:sp>
        <p:nvSpPr>
          <p:cNvPr id="158726" name="Rectangle 6"/>
          <p:cNvSpPr>
            <a:spLocks noChangeArrowheads="1"/>
          </p:cNvSpPr>
          <p:nvPr/>
        </p:nvSpPr>
        <p:spPr bwMode="auto">
          <a:xfrm>
            <a:off x="179388" y="5556250"/>
            <a:ext cx="8870950" cy="457200"/>
          </a:xfrm>
          <a:prstGeom prst="rect">
            <a:avLst/>
          </a:prstGeom>
          <a:solidFill>
            <a:srgbClr val="00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nchor="ctr">
            <a:spAutoFit/>
          </a:bodyPr>
          <a:lstStyle/>
          <a:p>
            <a:pPr algn="ctr">
              <a:defRPr/>
            </a:pPr>
            <a:r>
              <a:rPr lang="it-IT" altLang="zh-CN" sz="2400">
                <a:latin typeface="Arial" charset="0"/>
                <a:ea typeface="宋体" charset="0"/>
                <a:cs typeface="宋体" charset="0"/>
              </a:rPr>
              <a:t>Le informazioni necessarie per risolvere il problema</a:t>
            </a:r>
            <a:endParaRPr lang="it-IT" sz="2400">
              <a:latin typeface="Arial" charset="0"/>
              <a:cs typeface="+mn-cs"/>
            </a:endParaRPr>
          </a:p>
        </p:txBody>
      </p:sp>
      <p:sp>
        <p:nvSpPr>
          <p:cNvPr id="158727" name="Text Box 7"/>
          <p:cNvSpPr txBox="1">
            <a:spLocks noChangeArrowheads="1"/>
          </p:cNvSpPr>
          <p:nvPr/>
        </p:nvSpPr>
        <p:spPr bwMode="auto">
          <a:xfrm>
            <a:off x="5364163" y="765175"/>
            <a:ext cx="11525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spcBef>
                <a:spcPct val="50000"/>
              </a:spcBef>
              <a:defRPr/>
            </a:pPr>
            <a:endParaRPr lang="it-IT">
              <a:cs typeface="+mn-cs"/>
            </a:endParaRPr>
          </a:p>
        </p:txBody>
      </p:sp>
    </p:spTree>
    <p:extLst>
      <p:ext uri="{BB962C8B-B14F-4D97-AF65-F5344CB8AC3E}">
        <p14:creationId xmlns:p14="http://schemas.microsoft.com/office/powerpoint/2010/main" val="6356454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872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872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872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872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87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2" grpId="0" animBg="1"/>
      <p:bldP spid="158723" grpId="0" animBg="1"/>
      <p:bldP spid="158724" grpId="0" animBg="1"/>
      <p:bldP spid="158725" grpId="0"/>
      <p:bldP spid="158726" grpId="0" animBg="1"/>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323850" y="524535"/>
            <a:ext cx="8820150" cy="1200329"/>
          </a:xfrm>
          <a:prstGeom prst="rect">
            <a:avLst/>
          </a:prstGeom>
          <a:noFill/>
          <a:ln w="38100" cmpd="sng">
            <a:solidFill>
              <a:srgbClr val="000000"/>
            </a:solidFill>
          </a:ln>
        </p:spPr>
        <p:txBody>
          <a:bodyPr wrap="square">
            <a:spAutoFit/>
          </a:bodyPr>
          <a:lstStyle/>
          <a:p>
            <a:pPr marL="0" lvl="1" algn="ctr">
              <a:defRPr/>
            </a:pPr>
            <a:r>
              <a:rPr lang="it-IT" sz="3600" dirty="0">
                <a:solidFill>
                  <a:srgbClr val="000000"/>
                </a:solidFill>
              </a:rPr>
              <a:t>I</a:t>
            </a:r>
            <a:r>
              <a:rPr lang="it-IT" sz="3600" dirty="0" smtClean="0">
                <a:solidFill>
                  <a:srgbClr val="000000"/>
                </a:solidFill>
              </a:rPr>
              <a:t>ntegrazione di </a:t>
            </a:r>
            <a:r>
              <a:rPr lang="it-IT" sz="3600" dirty="0">
                <a:solidFill>
                  <a:srgbClr val="000000"/>
                </a:solidFill>
              </a:rPr>
              <a:t>dimensione logica e dimensione </a:t>
            </a:r>
            <a:r>
              <a:rPr lang="it-IT" sz="3600" dirty="0" smtClean="0">
                <a:solidFill>
                  <a:srgbClr val="000000"/>
                </a:solidFill>
              </a:rPr>
              <a:t>narrativa</a:t>
            </a:r>
            <a:endParaRPr lang="it-IT" sz="3600" dirty="0">
              <a:solidFill>
                <a:srgbClr val="000000"/>
              </a:solidFill>
            </a:endParaRPr>
          </a:p>
        </p:txBody>
      </p:sp>
      <p:sp>
        <p:nvSpPr>
          <p:cNvPr id="2" name="Rettangolo 1"/>
          <p:cNvSpPr/>
          <p:nvPr/>
        </p:nvSpPr>
        <p:spPr>
          <a:xfrm>
            <a:off x="409566" y="1894141"/>
            <a:ext cx="8004944" cy="584776"/>
          </a:xfrm>
          <a:prstGeom prst="rect">
            <a:avLst/>
          </a:prstGeom>
        </p:spPr>
        <p:txBody>
          <a:bodyPr wrap="square">
            <a:spAutoFit/>
          </a:bodyPr>
          <a:lstStyle/>
          <a:p>
            <a:r>
              <a:rPr lang="it-IT" sz="3200" dirty="0">
                <a:solidFill>
                  <a:srgbClr val="000000"/>
                </a:solidFill>
              </a:rPr>
              <a:t>1. </a:t>
            </a:r>
            <a:r>
              <a:rPr lang="it-IT" sz="3200" dirty="0" smtClean="0">
                <a:solidFill>
                  <a:srgbClr val="000000"/>
                </a:solidFill>
              </a:rPr>
              <a:t>nei </a:t>
            </a:r>
            <a:r>
              <a:rPr lang="it-IT" sz="3200" dirty="0">
                <a:solidFill>
                  <a:srgbClr val="000000"/>
                </a:solidFill>
              </a:rPr>
              <a:t>‘dati’ del </a:t>
            </a:r>
            <a:r>
              <a:rPr lang="it-IT" sz="3200" dirty="0" smtClean="0">
                <a:solidFill>
                  <a:srgbClr val="000000"/>
                </a:solidFill>
              </a:rPr>
              <a:t>problema</a:t>
            </a:r>
            <a:endParaRPr lang="it-IT" sz="3200" dirty="0"/>
          </a:p>
        </p:txBody>
      </p:sp>
      <p:sp>
        <p:nvSpPr>
          <p:cNvPr id="5" name="Rettangolo 4"/>
          <p:cNvSpPr/>
          <p:nvPr/>
        </p:nvSpPr>
        <p:spPr>
          <a:xfrm>
            <a:off x="409566" y="2633975"/>
            <a:ext cx="8466954" cy="954107"/>
          </a:xfrm>
          <a:prstGeom prst="rect">
            <a:avLst/>
          </a:prstGeom>
        </p:spPr>
        <p:txBody>
          <a:bodyPr wrap="square">
            <a:spAutoFit/>
          </a:bodyPr>
          <a:lstStyle/>
          <a:p>
            <a:r>
              <a:rPr lang="it-IT" sz="2800" dirty="0" smtClean="0"/>
              <a:t>1.1 importanza dei dati rilevanti per la comprensione:</a:t>
            </a:r>
          </a:p>
          <a:p>
            <a:r>
              <a:rPr lang="it-IT" sz="2800" dirty="0" smtClean="0"/>
              <a:t>      …dati narrativamente rilevanti</a:t>
            </a:r>
          </a:p>
        </p:txBody>
      </p:sp>
      <p:sp>
        <p:nvSpPr>
          <p:cNvPr id="6" name="Rettangolo 5"/>
          <p:cNvSpPr/>
          <p:nvPr/>
        </p:nvSpPr>
        <p:spPr>
          <a:xfrm>
            <a:off x="394189" y="3741114"/>
            <a:ext cx="8258939" cy="523220"/>
          </a:xfrm>
          <a:prstGeom prst="rect">
            <a:avLst/>
          </a:prstGeom>
        </p:spPr>
        <p:txBody>
          <a:bodyPr wrap="square">
            <a:spAutoFit/>
          </a:bodyPr>
          <a:lstStyle/>
          <a:p>
            <a:r>
              <a:rPr lang="it-IT" sz="2800" dirty="0" smtClean="0"/>
              <a:t>1.2 consistenza narrativa dei </a:t>
            </a:r>
            <a:r>
              <a:rPr lang="it-IT" sz="2800" dirty="0"/>
              <a:t>dati logicamente </a:t>
            </a:r>
            <a:r>
              <a:rPr lang="it-IT" sz="2800" dirty="0" smtClean="0"/>
              <a:t>rilevanti</a:t>
            </a:r>
          </a:p>
        </p:txBody>
      </p:sp>
      <p:sp>
        <p:nvSpPr>
          <p:cNvPr id="7" name="CasellaDiTesto 6"/>
          <p:cNvSpPr txBox="1"/>
          <p:nvPr/>
        </p:nvSpPr>
        <p:spPr>
          <a:xfrm>
            <a:off x="394188" y="4177315"/>
            <a:ext cx="8482331" cy="830997"/>
          </a:xfrm>
          <a:prstGeom prst="rect">
            <a:avLst/>
          </a:prstGeom>
          <a:noFill/>
        </p:spPr>
        <p:txBody>
          <a:bodyPr wrap="square">
            <a:spAutoFit/>
          </a:bodyPr>
          <a:lstStyle/>
          <a:p>
            <a:pPr marL="800100" lvl="1" indent="-342900">
              <a:buFont typeface="Arial"/>
              <a:buChar char="•"/>
              <a:defRPr/>
            </a:pPr>
            <a:r>
              <a:rPr lang="it-IT" sz="2400" dirty="0">
                <a:solidFill>
                  <a:srgbClr val="000000"/>
                </a:solidFill>
                <a:latin typeface="+mj-lt"/>
              </a:rPr>
              <a:t>Elementi di artificiosità:</a:t>
            </a:r>
          </a:p>
          <a:p>
            <a:pPr marL="1257300" lvl="2" indent="-342900">
              <a:buFont typeface="Wingdings" charset="2"/>
              <a:buChar char="Ø"/>
              <a:defRPr/>
            </a:pPr>
            <a:r>
              <a:rPr lang="it-IT" sz="2400" dirty="0">
                <a:solidFill>
                  <a:srgbClr val="000000"/>
                </a:solidFill>
                <a:latin typeface="+mj-lt"/>
              </a:rPr>
              <a:t>Artificiosità dei </a:t>
            </a:r>
            <a:r>
              <a:rPr lang="it-IT" sz="2400" dirty="0" smtClean="0">
                <a:solidFill>
                  <a:srgbClr val="000000"/>
                </a:solidFill>
                <a:latin typeface="+mj-lt"/>
              </a:rPr>
              <a:t>dati necessari </a:t>
            </a:r>
            <a:r>
              <a:rPr lang="it-IT" sz="2400" dirty="0">
                <a:solidFill>
                  <a:srgbClr val="000000"/>
                </a:solidFill>
                <a:latin typeface="+mj-lt"/>
              </a:rPr>
              <a:t>per la soluzione</a:t>
            </a:r>
          </a:p>
        </p:txBody>
      </p:sp>
    </p:spTree>
    <p:extLst>
      <p:ext uri="{BB962C8B-B14F-4D97-AF65-F5344CB8AC3E}">
        <p14:creationId xmlns:p14="http://schemas.microsoft.com/office/powerpoint/2010/main" val="26065894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17513"/>
            <a:ext cx="8229600" cy="779462"/>
          </a:xfrm>
          <a:solidFill>
            <a:srgbClr val="FFFFFF"/>
          </a:solidFill>
        </p:spPr>
        <p:txBody>
          <a:bodyPr>
            <a:normAutofit fontScale="90000"/>
          </a:bodyPr>
          <a:lstStyle/>
          <a:p>
            <a:pPr>
              <a:defRPr/>
            </a:pPr>
            <a:r>
              <a:rPr lang="it-IT" b="1" dirty="0" smtClean="0">
                <a:solidFill>
                  <a:srgbClr val="000000"/>
                </a:solidFill>
              </a:rPr>
              <a:t/>
            </a:r>
            <a:br>
              <a:rPr lang="it-IT" b="1" dirty="0" smtClean="0">
                <a:solidFill>
                  <a:srgbClr val="000000"/>
                </a:solidFill>
              </a:rPr>
            </a:br>
            <a:r>
              <a:rPr lang="it-IT" b="1" dirty="0" smtClean="0">
                <a:solidFill>
                  <a:srgbClr val="000000"/>
                </a:solidFill>
              </a:rPr>
              <a:t>Automobiline </a:t>
            </a:r>
            <a:r>
              <a:rPr lang="it-IT" dirty="0" smtClean="0">
                <a:solidFill>
                  <a:srgbClr val="000000"/>
                </a:solidFill>
              </a:rPr>
              <a:t/>
            </a:r>
            <a:br>
              <a:rPr lang="it-IT" dirty="0" smtClean="0">
                <a:solidFill>
                  <a:srgbClr val="000000"/>
                </a:solidFill>
              </a:rPr>
            </a:br>
            <a:endParaRPr lang="it-IT" dirty="0">
              <a:solidFill>
                <a:srgbClr val="000000"/>
              </a:solidFill>
            </a:endParaRPr>
          </a:p>
        </p:txBody>
      </p:sp>
      <p:sp>
        <p:nvSpPr>
          <p:cNvPr id="3" name="Segnaposto contenuto 2"/>
          <p:cNvSpPr>
            <a:spLocks noGrp="1"/>
          </p:cNvSpPr>
          <p:nvPr>
            <p:ph idx="1"/>
          </p:nvPr>
        </p:nvSpPr>
        <p:spPr>
          <a:xfrm>
            <a:off x="457200" y="1773238"/>
            <a:ext cx="8229600" cy="3240087"/>
          </a:xfrm>
          <a:solidFill>
            <a:srgbClr val="FFFFFF"/>
          </a:solidFill>
          <a:ln>
            <a:solidFill>
              <a:schemeClr val="tx1"/>
            </a:solidFill>
          </a:ln>
        </p:spPr>
        <p:txBody>
          <a:bodyPr>
            <a:normAutofit/>
          </a:bodyPr>
          <a:lstStyle/>
          <a:p>
            <a:pPr marL="0" indent="0">
              <a:buFontTx/>
              <a:buNone/>
              <a:defRPr/>
            </a:pPr>
            <a:r>
              <a:rPr lang="it-IT" sz="2400" dirty="0" smtClean="0">
                <a:solidFill>
                  <a:srgbClr val="000000"/>
                </a:solidFill>
              </a:rPr>
              <a:t>Giulio </a:t>
            </a:r>
            <a:r>
              <a:rPr lang="it-IT" sz="2400" dirty="0">
                <a:solidFill>
                  <a:srgbClr val="000000"/>
                </a:solidFill>
              </a:rPr>
              <a:t>e Andrea per giocare mettono insieme le loro automobiline.</a:t>
            </a:r>
          </a:p>
          <a:p>
            <a:pPr marL="0" indent="0">
              <a:buFontTx/>
              <a:buNone/>
              <a:defRPr/>
            </a:pPr>
            <a:r>
              <a:rPr lang="it-IT" sz="2400" dirty="0" smtClean="0">
                <a:solidFill>
                  <a:srgbClr val="000000"/>
                </a:solidFill>
              </a:rPr>
              <a:t>Quando smettono di giocare, ciascun bambino vuole riprendersi lo stesso numero di automobiline che aveva all'inizio del gioco.</a:t>
            </a:r>
          </a:p>
          <a:p>
            <a:pPr marL="0" indent="0">
              <a:buFontTx/>
              <a:buNone/>
              <a:defRPr/>
            </a:pPr>
            <a:r>
              <a:rPr lang="it-IT" sz="2400" dirty="0" smtClean="0">
                <a:solidFill>
                  <a:srgbClr val="000000"/>
                </a:solidFill>
              </a:rPr>
              <a:t>Tutte </a:t>
            </a:r>
            <a:r>
              <a:rPr lang="it-IT" sz="2400" dirty="0">
                <a:solidFill>
                  <a:srgbClr val="000000"/>
                </a:solidFill>
              </a:rPr>
              <a:t>le automobiline sono 48, ma come dividerle?</a:t>
            </a:r>
          </a:p>
          <a:p>
            <a:pPr marL="0" indent="0">
              <a:buFontTx/>
              <a:buNone/>
              <a:defRPr/>
            </a:pPr>
            <a:r>
              <a:rPr lang="it-IT" sz="2400" dirty="0">
                <a:solidFill>
                  <a:srgbClr val="000000"/>
                </a:solidFill>
              </a:rPr>
              <a:t>Andrea ricorda che ne aveva il triplo di Giulio.</a:t>
            </a:r>
          </a:p>
          <a:p>
            <a:pPr marL="0" indent="0">
              <a:buFontTx/>
              <a:buNone/>
              <a:defRPr/>
            </a:pPr>
            <a:r>
              <a:rPr lang="it-IT" sz="2400" dirty="0">
                <a:solidFill>
                  <a:srgbClr val="000000"/>
                </a:solidFill>
              </a:rPr>
              <a:t>Vuoi aiutarli a dividere le macchinine nel modo giusto</a:t>
            </a:r>
            <a:r>
              <a:rPr lang="it-IT" sz="2400" dirty="0" smtClean="0">
                <a:solidFill>
                  <a:srgbClr val="000000"/>
                </a:solidFill>
              </a:rPr>
              <a:t>?</a:t>
            </a:r>
            <a:endParaRPr lang="it-IT" sz="2400" dirty="0"/>
          </a:p>
          <a:p>
            <a:pPr marL="0" indent="0">
              <a:buFontTx/>
              <a:buNone/>
              <a:defRPr/>
            </a:pPr>
            <a:endParaRPr lang="it-IT" dirty="0"/>
          </a:p>
          <a:p>
            <a:pPr>
              <a:defRPr/>
            </a:pPr>
            <a:endParaRPr lang="it-IT" dirty="0"/>
          </a:p>
        </p:txBody>
      </p:sp>
      <p:sp>
        <p:nvSpPr>
          <p:cNvPr id="4" name="Ovale 3"/>
          <p:cNvSpPr/>
          <p:nvPr/>
        </p:nvSpPr>
        <p:spPr>
          <a:xfrm>
            <a:off x="539750" y="2740054"/>
            <a:ext cx="8208963" cy="792162"/>
          </a:xfrm>
          <a:prstGeom prst="ellipse">
            <a:avLst/>
          </a:prstGeom>
          <a:noFill/>
          <a:ln w="38100" cmpd="sng">
            <a:solidFill>
              <a:srgbClr val="00FF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5" name="Ovale 4"/>
          <p:cNvSpPr/>
          <p:nvPr/>
        </p:nvSpPr>
        <p:spPr>
          <a:xfrm>
            <a:off x="323850" y="3638799"/>
            <a:ext cx="6335713" cy="792162"/>
          </a:xfrm>
          <a:prstGeom prst="ellipse">
            <a:avLst/>
          </a:prstGeom>
          <a:noFill/>
          <a:ln w="38100" cmpd="sng">
            <a:solidFill>
              <a:srgbClr val="00FF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Tree>
    <p:extLst>
      <p:ext uri="{BB962C8B-B14F-4D97-AF65-F5344CB8AC3E}">
        <p14:creationId xmlns:p14="http://schemas.microsoft.com/office/powerpoint/2010/main" val="21989981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323850" y="524535"/>
            <a:ext cx="8820150" cy="1200329"/>
          </a:xfrm>
          <a:prstGeom prst="rect">
            <a:avLst/>
          </a:prstGeom>
          <a:noFill/>
          <a:ln w="38100" cmpd="sng">
            <a:solidFill>
              <a:srgbClr val="000000"/>
            </a:solidFill>
          </a:ln>
        </p:spPr>
        <p:txBody>
          <a:bodyPr wrap="square">
            <a:spAutoFit/>
          </a:bodyPr>
          <a:lstStyle/>
          <a:p>
            <a:pPr marL="0" lvl="1" algn="ctr">
              <a:defRPr/>
            </a:pPr>
            <a:r>
              <a:rPr lang="it-IT" sz="3600" dirty="0">
                <a:solidFill>
                  <a:srgbClr val="000000"/>
                </a:solidFill>
              </a:rPr>
              <a:t>I</a:t>
            </a:r>
            <a:r>
              <a:rPr lang="it-IT" sz="3600" dirty="0" smtClean="0">
                <a:solidFill>
                  <a:srgbClr val="000000"/>
                </a:solidFill>
              </a:rPr>
              <a:t>ntegrazione di </a:t>
            </a:r>
            <a:r>
              <a:rPr lang="it-IT" sz="3600" dirty="0">
                <a:solidFill>
                  <a:srgbClr val="000000"/>
                </a:solidFill>
              </a:rPr>
              <a:t>dimensione logica e dimensione </a:t>
            </a:r>
            <a:r>
              <a:rPr lang="it-IT" sz="3600" dirty="0" smtClean="0">
                <a:solidFill>
                  <a:srgbClr val="000000"/>
                </a:solidFill>
              </a:rPr>
              <a:t>narrativa</a:t>
            </a:r>
            <a:endParaRPr lang="it-IT" sz="3600" dirty="0">
              <a:solidFill>
                <a:srgbClr val="000000"/>
              </a:solidFill>
            </a:endParaRPr>
          </a:p>
        </p:txBody>
      </p:sp>
      <p:sp>
        <p:nvSpPr>
          <p:cNvPr id="2" name="Rettangolo 1"/>
          <p:cNvSpPr/>
          <p:nvPr/>
        </p:nvSpPr>
        <p:spPr>
          <a:xfrm>
            <a:off x="409566" y="1894141"/>
            <a:ext cx="8004944" cy="584776"/>
          </a:xfrm>
          <a:prstGeom prst="rect">
            <a:avLst/>
          </a:prstGeom>
        </p:spPr>
        <p:txBody>
          <a:bodyPr wrap="square">
            <a:spAutoFit/>
          </a:bodyPr>
          <a:lstStyle/>
          <a:p>
            <a:r>
              <a:rPr lang="it-IT" sz="3200" dirty="0">
                <a:solidFill>
                  <a:srgbClr val="000000"/>
                </a:solidFill>
              </a:rPr>
              <a:t>1. </a:t>
            </a:r>
            <a:r>
              <a:rPr lang="it-IT" sz="3200" dirty="0" smtClean="0">
                <a:solidFill>
                  <a:srgbClr val="000000"/>
                </a:solidFill>
              </a:rPr>
              <a:t>nei </a:t>
            </a:r>
            <a:r>
              <a:rPr lang="it-IT" sz="3200" dirty="0">
                <a:solidFill>
                  <a:srgbClr val="000000"/>
                </a:solidFill>
              </a:rPr>
              <a:t>‘dati’ del </a:t>
            </a:r>
            <a:r>
              <a:rPr lang="it-IT" sz="3200" dirty="0" smtClean="0">
                <a:solidFill>
                  <a:srgbClr val="000000"/>
                </a:solidFill>
              </a:rPr>
              <a:t>problema</a:t>
            </a:r>
            <a:endParaRPr lang="it-IT" sz="3200" dirty="0"/>
          </a:p>
        </p:txBody>
      </p:sp>
      <p:sp>
        <p:nvSpPr>
          <p:cNvPr id="5" name="Rettangolo 4"/>
          <p:cNvSpPr/>
          <p:nvPr/>
        </p:nvSpPr>
        <p:spPr>
          <a:xfrm>
            <a:off x="409566" y="2633975"/>
            <a:ext cx="8466954" cy="954107"/>
          </a:xfrm>
          <a:prstGeom prst="rect">
            <a:avLst/>
          </a:prstGeom>
        </p:spPr>
        <p:txBody>
          <a:bodyPr wrap="square">
            <a:spAutoFit/>
          </a:bodyPr>
          <a:lstStyle/>
          <a:p>
            <a:r>
              <a:rPr lang="it-IT" sz="2800" dirty="0" smtClean="0"/>
              <a:t>1.1 importanza dei dati rilevanti per la comprensione:</a:t>
            </a:r>
          </a:p>
          <a:p>
            <a:r>
              <a:rPr lang="it-IT" sz="2800" dirty="0" smtClean="0"/>
              <a:t>      …dati narrativamente rilevanti</a:t>
            </a:r>
          </a:p>
        </p:txBody>
      </p:sp>
      <p:sp>
        <p:nvSpPr>
          <p:cNvPr id="6" name="Rettangolo 5"/>
          <p:cNvSpPr/>
          <p:nvPr/>
        </p:nvSpPr>
        <p:spPr>
          <a:xfrm>
            <a:off x="394189" y="3741114"/>
            <a:ext cx="8258939" cy="523220"/>
          </a:xfrm>
          <a:prstGeom prst="rect">
            <a:avLst/>
          </a:prstGeom>
        </p:spPr>
        <p:txBody>
          <a:bodyPr wrap="square">
            <a:spAutoFit/>
          </a:bodyPr>
          <a:lstStyle/>
          <a:p>
            <a:r>
              <a:rPr lang="it-IT" sz="2800" dirty="0" smtClean="0"/>
              <a:t>1.2 consistenza narrativa dei </a:t>
            </a:r>
            <a:r>
              <a:rPr lang="it-IT" sz="2800" dirty="0"/>
              <a:t>dati logicamente </a:t>
            </a:r>
            <a:r>
              <a:rPr lang="it-IT" sz="2800" dirty="0" smtClean="0"/>
              <a:t>rilevanti</a:t>
            </a:r>
          </a:p>
        </p:txBody>
      </p:sp>
      <p:sp>
        <p:nvSpPr>
          <p:cNvPr id="7" name="CasellaDiTesto 6"/>
          <p:cNvSpPr txBox="1"/>
          <p:nvPr/>
        </p:nvSpPr>
        <p:spPr>
          <a:xfrm>
            <a:off x="394188" y="4177315"/>
            <a:ext cx="8482331" cy="830997"/>
          </a:xfrm>
          <a:prstGeom prst="rect">
            <a:avLst/>
          </a:prstGeom>
          <a:noFill/>
        </p:spPr>
        <p:txBody>
          <a:bodyPr wrap="square">
            <a:spAutoFit/>
          </a:bodyPr>
          <a:lstStyle/>
          <a:p>
            <a:pPr marL="800100" lvl="1" indent="-342900">
              <a:buFont typeface="Arial"/>
              <a:buChar char="•"/>
              <a:defRPr/>
            </a:pPr>
            <a:r>
              <a:rPr lang="it-IT" sz="2400" dirty="0">
                <a:solidFill>
                  <a:srgbClr val="000000"/>
                </a:solidFill>
                <a:latin typeface="+mj-lt"/>
              </a:rPr>
              <a:t>Elementi di artificiosità:</a:t>
            </a:r>
          </a:p>
          <a:p>
            <a:pPr marL="1257300" lvl="2" indent="-342900">
              <a:buFont typeface="Wingdings" charset="2"/>
              <a:buChar char="Ø"/>
              <a:defRPr/>
            </a:pPr>
            <a:r>
              <a:rPr lang="it-IT" sz="2400" dirty="0">
                <a:solidFill>
                  <a:srgbClr val="000000"/>
                </a:solidFill>
                <a:latin typeface="+mj-lt"/>
              </a:rPr>
              <a:t>Artificiosità dei </a:t>
            </a:r>
            <a:r>
              <a:rPr lang="it-IT" sz="2400" dirty="0" smtClean="0">
                <a:solidFill>
                  <a:srgbClr val="000000"/>
                </a:solidFill>
                <a:latin typeface="+mj-lt"/>
              </a:rPr>
              <a:t>dati necessari </a:t>
            </a:r>
            <a:r>
              <a:rPr lang="it-IT" sz="2400" dirty="0">
                <a:solidFill>
                  <a:srgbClr val="000000"/>
                </a:solidFill>
                <a:latin typeface="+mj-lt"/>
              </a:rPr>
              <a:t>per la soluzione</a:t>
            </a:r>
          </a:p>
        </p:txBody>
      </p:sp>
      <p:sp>
        <p:nvSpPr>
          <p:cNvPr id="8" name="CasellaDiTesto 7"/>
          <p:cNvSpPr txBox="1"/>
          <p:nvPr/>
        </p:nvSpPr>
        <p:spPr>
          <a:xfrm>
            <a:off x="392120" y="5095552"/>
            <a:ext cx="7632700" cy="461665"/>
          </a:xfrm>
          <a:prstGeom prst="rect">
            <a:avLst/>
          </a:prstGeom>
          <a:noFill/>
        </p:spPr>
        <p:txBody>
          <a:bodyPr>
            <a:spAutoFit/>
          </a:bodyPr>
          <a:lstStyle/>
          <a:p>
            <a:pPr marL="1257300" lvl="2" indent="-342900">
              <a:buFont typeface="Wingdings" charset="2"/>
              <a:buChar char="Ø"/>
              <a:defRPr/>
            </a:pPr>
            <a:r>
              <a:rPr lang="it-IT" sz="2400" dirty="0">
                <a:solidFill>
                  <a:srgbClr val="000000"/>
                </a:solidFill>
                <a:latin typeface="+mj-lt"/>
              </a:rPr>
              <a:t>Scelta artificiosa degli elementi da </a:t>
            </a:r>
            <a:r>
              <a:rPr lang="it-IT" sz="2400" dirty="0" smtClean="0">
                <a:solidFill>
                  <a:srgbClr val="000000"/>
                </a:solidFill>
                <a:latin typeface="+mj-lt"/>
              </a:rPr>
              <a:t>descrivere</a:t>
            </a:r>
            <a:endParaRPr lang="it-IT" sz="2400" dirty="0">
              <a:solidFill>
                <a:srgbClr val="000000"/>
              </a:solidFill>
              <a:latin typeface="+mj-lt"/>
            </a:endParaRPr>
          </a:p>
        </p:txBody>
      </p:sp>
      <p:sp>
        <p:nvSpPr>
          <p:cNvPr id="10" name="CasellaDiTesto 9"/>
          <p:cNvSpPr txBox="1"/>
          <p:nvPr/>
        </p:nvSpPr>
        <p:spPr>
          <a:xfrm>
            <a:off x="392120" y="5728470"/>
            <a:ext cx="7632700" cy="461665"/>
          </a:xfrm>
          <a:prstGeom prst="rect">
            <a:avLst/>
          </a:prstGeom>
          <a:noFill/>
        </p:spPr>
        <p:txBody>
          <a:bodyPr>
            <a:spAutoFit/>
          </a:bodyPr>
          <a:lstStyle/>
          <a:p>
            <a:pPr marL="1257300" lvl="2" indent="-342900">
              <a:buFont typeface="Wingdings" charset="2"/>
              <a:buChar char="Ø"/>
              <a:defRPr/>
            </a:pPr>
            <a:r>
              <a:rPr lang="it-IT" sz="2400" dirty="0">
                <a:solidFill>
                  <a:srgbClr val="000000"/>
                </a:solidFill>
                <a:latin typeface="+mj-lt"/>
              </a:rPr>
              <a:t>Modo artificioso di descrivere tali elementi </a:t>
            </a:r>
          </a:p>
        </p:txBody>
      </p:sp>
    </p:spTree>
    <p:extLst>
      <p:ext uri="{BB962C8B-B14F-4D97-AF65-F5344CB8AC3E}">
        <p14:creationId xmlns:p14="http://schemas.microsoft.com/office/powerpoint/2010/main" val="29830938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bldLvl="3"/>
      <p:bldP spid="10" grpId="0" build="p" bldLvl="3"/>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problemi</a:t>
            </a:r>
            <a:endParaRPr lang="it-IT" dirty="0"/>
          </a:p>
        </p:txBody>
      </p:sp>
      <p:sp>
        <p:nvSpPr>
          <p:cNvPr id="3" name="Segnaposto contenuto 2"/>
          <p:cNvSpPr>
            <a:spLocks noGrp="1"/>
          </p:cNvSpPr>
          <p:nvPr>
            <p:ph idx="1"/>
          </p:nvPr>
        </p:nvSpPr>
        <p:spPr>
          <a:xfrm>
            <a:off x="457200" y="1600200"/>
            <a:ext cx="8366582" cy="4525963"/>
          </a:xfrm>
        </p:spPr>
        <p:txBody>
          <a:bodyPr/>
          <a:lstStyle/>
          <a:p>
            <a:r>
              <a:rPr lang="it-IT" dirty="0" smtClean="0"/>
              <a:t>La ricerca internazionale ha messo in evidenza fenomeni ‘patologici’</a:t>
            </a:r>
          </a:p>
          <a:p>
            <a:r>
              <a:rPr lang="it-IT" dirty="0" smtClean="0"/>
              <a:t>Molti comportamenti messi in atto dagli allievi evidenziano una ‘</a:t>
            </a:r>
            <a:r>
              <a:rPr lang="it-IT" dirty="0" err="1" smtClean="0"/>
              <a:t>suspension</a:t>
            </a:r>
            <a:r>
              <a:rPr lang="it-IT" dirty="0" smtClean="0"/>
              <a:t> of </a:t>
            </a:r>
            <a:r>
              <a:rPr lang="it-IT" dirty="0" err="1" smtClean="0"/>
              <a:t>sense-making</a:t>
            </a:r>
            <a:r>
              <a:rPr lang="it-IT" dirty="0" smtClean="0"/>
              <a:t>’ (</a:t>
            </a:r>
            <a:r>
              <a:rPr lang="it-IT" dirty="0" err="1" smtClean="0"/>
              <a:t>Schoenfeld</a:t>
            </a:r>
            <a:r>
              <a:rPr lang="it-IT" dirty="0" smtClean="0"/>
              <a:t>, 1991)</a:t>
            </a:r>
          </a:p>
        </p:txBody>
      </p:sp>
      <p:sp>
        <p:nvSpPr>
          <p:cNvPr id="6" name="Segnaposto contenuto 2"/>
          <p:cNvSpPr txBox="1">
            <a:spLocks/>
          </p:cNvSpPr>
          <p:nvPr/>
        </p:nvSpPr>
        <p:spPr>
          <a:xfrm>
            <a:off x="467243" y="4358400"/>
            <a:ext cx="8366582"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it-IT" dirty="0" smtClean="0"/>
              <a:t>Tali comportamenti hanno stimolato la ricerca, aprendo anche nuovi filoni (</a:t>
            </a:r>
            <a:r>
              <a:rPr lang="it-IT" dirty="0" err="1" smtClean="0"/>
              <a:t>metacognizione</a:t>
            </a:r>
            <a:r>
              <a:rPr lang="it-IT" dirty="0" smtClean="0"/>
              <a:t>, </a:t>
            </a:r>
            <a:r>
              <a:rPr lang="it-IT" i="1" dirty="0" err="1" smtClean="0"/>
              <a:t>beliefs</a:t>
            </a:r>
            <a:r>
              <a:rPr lang="it-IT" dirty="0" smtClean="0"/>
              <a:t>, </a:t>
            </a:r>
            <a:r>
              <a:rPr lang="it-IT" i="1" dirty="0" err="1" smtClean="0"/>
              <a:t>affect</a:t>
            </a:r>
            <a:r>
              <a:rPr lang="it-IT" dirty="0" smtClean="0"/>
              <a:t>)</a:t>
            </a:r>
            <a:endParaRPr lang="it-IT" dirty="0"/>
          </a:p>
        </p:txBody>
      </p:sp>
      <p:pic>
        <p:nvPicPr>
          <p:cNvPr id="4" name="Immagine 3" descr="libro Verschaffe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9260" y="290215"/>
            <a:ext cx="1503230" cy="2254845"/>
          </a:xfrm>
          <a:prstGeom prst="rect">
            <a:avLst/>
          </a:prstGeom>
        </p:spPr>
      </p:pic>
      <p:sp>
        <p:nvSpPr>
          <p:cNvPr id="5" name="CasellaDiTesto 4"/>
          <p:cNvSpPr txBox="1"/>
          <p:nvPr/>
        </p:nvSpPr>
        <p:spPr>
          <a:xfrm>
            <a:off x="638860" y="262427"/>
            <a:ext cx="5442893" cy="1200328"/>
          </a:xfrm>
          <a:prstGeom prst="rect">
            <a:avLst/>
          </a:prstGeom>
          <a:solidFill>
            <a:srgbClr val="FFFF00"/>
          </a:solidFill>
        </p:spPr>
        <p:txBody>
          <a:bodyPr wrap="square" rtlCol="0">
            <a:spAutoFit/>
          </a:bodyPr>
          <a:lstStyle/>
          <a:p>
            <a:r>
              <a:rPr lang="en-GB" sz="2400" dirty="0" err="1"/>
              <a:t>Verschaffel</a:t>
            </a:r>
            <a:r>
              <a:rPr lang="en-GB" sz="2400" dirty="0"/>
              <a:t> L., Greer B., De Corte E. (2000). </a:t>
            </a:r>
            <a:r>
              <a:rPr lang="en-GB" sz="2400" i="1" dirty="0"/>
              <a:t>Making sense of word problems</a:t>
            </a:r>
            <a:r>
              <a:rPr lang="en-GB" sz="2400" dirty="0"/>
              <a:t>. </a:t>
            </a:r>
            <a:r>
              <a:rPr lang="it-IT" sz="2400" dirty="0"/>
              <a:t>Lisse, The Netherlands: </a:t>
            </a:r>
            <a:r>
              <a:rPr lang="it-IT" sz="2400" dirty="0" err="1"/>
              <a:t>Swets</a:t>
            </a:r>
            <a:r>
              <a:rPr lang="it-IT" sz="2400" dirty="0"/>
              <a:t> &amp; </a:t>
            </a:r>
            <a:r>
              <a:rPr lang="it-IT" sz="2400" dirty="0" err="1"/>
              <a:t>Zeitlinger</a:t>
            </a:r>
            <a:r>
              <a:rPr lang="it-IT" sz="2400" dirty="0" smtClean="0"/>
              <a:t>.</a:t>
            </a:r>
            <a:endParaRPr lang="it-IT" sz="2400" dirty="0"/>
          </a:p>
        </p:txBody>
      </p:sp>
    </p:spTree>
    <p:extLst>
      <p:ext uri="{BB962C8B-B14F-4D97-AF65-F5344CB8AC3E}">
        <p14:creationId xmlns:p14="http://schemas.microsoft.com/office/powerpoint/2010/main" val="4615531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animBg="1"/>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a:spLocks noChangeArrowheads="1"/>
          </p:cNvSpPr>
          <p:nvPr/>
        </p:nvSpPr>
        <p:spPr bwMode="auto">
          <a:xfrm>
            <a:off x="2124075" y="476250"/>
            <a:ext cx="4968875" cy="792163"/>
          </a:xfrm>
          <a:prstGeom prst="rect">
            <a:avLst/>
          </a:prstGeom>
          <a:gradFill rotWithShape="1">
            <a:gsLst>
              <a:gs pos="0">
                <a:srgbClr val="85FFDB"/>
              </a:gs>
              <a:gs pos="100000">
                <a:srgbClr val="00EBA8"/>
              </a:gs>
            </a:gsLst>
            <a:lin ang="5400000"/>
          </a:gradFill>
          <a:ln w="9525">
            <a:solidFill>
              <a:srgbClr val="00CC98"/>
            </a:solidFill>
            <a:miter lim="800000"/>
            <a:headEnd/>
            <a:tailEnd/>
          </a:ln>
          <a:effectLst>
            <a:outerShdw blurRad="40000" dist="23000" dir="5400000" rotWithShape="0">
              <a:srgbClr val="000000">
                <a:alpha val="34998"/>
              </a:srgbClr>
            </a:outerShdw>
          </a:effectLst>
        </p:spPr>
        <p:txBody>
          <a:bodyPr anchor="ctr"/>
          <a:lstStyle/>
          <a:p>
            <a:pPr algn="ctr">
              <a:defRPr/>
            </a:pPr>
            <a:r>
              <a:rPr lang="it-IT" sz="2800" dirty="0">
                <a:solidFill>
                  <a:srgbClr val="000000"/>
                </a:solidFill>
                <a:latin typeface="+mn-lt"/>
                <a:ea typeface="+mn-ea"/>
                <a:cs typeface="+mn-cs"/>
              </a:rPr>
              <a:t>IL NARRATORE</a:t>
            </a:r>
          </a:p>
        </p:txBody>
      </p:sp>
      <p:cxnSp>
        <p:nvCxnSpPr>
          <p:cNvPr id="8" name="Connettore 2 7"/>
          <p:cNvCxnSpPr>
            <a:cxnSpLocks noChangeShapeType="1"/>
          </p:cNvCxnSpPr>
          <p:nvPr/>
        </p:nvCxnSpPr>
        <p:spPr bwMode="auto">
          <a:xfrm flipH="1">
            <a:off x="1783395" y="1341438"/>
            <a:ext cx="1223963" cy="1800225"/>
          </a:xfrm>
          <a:prstGeom prst="straightConnector1">
            <a:avLst/>
          </a:prstGeom>
          <a:noFill/>
          <a:ln w="38100">
            <a:solidFill>
              <a:schemeClr val="accent1"/>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9" name="Connettore 2 8"/>
          <p:cNvCxnSpPr>
            <a:cxnSpLocks noChangeShapeType="1"/>
          </p:cNvCxnSpPr>
          <p:nvPr/>
        </p:nvCxnSpPr>
        <p:spPr bwMode="auto">
          <a:xfrm flipH="1" flipV="1">
            <a:off x="6063618" y="1341438"/>
            <a:ext cx="1225550" cy="1800225"/>
          </a:xfrm>
          <a:prstGeom prst="straightConnector1">
            <a:avLst/>
          </a:prstGeom>
          <a:noFill/>
          <a:ln w="38100">
            <a:solidFill>
              <a:schemeClr val="accent1"/>
            </a:solidFill>
            <a:round/>
            <a:headEnd type="arrow" w="med" len="med"/>
            <a:tailEn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0" name="Rettangolo 9"/>
          <p:cNvSpPr>
            <a:spLocks noChangeArrowheads="1"/>
          </p:cNvSpPr>
          <p:nvPr/>
        </p:nvSpPr>
        <p:spPr bwMode="auto">
          <a:xfrm>
            <a:off x="592277" y="3284538"/>
            <a:ext cx="2303462" cy="720725"/>
          </a:xfrm>
          <a:prstGeom prst="rect">
            <a:avLst/>
          </a:prstGeom>
          <a:gradFill rotWithShape="1">
            <a:gsLst>
              <a:gs pos="0">
                <a:srgbClr val="85FFDB"/>
              </a:gs>
              <a:gs pos="100000">
                <a:srgbClr val="00EBA8"/>
              </a:gs>
            </a:gsLst>
            <a:lin ang="5400000"/>
          </a:gradFill>
          <a:ln w="9525">
            <a:solidFill>
              <a:srgbClr val="00CC98"/>
            </a:solidFill>
            <a:miter lim="800000"/>
            <a:headEnd/>
            <a:tailEnd/>
          </a:ln>
          <a:effectLst>
            <a:outerShdw blurRad="40000" dist="23000" dir="5400000" rotWithShape="0">
              <a:srgbClr val="000000">
                <a:alpha val="34998"/>
              </a:srgbClr>
            </a:outerShdw>
          </a:effectLst>
        </p:spPr>
        <p:txBody>
          <a:bodyPr anchor="ctr"/>
          <a:lstStyle/>
          <a:p>
            <a:pPr algn="ctr">
              <a:defRPr/>
            </a:pPr>
            <a:r>
              <a:rPr lang="it-IT" sz="2400" dirty="0" smtClean="0">
                <a:solidFill>
                  <a:srgbClr val="000000"/>
                </a:solidFill>
              </a:rPr>
              <a:t>Prima persona</a:t>
            </a:r>
            <a:endParaRPr lang="it-IT" sz="2400" dirty="0">
              <a:solidFill>
                <a:srgbClr val="000000"/>
              </a:solidFill>
              <a:latin typeface="+mn-lt"/>
              <a:ea typeface="+mn-ea"/>
              <a:cs typeface="+mn-cs"/>
            </a:endParaRPr>
          </a:p>
        </p:txBody>
      </p:sp>
      <p:sp>
        <p:nvSpPr>
          <p:cNvPr id="11" name="Rettangolo 10"/>
          <p:cNvSpPr>
            <a:spLocks noChangeArrowheads="1"/>
          </p:cNvSpPr>
          <p:nvPr/>
        </p:nvSpPr>
        <p:spPr bwMode="auto">
          <a:xfrm>
            <a:off x="6224227" y="3284538"/>
            <a:ext cx="2303462" cy="720725"/>
          </a:xfrm>
          <a:prstGeom prst="rect">
            <a:avLst/>
          </a:prstGeom>
          <a:gradFill rotWithShape="1">
            <a:gsLst>
              <a:gs pos="0">
                <a:srgbClr val="85FFDB"/>
              </a:gs>
              <a:gs pos="100000">
                <a:srgbClr val="00EBA8"/>
              </a:gs>
            </a:gsLst>
            <a:lin ang="5400000"/>
          </a:gradFill>
          <a:ln w="9525">
            <a:solidFill>
              <a:srgbClr val="00CC98"/>
            </a:solidFill>
            <a:miter lim="800000"/>
            <a:headEnd/>
            <a:tailEnd/>
          </a:ln>
          <a:effectLst>
            <a:outerShdw blurRad="40000" dist="23000" dir="5400000" rotWithShape="0">
              <a:srgbClr val="000000">
                <a:alpha val="34998"/>
              </a:srgbClr>
            </a:outerShdw>
          </a:effectLst>
        </p:spPr>
        <p:txBody>
          <a:bodyPr anchor="ctr"/>
          <a:lstStyle/>
          <a:p>
            <a:pPr algn="ctr">
              <a:defRPr/>
            </a:pPr>
            <a:r>
              <a:rPr lang="it-IT" sz="2400" dirty="0" smtClean="0">
                <a:solidFill>
                  <a:srgbClr val="000000"/>
                </a:solidFill>
              </a:rPr>
              <a:t>Terza persona</a:t>
            </a:r>
            <a:endParaRPr lang="it-IT" sz="2400" dirty="0">
              <a:solidFill>
                <a:srgbClr val="000000"/>
              </a:solidFill>
              <a:latin typeface="+mn-lt"/>
              <a:ea typeface="+mn-ea"/>
              <a:cs typeface="+mn-cs"/>
            </a:endParaRPr>
          </a:p>
        </p:txBody>
      </p:sp>
      <p:sp>
        <p:nvSpPr>
          <p:cNvPr id="13" name="CasellaDiTesto 12"/>
          <p:cNvSpPr txBox="1">
            <a:spLocks noChangeArrowheads="1"/>
          </p:cNvSpPr>
          <p:nvPr/>
        </p:nvSpPr>
        <p:spPr bwMode="auto">
          <a:xfrm>
            <a:off x="5415918" y="4779145"/>
            <a:ext cx="3673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sz="1800" dirty="0">
                <a:solidFill>
                  <a:srgbClr val="000000"/>
                </a:solidFill>
                <a:latin typeface="Arial" charset="0"/>
              </a:rPr>
              <a:t>può avere diversi punti di vista</a:t>
            </a:r>
          </a:p>
        </p:txBody>
      </p:sp>
      <p:cxnSp>
        <p:nvCxnSpPr>
          <p:cNvPr id="15" name="Connettore 2 14"/>
          <p:cNvCxnSpPr>
            <a:cxnSpLocks noChangeShapeType="1"/>
          </p:cNvCxnSpPr>
          <p:nvPr/>
        </p:nvCxnSpPr>
        <p:spPr bwMode="auto">
          <a:xfrm>
            <a:off x="7248987" y="4070957"/>
            <a:ext cx="0" cy="719137"/>
          </a:xfrm>
          <a:prstGeom prst="straightConnector1">
            <a:avLst/>
          </a:prstGeom>
          <a:noFill/>
          <a:ln w="38100">
            <a:solidFill>
              <a:schemeClr val="accent1"/>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6" name="CasellaDiTesto 15"/>
          <p:cNvSpPr txBox="1">
            <a:spLocks noChangeArrowheads="1"/>
          </p:cNvSpPr>
          <p:nvPr/>
        </p:nvSpPr>
        <p:spPr bwMode="auto">
          <a:xfrm>
            <a:off x="5254758" y="5445125"/>
            <a:ext cx="4032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sz="3200" dirty="0">
                <a:solidFill>
                  <a:srgbClr val="000000"/>
                </a:solidFill>
                <a:latin typeface="Arial" charset="0"/>
              </a:rPr>
              <a:t>FOCALIZZAZIONE</a:t>
            </a:r>
          </a:p>
        </p:txBody>
      </p:sp>
      <p:sp>
        <p:nvSpPr>
          <p:cNvPr id="12" name="Rettangolo 11"/>
          <p:cNvSpPr>
            <a:spLocks noChangeArrowheads="1"/>
          </p:cNvSpPr>
          <p:nvPr/>
        </p:nvSpPr>
        <p:spPr bwMode="auto">
          <a:xfrm>
            <a:off x="3426937" y="3294601"/>
            <a:ext cx="2303462" cy="720725"/>
          </a:xfrm>
          <a:prstGeom prst="rect">
            <a:avLst/>
          </a:prstGeom>
          <a:gradFill rotWithShape="1">
            <a:gsLst>
              <a:gs pos="0">
                <a:srgbClr val="85FFDB"/>
              </a:gs>
              <a:gs pos="100000">
                <a:srgbClr val="00EBA8"/>
              </a:gs>
            </a:gsLst>
            <a:lin ang="5400000"/>
          </a:gradFill>
          <a:ln w="9525">
            <a:solidFill>
              <a:srgbClr val="00CC98"/>
            </a:solidFill>
            <a:miter lim="800000"/>
            <a:headEnd/>
            <a:tailEnd/>
          </a:ln>
          <a:effectLst>
            <a:outerShdw blurRad="40000" dist="23000" dir="5400000" rotWithShape="0">
              <a:srgbClr val="000000">
                <a:alpha val="34998"/>
              </a:srgbClr>
            </a:outerShdw>
          </a:effectLst>
        </p:spPr>
        <p:txBody>
          <a:bodyPr anchor="ctr"/>
          <a:lstStyle/>
          <a:p>
            <a:pPr algn="ctr">
              <a:defRPr/>
            </a:pPr>
            <a:r>
              <a:rPr lang="it-IT" sz="2400" dirty="0" smtClean="0">
                <a:solidFill>
                  <a:srgbClr val="000000"/>
                </a:solidFill>
              </a:rPr>
              <a:t>Seconda persona</a:t>
            </a:r>
            <a:endParaRPr lang="it-IT" sz="2400" dirty="0">
              <a:solidFill>
                <a:srgbClr val="000000"/>
              </a:solidFill>
              <a:latin typeface="+mn-lt"/>
              <a:ea typeface="+mn-ea"/>
              <a:cs typeface="+mn-cs"/>
            </a:endParaRPr>
          </a:p>
        </p:txBody>
      </p:sp>
      <p:cxnSp>
        <p:nvCxnSpPr>
          <p:cNvPr id="3" name="Connettore 2 2"/>
          <p:cNvCxnSpPr/>
          <p:nvPr/>
        </p:nvCxnSpPr>
        <p:spPr>
          <a:xfrm>
            <a:off x="4608513" y="1361525"/>
            <a:ext cx="22330" cy="187325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138736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3" grpId="0"/>
      <p:bldP spid="16" grpId="0"/>
      <p:bldP spid="12" grpId="0" animBg="1"/>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CasellaDiTesto 1"/>
          <p:cNvSpPr txBox="1">
            <a:spLocks noChangeArrowheads="1"/>
          </p:cNvSpPr>
          <p:nvPr/>
        </p:nvSpPr>
        <p:spPr bwMode="auto">
          <a:xfrm>
            <a:off x="323850" y="404813"/>
            <a:ext cx="8424863" cy="46783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2000" dirty="0">
                <a:latin typeface="Arial" charset="0"/>
              </a:rPr>
              <a:t>- Focalizzazione zero: il narratore </a:t>
            </a:r>
            <a:r>
              <a:rPr lang="it-IT" sz="2000" dirty="0" smtClean="0">
                <a:latin typeface="Arial" charset="0"/>
              </a:rPr>
              <a:t>è </a:t>
            </a:r>
            <a:r>
              <a:rPr lang="it-IT" sz="2000" dirty="0">
                <a:latin typeface="Arial" charset="0"/>
              </a:rPr>
              <a:t>onnisciente, cioè sa tutto di ciò che accade, è accaduto o accadrà nel corso della storia. Conosce anche i pensieri, le emozioni e le intenzioni dei personaggi. Il narratore sa quindi più dei suoi personaggi.</a:t>
            </a:r>
          </a:p>
          <a:p>
            <a:pPr eaLnBrk="1" hangingPunct="1"/>
            <a:r>
              <a:rPr lang="it-IT" sz="2000" dirty="0">
                <a:latin typeface="Arial" charset="0"/>
              </a:rPr>
              <a:t>- Focalizzazione interna: il narratore adotta il punto di vista di un personaggio (o di più personaggi diversi: focalizzazione interna multipla), quindi sa esattamente quello che sa tale personaggio, i suoi pensieri, le sue intenzioni ecc., ma non quelli degli altri a meno che nel corso della storia non glieli abbiano riferiti.  </a:t>
            </a:r>
          </a:p>
          <a:p>
            <a:pPr eaLnBrk="1" hangingPunct="1"/>
            <a:r>
              <a:rPr lang="it-IT" sz="2000" dirty="0">
                <a:latin typeface="Arial" charset="0"/>
              </a:rPr>
              <a:t>- Focalizzazione esterna: il narratore </a:t>
            </a:r>
            <a:r>
              <a:rPr lang="it-IT" sz="2000" dirty="0" smtClean="0">
                <a:latin typeface="Arial" charset="0"/>
              </a:rPr>
              <a:t>adotta </a:t>
            </a:r>
            <a:r>
              <a:rPr lang="it-IT" sz="2000" dirty="0">
                <a:latin typeface="Arial" charset="0"/>
              </a:rPr>
              <a:t>il punto di vista di un</a:t>
            </a:r>
          </a:p>
          <a:p>
            <a:pPr eaLnBrk="1" hangingPunct="1"/>
            <a:r>
              <a:rPr lang="it-IT" sz="2000" dirty="0">
                <a:latin typeface="Arial" charset="0"/>
              </a:rPr>
              <a:t>osservatore estraneo alla vicenda, che riferisce solo ciò che può vedere, ossia gli eventi e le azioni dei personaggi, ma non i loro pensieri o sentimenti. Il narratore quindi sa meno dei personaggi, perché non conosce quello che pensano e che sentono. </a:t>
            </a:r>
          </a:p>
          <a:p>
            <a:pPr eaLnBrk="1" hangingPunct="1"/>
            <a:endParaRPr lang="it-IT" sz="1800" dirty="0">
              <a:latin typeface="Arial" charset="0"/>
            </a:endParaRPr>
          </a:p>
        </p:txBody>
      </p:sp>
      <p:sp>
        <p:nvSpPr>
          <p:cNvPr id="2" name="Ovale 1"/>
          <p:cNvSpPr>
            <a:spLocks noChangeArrowheads="1"/>
          </p:cNvSpPr>
          <p:nvPr/>
        </p:nvSpPr>
        <p:spPr bwMode="auto">
          <a:xfrm>
            <a:off x="-252413" y="1557338"/>
            <a:ext cx="9577388" cy="935037"/>
          </a:xfrm>
          <a:prstGeom prst="ellipse">
            <a:avLst/>
          </a:prstGeom>
          <a:noFill/>
          <a:ln w="57150">
            <a:solidFill>
              <a:srgbClr val="CC0099"/>
            </a:solidFill>
            <a:round/>
            <a:headEnd/>
            <a:tailEnd/>
          </a:ln>
          <a:effectLst>
            <a:outerShdw blurRad="40000" dist="23000" dir="5400000" rotWithShape="0">
              <a:srgbClr val="00000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a:defRPr/>
            </a:pPr>
            <a:endParaRPr lang="it-IT">
              <a:solidFill>
                <a:schemeClr val="lt1"/>
              </a:solidFill>
              <a:latin typeface="+mn-lt"/>
              <a:ea typeface="+mn-ea"/>
              <a:cs typeface="+mn-cs"/>
            </a:endParaRPr>
          </a:p>
        </p:txBody>
      </p:sp>
      <p:cxnSp>
        <p:nvCxnSpPr>
          <p:cNvPr id="4" name="Connettore 2 3"/>
          <p:cNvCxnSpPr>
            <a:cxnSpLocks noChangeShapeType="1"/>
          </p:cNvCxnSpPr>
          <p:nvPr/>
        </p:nvCxnSpPr>
        <p:spPr bwMode="auto">
          <a:xfrm>
            <a:off x="684213" y="2349500"/>
            <a:ext cx="0" cy="3887788"/>
          </a:xfrm>
          <a:prstGeom prst="straightConnector1">
            <a:avLst/>
          </a:prstGeom>
          <a:noFill/>
          <a:ln w="25400">
            <a:solidFill>
              <a:srgbClr val="CC0099"/>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5" name="CasellaDiTesto 4"/>
          <p:cNvSpPr txBox="1">
            <a:spLocks noChangeArrowheads="1"/>
          </p:cNvSpPr>
          <p:nvPr/>
        </p:nvSpPr>
        <p:spPr bwMode="auto">
          <a:xfrm>
            <a:off x="250825" y="6156325"/>
            <a:ext cx="7777163" cy="584776"/>
          </a:xfrm>
          <a:prstGeom prst="rect">
            <a:avLst/>
          </a:prstGeom>
          <a:solidFill>
            <a:srgbClr val="CC0099"/>
          </a:solidFill>
          <a:ln>
            <a:noFill/>
          </a:ln>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3200" dirty="0">
                <a:solidFill>
                  <a:schemeClr val="bg1"/>
                </a:solidFill>
                <a:latin typeface="Arial" charset="0"/>
              </a:rPr>
              <a:t>Favorisce l’immedesimazione </a:t>
            </a:r>
            <a:r>
              <a:rPr lang="it-IT" sz="3200" dirty="0" smtClean="0">
                <a:solidFill>
                  <a:schemeClr val="bg1"/>
                </a:solidFill>
                <a:latin typeface="Arial" charset="0"/>
              </a:rPr>
              <a:t>dell’</a:t>
            </a:r>
            <a:r>
              <a:rPr lang="it-IT" altLang="ja-JP" sz="3200" dirty="0" smtClean="0">
                <a:solidFill>
                  <a:schemeClr val="bg1"/>
                </a:solidFill>
                <a:latin typeface="Arial" charset="0"/>
              </a:rPr>
              <a:t>allievo</a:t>
            </a:r>
            <a:endParaRPr lang="it-IT" sz="3200" dirty="0">
              <a:solidFill>
                <a:schemeClr val="bg1"/>
              </a:solidFill>
              <a:latin typeface="Arial" charset="0"/>
            </a:endParaRPr>
          </a:p>
        </p:txBody>
      </p:sp>
      <p:sp>
        <p:nvSpPr>
          <p:cNvPr id="7" name="CasellaDiTesto 6"/>
          <p:cNvSpPr txBox="1">
            <a:spLocks noChangeArrowheads="1"/>
          </p:cNvSpPr>
          <p:nvPr/>
        </p:nvSpPr>
        <p:spPr bwMode="auto">
          <a:xfrm>
            <a:off x="5254758" y="5445125"/>
            <a:ext cx="4032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sz="3200" dirty="0">
                <a:solidFill>
                  <a:srgbClr val="000000"/>
                </a:solidFill>
                <a:latin typeface="Arial" charset="0"/>
              </a:rPr>
              <a:t>FOCALIZZAZIONE</a:t>
            </a:r>
          </a:p>
        </p:txBody>
      </p:sp>
    </p:spTree>
    <p:extLst>
      <p:ext uri="{BB962C8B-B14F-4D97-AF65-F5344CB8AC3E}">
        <p14:creationId xmlns:p14="http://schemas.microsoft.com/office/powerpoint/2010/main" val="17853792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0226">
                                            <p:bg/>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0226">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0226">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0226">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0226">
                                            <p:txEl>
                                              <p:pRg st="3" end="3"/>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6" grpId="0" build="p" animBg="1"/>
      <p:bldP spid="2" grpId="0" animBg="1"/>
      <p:bldP spid="5" grpId="0" animBg="1"/>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71101" y="233442"/>
            <a:ext cx="8229600" cy="3554735"/>
          </a:xfrm>
          <a:ln>
            <a:solidFill>
              <a:srgbClr val="000000"/>
            </a:solidFill>
          </a:ln>
        </p:spPr>
        <p:txBody>
          <a:bodyPr>
            <a:normAutofit fontScale="62500" lnSpcReduction="20000"/>
          </a:bodyPr>
          <a:lstStyle/>
          <a:p>
            <a:pPr marL="0" indent="0">
              <a:buNone/>
            </a:pPr>
            <a:r>
              <a:rPr lang="it-IT" b="1" dirty="0" smtClean="0"/>
              <a:t>Il </a:t>
            </a:r>
            <a:r>
              <a:rPr lang="it-IT" b="1" dirty="0"/>
              <a:t>vaso cinese</a:t>
            </a:r>
            <a:r>
              <a:rPr lang="it-IT" dirty="0"/>
              <a:t> (P.L. Ferrari, vari livelli scolari)</a:t>
            </a:r>
          </a:p>
          <a:p>
            <a:pPr marL="0" indent="0">
              <a:buNone/>
            </a:pPr>
            <a:r>
              <a:rPr lang="it-IT" dirty="0"/>
              <a:t>In una casa è stato rotto un vaso cinese. In quel momento si trovano in casa in 4 ragazzi: Angelo, Bruna, Chiara e Daniele. Al ritorno, la padrona di casa vuol sapere chi ha rotto il vaso e interroga i 4, uno alla volta. Ecco le dichiarazioni di ciascuno:</a:t>
            </a:r>
          </a:p>
          <a:p>
            <a:pPr marL="0" indent="0">
              <a:buNone/>
            </a:pPr>
            <a:r>
              <a:rPr lang="it-IT" dirty="0"/>
              <a:t>Angelo: "Non è stata Bruna"</a:t>
            </a:r>
          </a:p>
          <a:p>
            <a:pPr marL="0" indent="0">
              <a:buNone/>
            </a:pPr>
            <a:r>
              <a:rPr lang="it-IT" dirty="0"/>
              <a:t>Bruna: "E’ stato un ragazzo"</a:t>
            </a:r>
          </a:p>
          <a:p>
            <a:pPr marL="0" indent="0">
              <a:buNone/>
            </a:pPr>
            <a:r>
              <a:rPr lang="it-IT" dirty="0"/>
              <a:t>Chiara: "Non è stato Daniele"</a:t>
            </a:r>
          </a:p>
          <a:p>
            <a:pPr marL="0" indent="0">
              <a:buNone/>
            </a:pPr>
            <a:r>
              <a:rPr lang="it-IT" dirty="0"/>
              <a:t>Daniele: "Non sono stato io"</a:t>
            </a:r>
          </a:p>
          <a:p>
            <a:pPr marL="0" indent="0">
              <a:buNone/>
            </a:pPr>
            <a:r>
              <a:rPr lang="it-IT" dirty="0" smtClean="0"/>
              <a:t>[Sai </a:t>
            </a:r>
            <a:r>
              <a:rPr lang="it-IT" dirty="0"/>
              <a:t>scoprire chi è il colpevole</a:t>
            </a:r>
            <a:r>
              <a:rPr lang="it-IT" dirty="0" smtClean="0"/>
              <a:t>?] </a:t>
            </a:r>
            <a:r>
              <a:rPr lang="it-IT" dirty="0"/>
              <a:t>Attenzione, però: delle 4 testimonianze, 3 corrispondono alla verità mentre 1 è falsa.</a:t>
            </a:r>
          </a:p>
          <a:p>
            <a:pPr marL="0" indent="0">
              <a:buNone/>
            </a:pPr>
            <a:r>
              <a:rPr lang="it-IT" dirty="0" smtClean="0"/>
              <a:t>[Chi </a:t>
            </a:r>
            <a:r>
              <a:rPr lang="it-IT" dirty="0"/>
              <a:t>ha rotto il vaso cinese? Spiega come hai fatto a trovare la risposta</a:t>
            </a:r>
            <a:r>
              <a:rPr lang="it-IT" dirty="0" smtClean="0"/>
              <a:t>.]</a:t>
            </a:r>
            <a:endParaRPr lang="it-IT" dirty="0"/>
          </a:p>
          <a:p>
            <a:endParaRPr lang="it-IT" dirty="0"/>
          </a:p>
        </p:txBody>
      </p:sp>
      <p:sp>
        <p:nvSpPr>
          <p:cNvPr id="4" name="CasellaDiTesto 3"/>
          <p:cNvSpPr txBox="1"/>
          <p:nvPr/>
        </p:nvSpPr>
        <p:spPr>
          <a:xfrm>
            <a:off x="371101" y="4003415"/>
            <a:ext cx="7964172" cy="2523768"/>
          </a:xfrm>
          <a:prstGeom prst="rect">
            <a:avLst/>
          </a:prstGeom>
          <a:noFill/>
          <a:ln>
            <a:solidFill>
              <a:srgbClr val="000000"/>
            </a:solidFill>
          </a:ln>
        </p:spPr>
        <p:txBody>
          <a:bodyPr wrap="square" rtlCol="0">
            <a:spAutoFit/>
          </a:bodyPr>
          <a:lstStyle/>
          <a:p>
            <a:r>
              <a:rPr lang="it-IT" sz="2000" b="1" dirty="0" smtClean="0"/>
              <a:t>Vacanze </a:t>
            </a:r>
            <a:r>
              <a:rPr lang="it-IT" sz="2000" b="1" dirty="0"/>
              <a:t>al campeggio </a:t>
            </a:r>
            <a:r>
              <a:rPr lang="it-IT" sz="2000" dirty="0"/>
              <a:t>(4</a:t>
            </a:r>
            <a:r>
              <a:rPr lang="it-IT" sz="2000" baseline="30000" dirty="0"/>
              <a:t>a</a:t>
            </a:r>
            <a:r>
              <a:rPr lang="it-IT" sz="2000" dirty="0"/>
              <a:t> primaria)</a:t>
            </a:r>
            <a:r>
              <a:rPr lang="it-IT" sz="2000" b="1" dirty="0"/>
              <a:t>  </a:t>
            </a:r>
            <a:endParaRPr lang="it-IT" sz="2000" dirty="0"/>
          </a:p>
          <a:p>
            <a:r>
              <a:rPr lang="it-IT" sz="2000" dirty="0"/>
              <a:t>Tommaso ha deciso di passare una decina di giorni in campeggio con i suoi amici Alessio, Marco e Giovanni.</a:t>
            </a:r>
          </a:p>
          <a:p>
            <a:r>
              <a:rPr lang="it-IT" sz="2000" dirty="0"/>
              <a:t>Se prenderanno una tenda con 4 posti letto, allora prevedono di spendere 15 euro al giorno per l'affitto della piazzola, 18 euro a testa per i pasti e 8 euro al giorno per l'ombrellone.</a:t>
            </a:r>
          </a:p>
          <a:p>
            <a:r>
              <a:rPr lang="it-IT" sz="2000" dirty="0" smtClean="0"/>
              <a:t>[Quanto </a:t>
            </a:r>
            <a:r>
              <a:rPr lang="it-IT" sz="2000" dirty="0"/>
              <a:t>spendono i 4 ragazzi per stare al mare</a:t>
            </a:r>
            <a:r>
              <a:rPr lang="it-IT" sz="2000" dirty="0" smtClean="0"/>
              <a:t>?]</a:t>
            </a:r>
            <a:endParaRPr lang="it-IT" sz="2000" dirty="0"/>
          </a:p>
          <a:p>
            <a:endParaRPr lang="it-IT" dirty="0"/>
          </a:p>
        </p:txBody>
      </p:sp>
      <p:sp>
        <p:nvSpPr>
          <p:cNvPr id="5" name="CasellaDiTesto 4"/>
          <p:cNvSpPr txBox="1"/>
          <p:nvPr/>
        </p:nvSpPr>
        <p:spPr>
          <a:xfrm>
            <a:off x="5849361" y="5628457"/>
            <a:ext cx="1818845" cy="584776"/>
          </a:xfrm>
          <a:prstGeom prst="rect">
            <a:avLst/>
          </a:prstGeom>
          <a:solidFill>
            <a:srgbClr val="FFFF00"/>
          </a:solidFill>
        </p:spPr>
        <p:txBody>
          <a:bodyPr wrap="square" rtlCol="0">
            <a:spAutoFit/>
          </a:bodyPr>
          <a:lstStyle/>
          <a:p>
            <a:pPr algn="ctr"/>
            <a:r>
              <a:rPr lang="it-IT" sz="3200" dirty="0" smtClean="0"/>
              <a:t>INTERNA</a:t>
            </a:r>
            <a:endParaRPr lang="it-IT" sz="3200" dirty="0"/>
          </a:p>
        </p:txBody>
      </p:sp>
      <p:sp>
        <p:nvSpPr>
          <p:cNvPr id="6" name="CasellaDiTesto 5"/>
          <p:cNvSpPr txBox="1"/>
          <p:nvPr/>
        </p:nvSpPr>
        <p:spPr>
          <a:xfrm>
            <a:off x="3885225" y="1476110"/>
            <a:ext cx="4450048" cy="1077218"/>
          </a:xfrm>
          <a:prstGeom prst="rect">
            <a:avLst/>
          </a:prstGeom>
          <a:solidFill>
            <a:srgbClr val="FFFF00"/>
          </a:solidFill>
        </p:spPr>
        <p:txBody>
          <a:bodyPr wrap="square" rtlCol="0">
            <a:spAutoFit/>
          </a:bodyPr>
          <a:lstStyle/>
          <a:p>
            <a:pPr algn="ctr"/>
            <a:r>
              <a:rPr lang="it-IT" sz="3200" dirty="0" smtClean="0"/>
              <a:t>NON INTERNA</a:t>
            </a:r>
          </a:p>
          <a:p>
            <a:pPr algn="ctr"/>
            <a:r>
              <a:rPr lang="it-IT" sz="3200" dirty="0" smtClean="0"/>
              <a:t>(narratore onnisciente)</a:t>
            </a:r>
            <a:endParaRPr lang="it-IT" sz="3200" dirty="0"/>
          </a:p>
        </p:txBody>
      </p:sp>
    </p:spTree>
    <p:extLst>
      <p:ext uri="{BB962C8B-B14F-4D97-AF65-F5344CB8AC3E}">
        <p14:creationId xmlns:p14="http://schemas.microsoft.com/office/powerpoint/2010/main" val="2553132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85800" y="188913"/>
            <a:ext cx="7772400" cy="1143000"/>
          </a:xfrm>
        </p:spPr>
        <p:txBody>
          <a:bodyPr/>
          <a:lstStyle/>
          <a:p>
            <a:pPr>
              <a:defRPr/>
            </a:pPr>
            <a:r>
              <a:rPr lang="it-IT" dirty="0">
                <a:solidFill>
                  <a:srgbClr val="000000"/>
                </a:solidFill>
                <a:latin typeface="Times New Roman" charset="0"/>
                <a:ea typeface="ＭＳ Ｐゴシック" charset="0"/>
              </a:rPr>
              <a:t>Nel caso dei problemi…</a:t>
            </a:r>
          </a:p>
        </p:txBody>
      </p:sp>
      <p:sp>
        <p:nvSpPr>
          <p:cNvPr id="3" name="Segnaposto contenuto 2"/>
          <p:cNvSpPr>
            <a:spLocks noGrp="1"/>
          </p:cNvSpPr>
          <p:nvPr>
            <p:ph idx="1"/>
          </p:nvPr>
        </p:nvSpPr>
        <p:spPr>
          <a:xfrm>
            <a:off x="457200" y="1600200"/>
            <a:ext cx="8229600" cy="2758356"/>
          </a:xfrm>
        </p:spPr>
        <p:txBody>
          <a:bodyPr>
            <a:noAutofit/>
          </a:bodyPr>
          <a:lstStyle/>
          <a:p>
            <a:pPr marL="341313" indent="-341313">
              <a:defRPr/>
            </a:pPr>
            <a:r>
              <a:rPr lang="it-IT" sz="2400" dirty="0">
                <a:solidFill>
                  <a:srgbClr val="000000"/>
                </a:solidFill>
                <a:latin typeface="Times New Roman" charset="0"/>
                <a:ea typeface="ＭＳ Ｐゴシック" charset="0"/>
              </a:rPr>
              <a:t>…il narratore in genere è:</a:t>
            </a:r>
          </a:p>
          <a:p>
            <a:pPr marL="741363" lvl="1" indent="-284163">
              <a:defRPr/>
            </a:pPr>
            <a:r>
              <a:rPr lang="it-IT" sz="2400" dirty="0" smtClean="0">
                <a:solidFill>
                  <a:srgbClr val="000000"/>
                </a:solidFill>
                <a:latin typeface="Times New Roman" charset="0"/>
                <a:ea typeface="ＭＳ Ｐゴシック" charset="0"/>
              </a:rPr>
              <a:t>in terza persona</a:t>
            </a:r>
            <a:endParaRPr lang="it-IT" sz="2400" dirty="0">
              <a:solidFill>
                <a:srgbClr val="000000"/>
              </a:solidFill>
              <a:latin typeface="Times New Roman" charset="0"/>
              <a:ea typeface="ＭＳ Ｐゴシック" charset="0"/>
            </a:endParaRPr>
          </a:p>
          <a:p>
            <a:pPr marL="341313" indent="-341313">
              <a:defRPr/>
            </a:pPr>
            <a:r>
              <a:rPr lang="it-IT" sz="2400" dirty="0" smtClean="0">
                <a:solidFill>
                  <a:srgbClr val="000000"/>
                </a:solidFill>
                <a:latin typeface="Times New Roman" charset="0"/>
                <a:ea typeface="ＭＳ Ｐゴシック" charset="0"/>
              </a:rPr>
              <a:t>Focalizzazione:</a:t>
            </a:r>
          </a:p>
          <a:p>
            <a:pPr marL="741363" lvl="1" indent="-341313">
              <a:defRPr/>
            </a:pPr>
            <a:r>
              <a:rPr lang="it-IT" sz="2400" dirty="0" smtClean="0">
                <a:solidFill>
                  <a:srgbClr val="000000"/>
                </a:solidFill>
                <a:latin typeface="Times New Roman" charset="0"/>
                <a:ea typeface="ＭＳ Ｐゴシック" charset="0"/>
              </a:rPr>
              <a:t>zero</a:t>
            </a:r>
          </a:p>
          <a:p>
            <a:pPr marL="741363" lvl="1" indent="-341313">
              <a:defRPr/>
            </a:pPr>
            <a:r>
              <a:rPr lang="it-IT" sz="2400" dirty="0">
                <a:solidFill>
                  <a:srgbClr val="000000"/>
                </a:solidFill>
                <a:latin typeface="Times New Roman" charset="0"/>
                <a:ea typeface="ＭＳ Ｐゴシック" charset="0"/>
              </a:rPr>
              <a:t>f</a:t>
            </a:r>
            <a:r>
              <a:rPr lang="it-IT" sz="2400" dirty="0" smtClean="0">
                <a:solidFill>
                  <a:srgbClr val="000000"/>
                </a:solidFill>
                <a:latin typeface="Times New Roman" charset="0"/>
                <a:ea typeface="ＭＳ Ｐゴシック" charset="0"/>
              </a:rPr>
              <a:t>ocalizzazione esterna</a:t>
            </a:r>
          </a:p>
          <a:p>
            <a:pPr marL="741363" lvl="1" indent="-341313">
              <a:defRPr/>
            </a:pPr>
            <a:r>
              <a:rPr lang="it-IT" sz="2400" dirty="0" smtClean="0">
                <a:solidFill>
                  <a:srgbClr val="000000"/>
                </a:solidFill>
                <a:latin typeface="Times New Roman" charset="0"/>
                <a:ea typeface="ＭＳ Ｐゴシック" charset="0"/>
              </a:rPr>
              <a:t>cioè </a:t>
            </a:r>
            <a:r>
              <a:rPr lang="it-IT" sz="2400" i="1" dirty="0" smtClean="0">
                <a:solidFill>
                  <a:srgbClr val="000000"/>
                </a:solidFill>
                <a:latin typeface="Times New Roman" charset="0"/>
                <a:ea typeface="ＭＳ Ｐゴシック" charset="0"/>
              </a:rPr>
              <a:t>non</a:t>
            </a:r>
            <a:r>
              <a:rPr lang="it-IT" sz="2400" dirty="0" smtClean="0">
                <a:solidFill>
                  <a:srgbClr val="000000"/>
                </a:solidFill>
                <a:latin typeface="Times New Roman" charset="0"/>
                <a:ea typeface="ＭＳ Ｐゴシック" charset="0"/>
              </a:rPr>
              <a:t> interna</a:t>
            </a:r>
          </a:p>
          <a:p>
            <a:pPr marL="341313" indent="-341313">
              <a:defRPr/>
            </a:pPr>
            <a:r>
              <a:rPr lang="it-IT" sz="2400" dirty="0" smtClean="0">
                <a:solidFill>
                  <a:srgbClr val="000000"/>
                </a:solidFill>
                <a:latin typeface="Times New Roman" charset="0"/>
                <a:ea typeface="ＭＳ Ｐゴシック" charset="0"/>
              </a:rPr>
              <a:t>Anche se in un testo corto come quello dei problemi spesso non ci sono elementi per riconoscere il tipo di focalizzazione</a:t>
            </a:r>
          </a:p>
          <a:p>
            <a:pPr marL="400050" lvl="1" indent="0">
              <a:buNone/>
              <a:defRPr/>
            </a:pPr>
            <a:endParaRPr lang="it-IT" sz="2400" dirty="0">
              <a:solidFill>
                <a:srgbClr val="000000"/>
              </a:solidFill>
              <a:latin typeface="Times New Roman" charset="0"/>
              <a:ea typeface="ＭＳ Ｐゴシック" charset="0"/>
            </a:endParaRPr>
          </a:p>
        </p:txBody>
      </p:sp>
      <p:sp>
        <p:nvSpPr>
          <p:cNvPr id="4" name="CasellaDiTesto 3"/>
          <p:cNvSpPr txBox="1">
            <a:spLocks noChangeArrowheads="1"/>
          </p:cNvSpPr>
          <p:nvPr/>
        </p:nvSpPr>
        <p:spPr bwMode="auto">
          <a:xfrm>
            <a:off x="468663" y="5135707"/>
            <a:ext cx="8207375" cy="1200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2400">
                <a:solidFill>
                  <a:schemeClr val="tx1"/>
                </a:solidFill>
                <a:latin typeface="Tahoma" charset="0"/>
                <a:ea typeface="ＭＳ Ｐゴシック" charset="0"/>
                <a:cs typeface="ＭＳ Ｐゴシック" charset="0"/>
              </a:defRPr>
            </a:lvl1pPr>
            <a:lvl2pPr marL="912813" indent="-45720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buFont typeface="Arial" charset="0"/>
              <a:buChar char="•"/>
            </a:pPr>
            <a:r>
              <a:rPr lang="it-IT" dirty="0" smtClean="0">
                <a:solidFill>
                  <a:srgbClr val="000000"/>
                </a:solidFill>
                <a:latin typeface="Times New Roman" charset="0"/>
              </a:rPr>
              <a:t>Comunque anche</a:t>
            </a:r>
            <a:r>
              <a:rPr lang="it-IT" dirty="0">
                <a:solidFill>
                  <a:srgbClr val="000000"/>
                </a:solidFill>
                <a:latin typeface="Times New Roman" charset="0"/>
              </a:rPr>
              <a:t>:</a:t>
            </a:r>
          </a:p>
          <a:p>
            <a:pPr lvl="1" eaLnBrk="1" hangingPunct="1">
              <a:buFont typeface="Wingdings" charset="0"/>
              <a:buChar char="Ø"/>
            </a:pPr>
            <a:r>
              <a:rPr lang="it-IT" dirty="0">
                <a:solidFill>
                  <a:srgbClr val="000000"/>
                </a:solidFill>
                <a:latin typeface="Times New Roman" charset="0"/>
              </a:rPr>
              <a:t>r</a:t>
            </a:r>
            <a:r>
              <a:rPr lang="it-IT" dirty="0" smtClean="0">
                <a:solidFill>
                  <a:srgbClr val="000000"/>
                </a:solidFill>
                <a:latin typeface="Times New Roman" charset="0"/>
              </a:rPr>
              <a:t>eticente</a:t>
            </a:r>
            <a:endParaRPr lang="it-IT" dirty="0">
              <a:solidFill>
                <a:srgbClr val="000000"/>
              </a:solidFill>
              <a:latin typeface="Times New Roman" charset="0"/>
            </a:endParaRPr>
          </a:p>
          <a:p>
            <a:pPr lvl="1" eaLnBrk="1" hangingPunct="1">
              <a:buFont typeface="Wingdings" charset="0"/>
              <a:buChar char="Ø"/>
            </a:pPr>
            <a:r>
              <a:rPr lang="it-IT" dirty="0" smtClean="0">
                <a:solidFill>
                  <a:srgbClr val="000000"/>
                </a:solidFill>
                <a:latin typeface="Times New Roman" charset="0"/>
              </a:rPr>
              <a:t>perverso</a:t>
            </a:r>
            <a:endParaRPr lang="it-IT" dirty="0">
              <a:solidFill>
                <a:srgbClr val="000000"/>
              </a:solidFill>
              <a:latin typeface="Times New Roman" charset="0"/>
            </a:endParaRPr>
          </a:p>
        </p:txBody>
      </p:sp>
    </p:spTree>
    <p:extLst>
      <p:ext uri="{BB962C8B-B14F-4D97-AF65-F5344CB8AC3E}">
        <p14:creationId xmlns:p14="http://schemas.microsoft.com/office/powerpoint/2010/main" val="27382594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P spid="4" grpId="0" build="p" bldLvl="2"/>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685800" y="333375"/>
            <a:ext cx="7772400" cy="1143000"/>
          </a:xfrm>
          <a:solidFill>
            <a:schemeClr val="bg1"/>
          </a:solidFill>
        </p:spPr>
        <p:txBody>
          <a:bodyPr/>
          <a:lstStyle/>
          <a:p>
            <a:pPr>
              <a:defRPr/>
            </a:pPr>
            <a:r>
              <a:rPr lang="it-IT"/>
              <a:t>La spesa</a:t>
            </a:r>
          </a:p>
        </p:txBody>
      </p:sp>
      <p:sp>
        <p:nvSpPr>
          <p:cNvPr id="69635" name="Rectangle 3"/>
          <p:cNvSpPr>
            <a:spLocks noGrp="1" noChangeArrowheads="1"/>
          </p:cNvSpPr>
          <p:nvPr>
            <p:ph type="body" idx="1"/>
          </p:nvPr>
        </p:nvSpPr>
        <p:spPr>
          <a:xfrm>
            <a:off x="457200" y="1600200"/>
            <a:ext cx="8229600" cy="3699605"/>
          </a:xfrm>
          <a:solidFill>
            <a:schemeClr val="bg1"/>
          </a:solidFill>
          <a:ln>
            <a:solidFill>
              <a:schemeClr val="tx1"/>
            </a:solidFill>
          </a:ln>
        </p:spPr>
        <p:txBody>
          <a:bodyPr/>
          <a:lstStyle/>
          <a:p>
            <a:pPr marL="341313" indent="-341313">
              <a:lnSpc>
                <a:spcPct val="80000"/>
              </a:lnSpc>
              <a:buFontTx/>
              <a:buNone/>
              <a:defRPr/>
            </a:pPr>
            <a:r>
              <a:rPr lang="it-IT" altLang="zh-CN" sz="2800" dirty="0">
                <a:latin typeface="Times New Roman" charset="0"/>
                <a:ea typeface="ＭＳ Ｐゴシック" charset="0"/>
              </a:rPr>
              <a:t>Anna e il suo fratellino Marco vanno a fare la spesa per la mamma. Devono prendere il latte, il pane, e il detersivo per la lavatrice. La mamma dà loro 10 euro.</a:t>
            </a:r>
          </a:p>
          <a:p>
            <a:pPr marL="341313" indent="-341313">
              <a:lnSpc>
                <a:spcPct val="80000"/>
              </a:lnSpc>
              <a:buFontTx/>
              <a:buNone/>
              <a:defRPr/>
            </a:pPr>
            <a:r>
              <a:rPr lang="it-IT" altLang="zh-CN" sz="2800" dirty="0">
                <a:latin typeface="Times New Roman" charset="0"/>
                <a:ea typeface="ＭＳ Ｐゴシック" charset="0"/>
              </a:rPr>
              <a:t>Al supermercato comprano tutto quello che la mamma ha chiesto. </a:t>
            </a:r>
          </a:p>
          <a:p>
            <a:pPr marL="341313" indent="-341313">
              <a:lnSpc>
                <a:spcPct val="80000"/>
              </a:lnSpc>
              <a:buFontTx/>
              <a:buNone/>
              <a:defRPr/>
            </a:pPr>
            <a:r>
              <a:rPr lang="it-IT" altLang="zh-CN" sz="2800" dirty="0">
                <a:latin typeface="Times New Roman" charset="0"/>
                <a:ea typeface="ＭＳ Ｐゴシック" charset="0"/>
              </a:rPr>
              <a:t>Pagano 1 euro e 50 centesimi per il latte e 1 euro e 40 centesimi per il pane. </a:t>
            </a:r>
          </a:p>
          <a:p>
            <a:pPr marL="341313" indent="-341313">
              <a:lnSpc>
                <a:spcPct val="80000"/>
              </a:lnSpc>
              <a:buFontTx/>
              <a:buNone/>
              <a:defRPr/>
            </a:pPr>
            <a:r>
              <a:rPr lang="it-IT" altLang="zh-CN" sz="2800" dirty="0">
                <a:latin typeface="Times New Roman" charset="0"/>
                <a:ea typeface="ＭＳ Ｐゴシック" charset="0"/>
              </a:rPr>
              <a:t>Hanno di resto 3 euro.</a:t>
            </a:r>
          </a:p>
          <a:p>
            <a:pPr marL="341313" indent="-341313">
              <a:lnSpc>
                <a:spcPct val="80000"/>
              </a:lnSpc>
              <a:buFontTx/>
              <a:buNone/>
              <a:defRPr/>
            </a:pPr>
            <a:r>
              <a:rPr lang="it-IT" altLang="zh-CN" sz="2800" dirty="0">
                <a:latin typeface="Times New Roman" charset="0"/>
                <a:ea typeface="ＭＳ Ｐゴシック" charset="0"/>
              </a:rPr>
              <a:t>Quanto è costato il detersivo per la lavatrice?</a:t>
            </a:r>
            <a:endParaRPr lang="it-IT" sz="2800" dirty="0">
              <a:latin typeface="Times New Roman" charset="0"/>
              <a:ea typeface="ＭＳ Ｐゴシック" charset="0"/>
            </a:endParaRPr>
          </a:p>
        </p:txBody>
      </p:sp>
      <p:sp>
        <p:nvSpPr>
          <p:cNvPr id="2" name="Ovale 1"/>
          <p:cNvSpPr>
            <a:spLocks noChangeArrowheads="1"/>
          </p:cNvSpPr>
          <p:nvPr/>
        </p:nvSpPr>
        <p:spPr bwMode="auto">
          <a:xfrm>
            <a:off x="323850" y="3475909"/>
            <a:ext cx="8208963" cy="935038"/>
          </a:xfrm>
          <a:prstGeom prst="ellipse">
            <a:avLst/>
          </a:prstGeom>
          <a:noFill/>
          <a:ln w="38100">
            <a:solidFill>
              <a:srgbClr val="FF0000"/>
            </a:solidFill>
            <a:round/>
            <a:headEnd/>
            <a:tailEnd/>
          </a:ln>
          <a:effectLst>
            <a:outerShdw blurRad="40000" dist="23000" dir="5400000" rotWithShape="0">
              <a:srgbClr val="00000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a:defRPr/>
            </a:pPr>
            <a:endParaRPr lang="it-IT">
              <a:solidFill>
                <a:schemeClr val="lt1"/>
              </a:solidFill>
              <a:latin typeface="+mn-lt"/>
              <a:ea typeface="+mn-ea"/>
              <a:cs typeface="+mn-cs"/>
            </a:endParaRPr>
          </a:p>
        </p:txBody>
      </p:sp>
      <p:sp>
        <p:nvSpPr>
          <p:cNvPr id="135172" name="CasellaDiTesto 2"/>
          <p:cNvSpPr txBox="1">
            <a:spLocks noChangeArrowheads="1"/>
          </p:cNvSpPr>
          <p:nvPr/>
        </p:nvSpPr>
        <p:spPr bwMode="auto">
          <a:xfrm>
            <a:off x="3779838" y="1700213"/>
            <a:ext cx="3600450" cy="120015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a:t>Il narratore non dice quanto hanno speso per il detersivo…</a:t>
            </a:r>
          </a:p>
        </p:txBody>
      </p:sp>
      <p:sp>
        <p:nvSpPr>
          <p:cNvPr id="4" name="Rettangolo 3"/>
          <p:cNvSpPr>
            <a:spLocks noChangeArrowheads="1"/>
          </p:cNvSpPr>
          <p:nvPr/>
        </p:nvSpPr>
        <p:spPr bwMode="auto">
          <a:xfrm>
            <a:off x="3779838" y="2852738"/>
            <a:ext cx="3600450" cy="647700"/>
          </a:xfrm>
          <a:prstGeom prst="rect">
            <a:avLst/>
          </a:prstGeom>
          <a:solidFill>
            <a:srgbClr val="FF0000"/>
          </a:solidFill>
          <a:ln>
            <a:noFill/>
          </a:ln>
          <a:effectLst>
            <a:outerShdw blurRad="40000" dist="23000" dir="5400000" rotWithShape="0">
              <a:srgbClr val="00000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r>
              <a:rPr lang="it-IT" sz="2400">
                <a:latin typeface="Times New Roman" charset="0"/>
              </a:rPr>
              <a:t>…è RETICENTE</a:t>
            </a:r>
          </a:p>
        </p:txBody>
      </p:sp>
    </p:spTree>
    <p:extLst>
      <p:ext uri="{BB962C8B-B14F-4D97-AF65-F5344CB8AC3E}">
        <p14:creationId xmlns:p14="http://schemas.microsoft.com/office/powerpoint/2010/main" val="2587084775"/>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517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ssolv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5172" grpId="0" animBg="1"/>
      <p:bldP spid="4" grpId="0" animBg="1"/>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solidFill>
            <a:schemeClr val="bg1"/>
          </a:solidFill>
        </p:spPr>
        <p:txBody>
          <a:bodyPr/>
          <a:lstStyle/>
          <a:p>
            <a:pPr>
              <a:defRPr/>
            </a:pPr>
            <a:r>
              <a:rPr lang="it-IT" b="1" dirty="0" smtClean="0"/>
              <a:t>Le mele</a:t>
            </a:r>
            <a:endParaRPr lang="it-IT" dirty="0"/>
          </a:p>
        </p:txBody>
      </p:sp>
      <p:sp>
        <p:nvSpPr>
          <p:cNvPr id="3" name="Segnaposto contenuto 2"/>
          <p:cNvSpPr>
            <a:spLocks noGrp="1"/>
          </p:cNvSpPr>
          <p:nvPr>
            <p:ph idx="1"/>
          </p:nvPr>
        </p:nvSpPr>
        <p:spPr>
          <a:xfrm>
            <a:off x="685800" y="1680705"/>
            <a:ext cx="7772400" cy="3679825"/>
          </a:xfrm>
          <a:solidFill>
            <a:srgbClr val="FFFFFF"/>
          </a:solidFill>
          <a:ln>
            <a:solidFill>
              <a:srgbClr val="000000"/>
            </a:solidFill>
          </a:ln>
        </p:spPr>
        <p:txBody>
          <a:bodyPr/>
          <a:lstStyle/>
          <a:p>
            <a:pPr marL="0" indent="0">
              <a:buFontTx/>
              <a:buNone/>
              <a:defRPr/>
            </a:pPr>
            <a:r>
              <a:rPr lang="it-IT" dirty="0">
                <a:latin typeface="Times New Roman" charset="0"/>
                <a:ea typeface="ＭＳ Ｐゴシック" charset="0"/>
              </a:rPr>
              <a:t>Un fruttivendolo compra una partita di mele in Val di Non del peso complessivo di 36 </a:t>
            </a:r>
            <a:r>
              <a:rPr lang="it-IT" dirty="0" err="1">
                <a:latin typeface="Times New Roman" charset="0"/>
                <a:ea typeface="ＭＳ Ｐゴシック" charset="0"/>
              </a:rPr>
              <a:t>q</a:t>
            </a:r>
            <a:r>
              <a:rPr lang="it-IT" dirty="0">
                <a:latin typeface="Times New Roman" charset="0"/>
                <a:ea typeface="ＭＳ Ｐゴシック" charset="0"/>
              </a:rPr>
              <a:t>. Durante il trasporto ne perde 1/36 e alla fine della vendita 1/7 della rimanenza è stato scartato dai clienti. </a:t>
            </a:r>
          </a:p>
          <a:p>
            <a:pPr marL="0" indent="0">
              <a:buFontTx/>
              <a:buNone/>
              <a:defRPr/>
            </a:pPr>
            <a:r>
              <a:rPr lang="it-IT" dirty="0">
                <a:latin typeface="Times New Roman" charset="0"/>
                <a:ea typeface="ＭＳ Ｐゴシック" charset="0"/>
              </a:rPr>
              <a:t>Quanti quintali di mele è riuscito a vendere in totale il fruttivendolo?</a:t>
            </a:r>
          </a:p>
          <a:p>
            <a:pPr marL="0" indent="0">
              <a:defRPr/>
            </a:pPr>
            <a:endParaRPr lang="it-IT" dirty="0">
              <a:latin typeface="Times New Roman" charset="0"/>
              <a:ea typeface="ＭＳ Ｐゴシック" charset="0"/>
            </a:endParaRPr>
          </a:p>
        </p:txBody>
      </p:sp>
      <p:sp>
        <p:nvSpPr>
          <p:cNvPr id="4" name="Ovale 3"/>
          <p:cNvSpPr>
            <a:spLocks noChangeArrowheads="1"/>
          </p:cNvSpPr>
          <p:nvPr/>
        </p:nvSpPr>
        <p:spPr bwMode="auto">
          <a:xfrm>
            <a:off x="3708400" y="2768142"/>
            <a:ext cx="3095625" cy="720725"/>
          </a:xfrm>
          <a:prstGeom prst="ellipse">
            <a:avLst/>
          </a:prstGeom>
          <a:noFill/>
          <a:ln w="38100">
            <a:solidFill>
              <a:srgbClr val="FF0066"/>
            </a:solidFill>
            <a:round/>
            <a:headEnd/>
            <a:tailEnd/>
          </a:ln>
          <a:effectLst>
            <a:outerShdw blurRad="40000" dist="23000" dir="5400000" rotWithShape="0">
              <a:srgbClr val="00000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a:defRPr/>
            </a:pPr>
            <a:endParaRPr lang="it-IT">
              <a:solidFill>
                <a:schemeClr val="lt1"/>
              </a:solidFill>
              <a:latin typeface="+mn-lt"/>
              <a:ea typeface="+mn-ea"/>
              <a:cs typeface="+mn-cs"/>
            </a:endParaRPr>
          </a:p>
        </p:txBody>
      </p:sp>
      <p:sp>
        <p:nvSpPr>
          <p:cNvPr id="5" name="Ovale 4"/>
          <p:cNvSpPr>
            <a:spLocks noChangeArrowheads="1"/>
          </p:cNvSpPr>
          <p:nvPr/>
        </p:nvSpPr>
        <p:spPr bwMode="auto">
          <a:xfrm>
            <a:off x="2051050" y="3128505"/>
            <a:ext cx="3600450" cy="647700"/>
          </a:xfrm>
          <a:prstGeom prst="ellipse">
            <a:avLst/>
          </a:prstGeom>
          <a:noFill/>
          <a:ln w="38100">
            <a:solidFill>
              <a:srgbClr val="FF0066"/>
            </a:solidFill>
            <a:round/>
            <a:headEnd/>
            <a:tailEnd/>
          </a:ln>
          <a:effectLst>
            <a:outerShdw blurRad="40000" dist="23000" dir="5400000" rotWithShape="0">
              <a:srgbClr val="00000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a:defRPr/>
            </a:pPr>
            <a:endParaRPr lang="it-IT">
              <a:solidFill>
                <a:schemeClr val="lt1"/>
              </a:solidFill>
              <a:latin typeface="+mn-lt"/>
              <a:ea typeface="+mn-ea"/>
              <a:cs typeface="+mn-cs"/>
            </a:endParaRPr>
          </a:p>
        </p:txBody>
      </p:sp>
      <p:sp>
        <p:nvSpPr>
          <p:cNvPr id="6" name="Rettangolo 5"/>
          <p:cNvSpPr>
            <a:spLocks noChangeArrowheads="1"/>
          </p:cNvSpPr>
          <p:nvPr/>
        </p:nvSpPr>
        <p:spPr bwMode="auto">
          <a:xfrm>
            <a:off x="4726626" y="4831514"/>
            <a:ext cx="3600450" cy="1223962"/>
          </a:xfrm>
          <a:prstGeom prst="rect">
            <a:avLst/>
          </a:prstGeom>
          <a:solidFill>
            <a:srgbClr val="FF0000"/>
          </a:solidFill>
          <a:ln>
            <a:noFill/>
          </a:ln>
          <a:effectLst>
            <a:outerShdw blurRad="40000" dist="23000" dir="5400000" rotWithShape="0">
              <a:srgbClr val="00000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r>
              <a:rPr lang="it-IT" sz="2400" dirty="0">
                <a:solidFill>
                  <a:srgbClr val="000000"/>
                </a:solidFill>
                <a:latin typeface="Times New Roman" charset="0"/>
              </a:rPr>
              <a:t>Il narratore dice quello che sa in un modo </a:t>
            </a:r>
            <a:r>
              <a:rPr lang="it-IT" sz="2400" dirty="0" smtClean="0">
                <a:solidFill>
                  <a:srgbClr val="000000"/>
                </a:solidFill>
                <a:latin typeface="Times New Roman" charset="0"/>
              </a:rPr>
              <a:t>contorto…</a:t>
            </a:r>
            <a:endParaRPr lang="it-IT" sz="2400" dirty="0">
              <a:solidFill>
                <a:srgbClr val="000000"/>
              </a:solidFill>
              <a:latin typeface="Times New Roman" charset="0"/>
            </a:endParaRPr>
          </a:p>
        </p:txBody>
      </p:sp>
      <p:sp>
        <p:nvSpPr>
          <p:cNvPr id="7" name="Rettangolo 6"/>
          <p:cNvSpPr>
            <a:spLocks noChangeArrowheads="1"/>
          </p:cNvSpPr>
          <p:nvPr/>
        </p:nvSpPr>
        <p:spPr bwMode="auto">
          <a:xfrm>
            <a:off x="4726626" y="5982451"/>
            <a:ext cx="3600450" cy="647700"/>
          </a:xfrm>
          <a:prstGeom prst="rect">
            <a:avLst/>
          </a:prstGeom>
          <a:solidFill>
            <a:srgbClr val="FF0000"/>
          </a:solidFill>
          <a:ln>
            <a:noFill/>
          </a:ln>
          <a:effectLst>
            <a:outerShdw blurRad="40000" dist="23000" dir="5400000" rotWithShape="0">
              <a:srgbClr val="00000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r>
              <a:rPr lang="it-IT" sz="2400" dirty="0" smtClean="0">
                <a:solidFill>
                  <a:srgbClr val="000000"/>
                </a:solidFill>
                <a:latin typeface="Times New Roman" charset="0"/>
              </a:rPr>
              <a:t>…è PERVERSO</a:t>
            </a:r>
            <a:endParaRPr lang="it-IT" sz="2400" dirty="0">
              <a:solidFill>
                <a:srgbClr val="000000"/>
              </a:solidFill>
              <a:latin typeface="Times New Roman" charset="0"/>
            </a:endParaRPr>
          </a:p>
        </p:txBody>
      </p:sp>
    </p:spTree>
    <p:extLst>
      <p:ext uri="{BB962C8B-B14F-4D97-AF65-F5344CB8AC3E}">
        <p14:creationId xmlns:p14="http://schemas.microsoft.com/office/powerpoint/2010/main" val="13499487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ssolv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p:txBody>
          <a:bodyPr/>
          <a:lstStyle/>
          <a:p>
            <a:r>
              <a:rPr lang="it-IT" dirty="0" smtClean="0"/>
              <a:t>…ma anche</a:t>
            </a:r>
            <a:endParaRPr lang="it-IT" dirty="0"/>
          </a:p>
        </p:txBody>
      </p:sp>
      <p:sp>
        <p:nvSpPr>
          <p:cNvPr id="5" name="Sottotitolo 4"/>
          <p:cNvSpPr>
            <a:spLocks noGrp="1"/>
          </p:cNvSpPr>
          <p:nvPr>
            <p:ph type="subTitle" idx="1"/>
          </p:nvPr>
        </p:nvSpPr>
        <p:spPr/>
        <p:txBody>
          <a:bodyPr/>
          <a:lstStyle/>
          <a:p>
            <a:endParaRPr lang="it-IT"/>
          </a:p>
        </p:txBody>
      </p:sp>
    </p:spTree>
    <p:extLst>
      <p:ext uri="{BB962C8B-B14F-4D97-AF65-F5344CB8AC3E}">
        <p14:creationId xmlns:p14="http://schemas.microsoft.com/office/powerpoint/2010/main" val="3404257987"/>
      </p:ext>
    </p:extLst>
  </p:cSld>
  <p:clrMapOvr>
    <a:masterClrMapping/>
  </p:clrMapOvr>
  <p:timing>
    <p:tnLst>
      <p:par>
        <p:cTn xmlns:p14="http://schemas.microsoft.com/office/powerpoint/2010/mai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ext Box 2"/>
          <p:cNvSpPr txBox="1">
            <a:spLocks noChangeArrowheads="1"/>
          </p:cNvSpPr>
          <p:nvPr/>
        </p:nvSpPr>
        <p:spPr bwMode="auto">
          <a:xfrm>
            <a:off x="539750" y="1844675"/>
            <a:ext cx="8280400" cy="1839913"/>
          </a:xfrm>
          <a:prstGeom prst="rect">
            <a:avLst/>
          </a:prstGeom>
          <a:solidFill>
            <a:srgbClr val="00FF00"/>
          </a:solidFill>
          <a:ln w="38100">
            <a:solidFill>
              <a:srgbClr val="00FF00"/>
            </a:solidFill>
            <a:miter lim="800000"/>
            <a:headEnd/>
            <a:tailEnd/>
          </a:ln>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spcBef>
                <a:spcPct val="50000"/>
              </a:spcBef>
            </a:pPr>
            <a:r>
              <a:rPr lang="it-IT" altLang="zh-CN" sz="2800">
                <a:latin typeface="Arial" charset="0"/>
                <a:ea typeface="宋体" charset="0"/>
                <a:cs typeface="宋体" charset="0"/>
              </a:rPr>
              <a:t>“Joe ha 3 palline. </a:t>
            </a:r>
          </a:p>
          <a:p>
            <a:pPr eaLnBrk="1" hangingPunct="1">
              <a:spcBef>
                <a:spcPct val="50000"/>
              </a:spcBef>
            </a:pPr>
            <a:r>
              <a:rPr lang="it-IT" altLang="zh-CN" sz="2800">
                <a:latin typeface="Arial" charset="0"/>
                <a:ea typeface="宋体" charset="0"/>
                <a:cs typeface="宋体" charset="0"/>
              </a:rPr>
              <a:t>Tom ha 5 palline più di Joe. </a:t>
            </a:r>
          </a:p>
          <a:p>
            <a:pPr eaLnBrk="1" hangingPunct="1">
              <a:spcBef>
                <a:spcPct val="50000"/>
              </a:spcBef>
            </a:pPr>
            <a:r>
              <a:rPr lang="it-IT" altLang="zh-CN" sz="2800">
                <a:latin typeface="Arial" charset="0"/>
                <a:ea typeface="宋体" charset="0"/>
                <a:cs typeface="宋体" charset="0"/>
              </a:rPr>
              <a:t>Quante palline ha Tom?”</a:t>
            </a:r>
            <a:r>
              <a:rPr lang="it-IT" altLang="zh-CN">
                <a:latin typeface="Arial" charset="0"/>
                <a:ea typeface="宋体" charset="0"/>
                <a:cs typeface="宋体" charset="0"/>
              </a:rPr>
              <a:t> </a:t>
            </a:r>
            <a:endParaRPr lang="it-IT">
              <a:latin typeface="Arial" charset="0"/>
            </a:endParaRPr>
          </a:p>
        </p:txBody>
      </p:sp>
      <p:sp>
        <p:nvSpPr>
          <p:cNvPr id="124931" name="Rectangle 3"/>
          <p:cNvSpPr>
            <a:spLocks noChangeArrowheads="1"/>
          </p:cNvSpPr>
          <p:nvPr/>
        </p:nvSpPr>
        <p:spPr bwMode="auto">
          <a:xfrm>
            <a:off x="1331913" y="620713"/>
            <a:ext cx="5832475" cy="720725"/>
          </a:xfrm>
          <a:prstGeom prst="rect">
            <a:avLst/>
          </a:prstGeom>
          <a:solidFill>
            <a:srgbClr val="00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it-IT" sz="3600" b="1" dirty="0" smtClean="0"/>
              <a:t>RIPETIZIONE</a:t>
            </a:r>
            <a:endParaRPr lang="it-IT" sz="3600" b="1" dirty="0"/>
          </a:p>
        </p:txBody>
      </p:sp>
      <p:sp>
        <p:nvSpPr>
          <p:cNvPr id="124932" name="Rectangle 4"/>
          <p:cNvSpPr>
            <a:spLocks noChangeArrowheads="1"/>
          </p:cNvSpPr>
          <p:nvPr/>
        </p:nvSpPr>
        <p:spPr bwMode="auto">
          <a:xfrm>
            <a:off x="468313" y="4797425"/>
            <a:ext cx="7920037" cy="1655763"/>
          </a:xfrm>
          <a:prstGeom prst="rect">
            <a:avLst/>
          </a:prstGeom>
          <a:solidFill>
            <a:srgbClr val="00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lang="it-IT" altLang="zh-CN" sz="2800">
                <a:ea typeface="宋体" charset="0"/>
                <a:cs typeface="宋体" charset="0"/>
              </a:rPr>
              <a:t>“Joe ha 3 palline. </a:t>
            </a:r>
          </a:p>
          <a:p>
            <a:pPr>
              <a:defRPr/>
            </a:pPr>
            <a:r>
              <a:rPr lang="it-IT" altLang="zh-CN" sz="2800">
                <a:ea typeface="宋体" charset="0"/>
                <a:cs typeface="宋体" charset="0"/>
              </a:rPr>
              <a:t>Tom ha 5 palline. </a:t>
            </a:r>
          </a:p>
          <a:p>
            <a:pPr>
              <a:defRPr/>
            </a:pPr>
            <a:r>
              <a:rPr lang="it-IT" altLang="zh-CN" sz="2800">
                <a:ea typeface="宋体" charset="0"/>
                <a:cs typeface="宋体" charset="0"/>
              </a:rPr>
              <a:t>Quante palline ha Tom?”</a:t>
            </a:r>
            <a:endParaRPr lang="it-IT" sz="2800"/>
          </a:p>
        </p:txBody>
      </p:sp>
      <p:sp>
        <p:nvSpPr>
          <p:cNvPr id="124933" name="AutoShape 5"/>
          <p:cNvSpPr>
            <a:spLocks noChangeArrowheads="1"/>
          </p:cNvSpPr>
          <p:nvPr/>
        </p:nvSpPr>
        <p:spPr bwMode="auto">
          <a:xfrm>
            <a:off x="3563938" y="3860800"/>
            <a:ext cx="144462" cy="792163"/>
          </a:xfrm>
          <a:prstGeom prst="downArrow">
            <a:avLst>
              <a:gd name="adj1" fmla="val 50000"/>
              <a:gd name="adj2" fmla="val 137088"/>
            </a:avLst>
          </a:prstGeom>
          <a:solidFill>
            <a:srgbClr val="00FF00"/>
          </a:solidFill>
          <a:ln w="9525">
            <a:solidFill>
              <a:srgbClr val="00FF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124934" name="Text Box 6"/>
          <p:cNvSpPr txBox="1">
            <a:spLocks noChangeArrowheads="1"/>
          </p:cNvSpPr>
          <p:nvPr/>
        </p:nvSpPr>
        <p:spPr bwMode="auto">
          <a:xfrm>
            <a:off x="3995738" y="3933825"/>
            <a:ext cx="514826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it-IT" altLang="zh-CN" sz="3200" dirty="0">
                <a:solidFill>
                  <a:srgbClr val="000000"/>
                </a:solidFill>
                <a:ea typeface="宋体" charset="0"/>
                <a:cs typeface="宋体" charset="0"/>
              </a:rPr>
              <a:t>viene ripetuto così</a:t>
            </a:r>
            <a:endParaRPr lang="it-IT" sz="3200" dirty="0">
              <a:solidFill>
                <a:srgbClr val="000000"/>
              </a:solidFill>
            </a:endParaRPr>
          </a:p>
        </p:txBody>
      </p:sp>
      <p:sp>
        <p:nvSpPr>
          <p:cNvPr id="3" name="Ovale 2"/>
          <p:cNvSpPr/>
          <p:nvPr/>
        </p:nvSpPr>
        <p:spPr>
          <a:xfrm>
            <a:off x="1797320" y="2432182"/>
            <a:ext cx="3336342" cy="645712"/>
          </a:xfrm>
          <a:prstGeom prst="ellipse">
            <a:avLst/>
          </a:prstGeom>
          <a:noFill/>
          <a:ln w="3810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Rettangolo 7"/>
          <p:cNvSpPr>
            <a:spLocks noChangeArrowheads="1"/>
          </p:cNvSpPr>
          <p:nvPr/>
        </p:nvSpPr>
        <p:spPr bwMode="auto">
          <a:xfrm>
            <a:off x="5219700" y="2056679"/>
            <a:ext cx="3600450" cy="1223962"/>
          </a:xfrm>
          <a:prstGeom prst="rect">
            <a:avLst/>
          </a:prstGeom>
          <a:solidFill>
            <a:srgbClr val="FF0000"/>
          </a:solidFill>
          <a:ln>
            <a:noFill/>
          </a:ln>
          <a:effectLst>
            <a:outerShdw blurRad="40000" dist="23000" dir="5400000" rotWithShape="0">
              <a:srgbClr val="00000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r>
              <a:rPr lang="it-IT" sz="2400" dirty="0">
                <a:solidFill>
                  <a:srgbClr val="000000"/>
                </a:solidFill>
                <a:latin typeface="Times New Roman" charset="0"/>
              </a:rPr>
              <a:t>Il narratore dice quello che sa in un modo </a:t>
            </a:r>
            <a:r>
              <a:rPr lang="it-IT" sz="2400" dirty="0" smtClean="0">
                <a:solidFill>
                  <a:srgbClr val="000000"/>
                </a:solidFill>
                <a:latin typeface="Times New Roman" charset="0"/>
              </a:rPr>
              <a:t>contorto…</a:t>
            </a:r>
            <a:endParaRPr lang="it-IT" sz="2400" dirty="0">
              <a:solidFill>
                <a:srgbClr val="000000"/>
              </a:solidFill>
              <a:latin typeface="Times New Roman" charset="0"/>
            </a:endParaRPr>
          </a:p>
        </p:txBody>
      </p:sp>
      <p:sp>
        <p:nvSpPr>
          <p:cNvPr id="9" name="Rettangolo 8"/>
          <p:cNvSpPr>
            <a:spLocks noChangeArrowheads="1"/>
          </p:cNvSpPr>
          <p:nvPr/>
        </p:nvSpPr>
        <p:spPr bwMode="auto">
          <a:xfrm>
            <a:off x="5219700" y="3207616"/>
            <a:ext cx="3600450" cy="647700"/>
          </a:xfrm>
          <a:prstGeom prst="rect">
            <a:avLst/>
          </a:prstGeom>
          <a:solidFill>
            <a:srgbClr val="FF0000"/>
          </a:solidFill>
          <a:ln>
            <a:noFill/>
          </a:ln>
          <a:effectLst>
            <a:outerShdw blurRad="40000" dist="23000" dir="5400000" rotWithShape="0">
              <a:srgbClr val="00000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r>
              <a:rPr lang="it-IT" sz="2400" dirty="0" smtClean="0">
                <a:solidFill>
                  <a:srgbClr val="000000"/>
                </a:solidFill>
                <a:latin typeface="Times New Roman" charset="0"/>
              </a:rPr>
              <a:t>…è PERVERSO</a:t>
            </a:r>
            <a:endParaRPr lang="it-IT" sz="2400" dirty="0">
              <a:solidFill>
                <a:srgbClr val="000000"/>
              </a:solidFill>
              <a:latin typeface="Times New Roman" charset="0"/>
            </a:endParaRPr>
          </a:p>
        </p:txBody>
      </p:sp>
    </p:spTree>
    <p:extLst>
      <p:ext uri="{BB962C8B-B14F-4D97-AF65-F5344CB8AC3E}">
        <p14:creationId xmlns:p14="http://schemas.microsoft.com/office/powerpoint/2010/main" val="28760625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dissolv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323850" y="524535"/>
            <a:ext cx="8820150" cy="1200329"/>
          </a:xfrm>
          <a:prstGeom prst="rect">
            <a:avLst/>
          </a:prstGeom>
          <a:noFill/>
          <a:ln w="38100" cmpd="sng">
            <a:solidFill>
              <a:srgbClr val="000000"/>
            </a:solidFill>
          </a:ln>
        </p:spPr>
        <p:txBody>
          <a:bodyPr wrap="square">
            <a:spAutoFit/>
          </a:bodyPr>
          <a:lstStyle/>
          <a:p>
            <a:pPr marL="0" lvl="1" algn="ctr">
              <a:defRPr/>
            </a:pPr>
            <a:r>
              <a:rPr lang="it-IT" sz="3600" dirty="0">
                <a:solidFill>
                  <a:srgbClr val="000000"/>
                </a:solidFill>
              </a:rPr>
              <a:t>I</a:t>
            </a:r>
            <a:r>
              <a:rPr lang="it-IT" sz="3600" dirty="0" smtClean="0">
                <a:solidFill>
                  <a:srgbClr val="000000"/>
                </a:solidFill>
              </a:rPr>
              <a:t>ntegrazione di </a:t>
            </a:r>
            <a:r>
              <a:rPr lang="it-IT" sz="3600" dirty="0">
                <a:solidFill>
                  <a:srgbClr val="000000"/>
                </a:solidFill>
              </a:rPr>
              <a:t>dimensione logica e dimensione </a:t>
            </a:r>
            <a:r>
              <a:rPr lang="it-IT" sz="3600" dirty="0" smtClean="0">
                <a:solidFill>
                  <a:srgbClr val="000000"/>
                </a:solidFill>
              </a:rPr>
              <a:t>narrativa</a:t>
            </a:r>
            <a:endParaRPr lang="it-IT" sz="3600" dirty="0">
              <a:solidFill>
                <a:srgbClr val="000000"/>
              </a:solidFill>
            </a:endParaRPr>
          </a:p>
        </p:txBody>
      </p:sp>
      <p:sp>
        <p:nvSpPr>
          <p:cNvPr id="10" name="Rettangolo 9"/>
          <p:cNvSpPr/>
          <p:nvPr/>
        </p:nvSpPr>
        <p:spPr>
          <a:xfrm>
            <a:off x="409566" y="2651160"/>
            <a:ext cx="7545551" cy="584776"/>
          </a:xfrm>
          <a:prstGeom prst="rect">
            <a:avLst/>
          </a:prstGeom>
        </p:spPr>
        <p:txBody>
          <a:bodyPr wrap="square">
            <a:spAutoFit/>
          </a:bodyPr>
          <a:lstStyle/>
          <a:p>
            <a:r>
              <a:rPr lang="it-IT" sz="3200" dirty="0" smtClean="0"/>
              <a:t>2. fra domanda e contesto (la storia narrata)</a:t>
            </a:r>
          </a:p>
        </p:txBody>
      </p:sp>
      <p:sp>
        <p:nvSpPr>
          <p:cNvPr id="2" name="Rettangolo 1"/>
          <p:cNvSpPr/>
          <p:nvPr/>
        </p:nvSpPr>
        <p:spPr>
          <a:xfrm>
            <a:off x="409566" y="1894141"/>
            <a:ext cx="8004944" cy="584776"/>
          </a:xfrm>
          <a:prstGeom prst="rect">
            <a:avLst/>
          </a:prstGeom>
        </p:spPr>
        <p:txBody>
          <a:bodyPr wrap="square">
            <a:spAutoFit/>
          </a:bodyPr>
          <a:lstStyle/>
          <a:p>
            <a:r>
              <a:rPr lang="it-IT" sz="3200" dirty="0">
                <a:solidFill>
                  <a:srgbClr val="000000"/>
                </a:solidFill>
              </a:rPr>
              <a:t>1. </a:t>
            </a:r>
            <a:r>
              <a:rPr lang="it-IT" sz="3200" dirty="0" smtClean="0">
                <a:solidFill>
                  <a:srgbClr val="000000"/>
                </a:solidFill>
              </a:rPr>
              <a:t>nei </a:t>
            </a:r>
            <a:r>
              <a:rPr lang="it-IT" sz="3200" dirty="0">
                <a:solidFill>
                  <a:srgbClr val="000000"/>
                </a:solidFill>
              </a:rPr>
              <a:t>‘dati’ del </a:t>
            </a:r>
            <a:r>
              <a:rPr lang="it-IT" sz="3200" dirty="0" smtClean="0">
                <a:solidFill>
                  <a:srgbClr val="000000"/>
                </a:solidFill>
              </a:rPr>
              <a:t>problema</a:t>
            </a:r>
            <a:endParaRPr lang="it-IT" sz="3200" dirty="0"/>
          </a:p>
        </p:txBody>
      </p:sp>
      <p:sp>
        <p:nvSpPr>
          <p:cNvPr id="3" name="Rettangolo 2"/>
          <p:cNvSpPr/>
          <p:nvPr/>
        </p:nvSpPr>
        <p:spPr>
          <a:xfrm>
            <a:off x="323850" y="2651160"/>
            <a:ext cx="7896703" cy="844406"/>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7139351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ChangeArrowheads="1"/>
          </p:cNvSpPr>
          <p:nvPr/>
        </p:nvSpPr>
        <p:spPr bwMode="auto">
          <a:xfrm>
            <a:off x="827088" y="3141663"/>
            <a:ext cx="2449512" cy="1152525"/>
          </a:xfrm>
          <a:prstGeom prst="rect">
            <a:avLst/>
          </a:prstGeom>
          <a:solidFill>
            <a:srgbClr val="FF99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r>
              <a:rPr lang="it-IT" dirty="0">
                <a:latin typeface="Arial" charset="0"/>
                <a:cs typeface="+mn-cs"/>
              </a:rPr>
              <a:t>STORIA</a:t>
            </a:r>
          </a:p>
        </p:txBody>
      </p:sp>
      <p:sp>
        <p:nvSpPr>
          <p:cNvPr id="152579" name="Rectangle 3"/>
          <p:cNvSpPr>
            <a:spLocks noChangeArrowheads="1"/>
          </p:cNvSpPr>
          <p:nvPr/>
        </p:nvSpPr>
        <p:spPr bwMode="auto">
          <a:xfrm>
            <a:off x="5578475" y="3141663"/>
            <a:ext cx="2449513" cy="1152525"/>
          </a:xfrm>
          <a:prstGeom prst="rect">
            <a:avLst/>
          </a:prstGeom>
          <a:solidFill>
            <a:srgbClr val="33CC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r>
              <a:rPr lang="it-IT">
                <a:latin typeface="Arial" charset="0"/>
                <a:cs typeface="+mn-cs"/>
              </a:rPr>
              <a:t>DOMANDA</a:t>
            </a:r>
          </a:p>
        </p:txBody>
      </p:sp>
      <p:sp>
        <p:nvSpPr>
          <p:cNvPr id="152580" name="AutoShape 4"/>
          <p:cNvSpPr>
            <a:spLocks/>
          </p:cNvSpPr>
          <p:nvPr/>
        </p:nvSpPr>
        <p:spPr bwMode="auto">
          <a:xfrm rot="-5400000">
            <a:off x="3959225" y="223838"/>
            <a:ext cx="936625" cy="4752975"/>
          </a:xfrm>
          <a:prstGeom prst="rightBrace">
            <a:avLst>
              <a:gd name="adj1" fmla="val 42288"/>
              <a:gd name="adj2" fmla="val 49796"/>
            </a:avLst>
          </a:prstGeom>
          <a:noFill/>
          <a:ln w="3810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eaVert" wrap="none" lIns="91430" tIns="45715" rIns="91430" bIns="45715" anchor="ctr"/>
          <a:lstStyle/>
          <a:p>
            <a:pPr algn="ctr">
              <a:defRPr/>
            </a:pPr>
            <a:endParaRPr lang="it-IT">
              <a:solidFill>
                <a:schemeClr val="bg1"/>
              </a:solidFill>
              <a:latin typeface="Arial" charset="0"/>
              <a:cs typeface="+mn-cs"/>
            </a:endParaRPr>
          </a:p>
        </p:txBody>
      </p:sp>
      <p:sp>
        <p:nvSpPr>
          <p:cNvPr id="152581" name="Text Box 5"/>
          <p:cNvSpPr txBox="1">
            <a:spLocks noChangeArrowheads="1"/>
          </p:cNvSpPr>
          <p:nvPr/>
        </p:nvSpPr>
        <p:spPr bwMode="auto">
          <a:xfrm>
            <a:off x="1042988" y="692150"/>
            <a:ext cx="66960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91430" tIns="45715" rIns="91430" bIns="45715">
            <a:spAutoFit/>
          </a:bodyPr>
          <a:lstStyle/>
          <a:p>
            <a:pPr algn="ctr">
              <a:spcBef>
                <a:spcPct val="50000"/>
              </a:spcBef>
              <a:defRPr/>
            </a:pPr>
            <a:r>
              <a:rPr lang="it-IT" sz="4400" b="1" dirty="0">
                <a:solidFill>
                  <a:srgbClr val="000000"/>
                </a:solidFill>
                <a:latin typeface="Arial" charset="0"/>
                <a:cs typeface="+mn-cs"/>
              </a:rPr>
              <a:t>PROBLEMA</a:t>
            </a:r>
          </a:p>
        </p:txBody>
      </p:sp>
      <p:sp>
        <p:nvSpPr>
          <p:cNvPr id="145413" name="CasellaDiTesto 1"/>
          <p:cNvSpPr txBox="1">
            <a:spLocks noChangeArrowheads="1"/>
          </p:cNvSpPr>
          <p:nvPr/>
        </p:nvSpPr>
        <p:spPr bwMode="auto">
          <a:xfrm>
            <a:off x="827088" y="4437063"/>
            <a:ext cx="7561262"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2800" dirty="0">
                <a:solidFill>
                  <a:srgbClr val="000000"/>
                </a:solidFill>
              </a:rPr>
              <a:t>È una specificità dei problemi che li differenzia da un testo narrativo</a:t>
            </a:r>
          </a:p>
        </p:txBody>
      </p:sp>
    </p:spTree>
    <p:extLst>
      <p:ext uri="{BB962C8B-B14F-4D97-AF65-F5344CB8AC3E}">
        <p14:creationId xmlns:p14="http://schemas.microsoft.com/office/powerpoint/2010/main" val="89834968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257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54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9" grpId="0" animBg="1"/>
      <p:bldP spid="145413"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ttangolo 3"/>
          <p:cNvSpPr>
            <a:spLocks noChangeArrowheads="1"/>
          </p:cNvSpPr>
          <p:nvPr/>
        </p:nvSpPr>
        <p:spPr bwMode="auto">
          <a:xfrm>
            <a:off x="539750" y="1125538"/>
            <a:ext cx="2592388" cy="1006475"/>
          </a:xfrm>
          <a:prstGeom prst="rect">
            <a:avLst/>
          </a:prstGeom>
          <a:gradFill rotWithShape="1">
            <a:gsLst>
              <a:gs pos="0">
                <a:srgbClr val="85FFDB"/>
              </a:gs>
              <a:gs pos="100000">
                <a:srgbClr val="00EBA8"/>
              </a:gs>
            </a:gsLst>
            <a:lin ang="5400000"/>
          </a:gradFill>
          <a:ln w="9525">
            <a:solidFill>
              <a:srgbClr val="00CC98"/>
            </a:solidFill>
            <a:miter lim="800000"/>
            <a:headEnd/>
            <a:tailEnd/>
          </a:ln>
          <a:effectLst>
            <a:outerShdw blurRad="40000" dist="23000" dir="5400000" rotWithShape="0">
              <a:srgbClr val="000000">
                <a:alpha val="34998"/>
              </a:srgbClr>
            </a:outerShdw>
          </a:effectLst>
        </p:spPr>
        <p:txBody>
          <a:bodyPr anchor="ctr"/>
          <a:lstStyle/>
          <a:p>
            <a:pPr algn="ctr" defTabSz="914400" fontAlgn="base">
              <a:spcBef>
                <a:spcPct val="0"/>
              </a:spcBef>
              <a:spcAft>
                <a:spcPct val="0"/>
              </a:spcAft>
              <a:defRPr/>
            </a:pPr>
            <a:r>
              <a:rPr lang="it-IT" dirty="0">
                <a:solidFill>
                  <a:srgbClr val="000000"/>
                </a:solidFill>
                <a:latin typeface="Times New Roman"/>
                <a:ea typeface="ＭＳ Ｐゴシック"/>
                <a:cs typeface="ＭＳ Ｐゴシック" charset="0"/>
              </a:rPr>
              <a:t>STRUTTURA DEI PROBLEMI</a:t>
            </a:r>
          </a:p>
        </p:txBody>
      </p:sp>
      <p:sp>
        <p:nvSpPr>
          <p:cNvPr id="5" name="Rettangolo 4"/>
          <p:cNvSpPr>
            <a:spLocks noChangeArrowheads="1"/>
          </p:cNvSpPr>
          <p:nvPr/>
        </p:nvSpPr>
        <p:spPr bwMode="auto">
          <a:xfrm>
            <a:off x="539750" y="2261156"/>
            <a:ext cx="2592388" cy="1150938"/>
          </a:xfrm>
          <a:prstGeom prst="rect">
            <a:avLst/>
          </a:prstGeom>
          <a:gradFill rotWithShape="1">
            <a:gsLst>
              <a:gs pos="0">
                <a:srgbClr val="85FFDB"/>
              </a:gs>
              <a:gs pos="100000">
                <a:srgbClr val="00EBA8"/>
              </a:gs>
            </a:gsLst>
            <a:lin ang="5400000"/>
          </a:gradFill>
          <a:ln w="9525">
            <a:solidFill>
              <a:srgbClr val="00CC98"/>
            </a:solidFill>
            <a:miter lim="800000"/>
            <a:headEnd/>
            <a:tailEnd/>
          </a:ln>
          <a:effectLst>
            <a:outerShdw blurRad="40000" dist="23000" dir="5400000" rotWithShape="0">
              <a:srgbClr val="000000">
                <a:alpha val="34998"/>
              </a:srgbClr>
            </a:outerShdw>
          </a:effectLst>
        </p:spPr>
        <p:txBody>
          <a:bodyPr anchor="ctr"/>
          <a:lstStyle/>
          <a:p>
            <a:pPr algn="ctr" defTabSz="914400" fontAlgn="base">
              <a:spcBef>
                <a:spcPct val="0"/>
              </a:spcBef>
              <a:spcAft>
                <a:spcPct val="0"/>
              </a:spcAft>
              <a:defRPr/>
            </a:pPr>
            <a:r>
              <a:rPr lang="it-IT" dirty="0">
                <a:solidFill>
                  <a:srgbClr val="000000"/>
                </a:solidFill>
                <a:latin typeface="Times New Roman"/>
                <a:ea typeface="ＭＳ Ｐゴシック"/>
                <a:cs typeface="ＭＳ Ｐゴシック" charset="0"/>
              </a:rPr>
              <a:t>LE NORME IMPLICITE</a:t>
            </a:r>
          </a:p>
          <a:p>
            <a:pPr algn="ctr" defTabSz="914400" fontAlgn="base">
              <a:spcBef>
                <a:spcPct val="0"/>
              </a:spcBef>
              <a:spcAft>
                <a:spcPct val="0"/>
              </a:spcAft>
              <a:defRPr/>
            </a:pPr>
            <a:r>
              <a:rPr lang="it-IT" dirty="0">
                <a:solidFill>
                  <a:srgbClr val="000000"/>
                </a:solidFill>
                <a:latin typeface="Times New Roman"/>
                <a:ea typeface="ＭＳ Ｐゴシック"/>
                <a:cs typeface="ＭＳ Ｐゴシック" charset="0"/>
              </a:rPr>
              <a:t>ED ESPLICITE CHE REGOLANO LA PRATICA DIDATTICA</a:t>
            </a:r>
          </a:p>
        </p:txBody>
      </p:sp>
      <p:sp>
        <p:nvSpPr>
          <p:cNvPr id="6" name="Rettangolo 5"/>
          <p:cNvSpPr>
            <a:spLocks noChangeArrowheads="1"/>
          </p:cNvSpPr>
          <p:nvPr/>
        </p:nvSpPr>
        <p:spPr bwMode="auto">
          <a:xfrm>
            <a:off x="539750" y="3539650"/>
            <a:ext cx="2592388" cy="792162"/>
          </a:xfrm>
          <a:prstGeom prst="rect">
            <a:avLst/>
          </a:prstGeom>
          <a:gradFill rotWithShape="1">
            <a:gsLst>
              <a:gs pos="0">
                <a:srgbClr val="85FFDB"/>
              </a:gs>
              <a:gs pos="100000">
                <a:srgbClr val="00EBA8"/>
              </a:gs>
            </a:gsLst>
            <a:lin ang="5400000"/>
          </a:gradFill>
          <a:ln w="9525">
            <a:solidFill>
              <a:srgbClr val="00CC98"/>
            </a:solidFill>
            <a:miter lim="800000"/>
            <a:headEnd/>
            <a:tailEnd/>
          </a:ln>
          <a:effectLst>
            <a:outerShdw blurRad="40000" dist="23000" dir="5400000" rotWithShape="0">
              <a:srgbClr val="000000">
                <a:alpha val="34998"/>
              </a:srgbClr>
            </a:outerShdw>
          </a:effectLst>
        </p:spPr>
        <p:txBody>
          <a:bodyPr anchor="ctr"/>
          <a:lstStyle/>
          <a:p>
            <a:pPr algn="ctr" defTabSz="914400" fontAlgn="base">
              <a:spcBef>
                <a:spcPct val="0"/>
              </a:spcBef>
              <a:spcAft>
                <a:spcPct val="0"/>
              </a:spcAft>
              <a:defRPr/>
            </a:pPr>
            <a:r>
              <a:rPr lang="it-IT" dirty="0">
                <a:solidFill>
                  <a:srgbClr val="000000"/>
                </a:solidFill>
                <a:latin typeface="Times New Roman"/>
                <a:ea typeface="ＭＳ Ｐゴシック"/>
                <a:cs typeface="ＭＳ Ｐゴシック" charset="0"/>
              </a:rPr>
              <a:t>LE </a:t>
            </a:r>
            <a:r>
              <a:rPr lang="it-IT" dirty="0" smtClean="0">
                <a:solidFill>
                  <a:srgbClr val="000000"/>
                </a:solidFill>
                <a:latin typeface="Times New Roman"/>
                <a:ea typeface="ＭＳ Ｐゴシック"/>
                <a:cs typeface="ＭＳ Ｐゴシック" charset="0"/>
              </a:rPr>
              <a:t>ABILITÀ </a:t>
            </a:r>
            <a:endParaRPr lang="it-IT" dirty="0">
              <a:solidFill>
                <a:srgbClr val="000000"/>
              </a:solidFill>
              <a:latin typeface="Times New Roman"/>
              <a:ea typeface="ＭＳ Ｐゴシック"/>
              <a:cs typeface="ＭＳ Ｐゴシック" charset="0"/>
            </a:endParaRPr>
          </a:p>
          <a:p>
            <a:pPr algn="ctr" defTabSz="914400" fontAlgn="base">
              <a:spcBef>
                <a:spcPct val="0"/>
              </a:spcBef>
              <a:spcAft>
                <a:spcPct val="0"/>
              </a:spcAft>
              <a:defRPr/>
            </a:pPr>
            <a:r>
              <a:rPr lang="it-IT" dirty="0" smtClean="0">
                <a:solidFill>
                  <a:srgbClr val="000000"/>
                </a:solidFill>
                <a:latin typeface="Times New Roman"/>
                <a:ea typeface="ＭＳ Ｐゴシック"/>
                <a:cs typeface="ＭＳ Ｐゴシック" charset="0"/>
              </a:rPr>
              <a:t>METACOGNITIVE</a:t>
            </a:r>
            <a:endParaRPr lang="it-IT" dirty="0">
              <a:solidFill>
                <a:srgbClr val="000000"/>
              </a:solidFill>
              <a:latin typeface="Times New Roman"/>
              <a:ea typeface="ＭＳ Ｐゴシック"/>
              <a:cs typeface="ＭＳ Ｐゴシック" charset="0"/>
            </a:endParaRPr>
          </a:p>
        </p:txBody>
      </p:sp>
      <p:sp>
        <p:nvSpPr>
          <p:cNvPr id="7" name="Rettangolo 6"/>
          <p:cNvSpPr>
            <a:spLocks noChangeArrowheads="1"/>
          </p:cNvSpPr>
          <p:nvPr/>
        </p:nvSpPr>
        <p:spPr bwMode="auto">
          <a:xfrm>
            <a:off x="539750" y="5358589"/>
            <a:ext cx="2592388" cy="649080"/>
          </a:xfrm>
          <a:prstGeom prst="rect">
            <a:avLst/>
          </a:prstGeom>
          <a:gradFill rotWithShape="1">
            <a:gsLst>
              <a:gs pos="0">
                <a:srgbClr val="85FFDB"/>
              </a:gs>
              <a:gs pos="100000">
                <a:srgbClr val="00EBA8"/>
              </a:gs>
            </a:gsLst>
            <a:lin ang="5400000"/>
          </a:gradFill>
          <a:ln w="9525">
            <a:solidFill>
              <a:srgbClr val="00CC98"/>
            </a:solidFill>
            <a:miter lim="800000"/>
            <a:headEnd/>
            <a:tailEnd/>
          </a:ln>
          <a:effectLst>
            <a:outerShdw blurRad="40000" dist="23000" dir="5400000" rotWithShape="0">
              <a:srgbClr val="000000">
                <a:alpha val="34998"/>
              </a:srgbClr>
            </a:outerShdw>
          </a:effectLst>
        </p:spPr>
        <p:txBody>
          <a:bodyPr anchor="ctr"/>
          <a:lstStyle/>
          <a:p>
            <a:pPr algn="ctr" defTabSz="914400" fontAlgn="base">
              <a:spcBef>
                <a:spcPct val="0"/>
              </a:spcBef>
              <a:spcAft>
                <a:spcPct val="0"/>
              </a:spcAft>
              <a:defRPr/>
            </a:pPr>
            <a:r>
              <a:rPr lang="it-IT" dirty="0">
                <a:solidFill>
                  <a:srgbClr val="000000"/>
                </a:solidFill>
                <a:latin typeface="Times New Roman"/>
                <a:ea typeface="ＭＳ Ｐゴシック"/>
                <a:cs typeface="ＭＳ Ｐゴシック" charset="0"/>
              </a:rPr>
              <a:t>LE EMOZIONI </a:t>
            </a:r>
          </a:p>
        </p:txBody>
      </p:sp>
      <p:sp>
        <p:nvSpPr>
          <p:cNvPr id="70661" name="CasellaDiTesto 7"/>
          <p:cNvSpPr txBox="1">
            <a:spLocks noChangeArrowheads="1"/>
          </p:cNvSpPr>
          <p:nvPr/>
        </p:nvSpPr>
        <p:spPr bwMode="auto">
          <a:xfrm>
            <a:off x="971550" y="260350"/>
            <a:ext cx="7129463" cy="523875"/>
          </a:xfrm>
          <a:prstGeom prst="rect">
            <a:avLst/>
          </a:prstGeom>
          <a:solidFill>
            <a:srgbClr val="FFFFFF"/>
          </a:solidFill>
          <a:ln w="9525">
            <a:solidFill>
              <a:srgbClr val="000000"/>
            </a:solidFill>
            <a:miter lim="800000"/>
            <a:headEnd/>
            <a:tailEnd/>
          </a:ln>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defTabSz="914400" eaLnBrk="1" fontAlgn="base" hangingPunct="1">
              <a:spcBef>
                <a:spcPct val="0"/>
              </a:spcBef>
              <a:spcAft>
                <a:spcPct val="0"/>
              </a:spcAft>
            </a:pPr>
            <a:r>
              <a:rPr lang="it-IT" sz="2800" smtClean="0">
                <a:solidFill>
                  <a:srgbClr val="000000"/>
                </a:solidFill>
              </a:rPr>
              <a:t>INTERPRETAZIONE</a:t>
            </a:r>
          </a:p>
        </p:txBody>
      </p:sp>
      <p:sp>
        <p:nvSpPr>
          <p:cNvPr id="11" name="Rettangolo 10"/>
          <p:cNvSpPr>
            <a:spLocks noChangeArrowheads="1"/>
          </p:cNvSpPr>
          <p:nvPr/>
        </p:nvSpPr>
        <p:spPr bwMode="auto">
          <a:xfrm>
            <a:off x="539750" y="4456263"/>
            <a:ext cx="2592388" cy="784225"/>
          </a:xfrm>
          <a:prstGeom prst="rect">
            <a:avLst/>
          </a:prstGeom>
          <a:gradFill rotWithShape="1">
            <a:gsLst>
              <a:gs pos="0">
                <a:srgbClr val="85FFDB"/>
              </a:gs>
              <a:gs pos="100000">
                <a:srgbClr val="00EBA8"/>
              </a:gs>
            </a:gsLst>
            <a:lin ang="5400000"/>
          </a:gradFill>
          <a:ln w="9525">
            <a:solidFill>
              <a:srgbClr val="00CC98"/>
            </a:solidFill>
            <a:miter lim="800000"/>
            <a:headEnd/>
            <a:tailEnd/>
          </a:ln>
          <a:effectLst>
            <a:outerShdw blurRad="40000" dist="23000" dir="5400000" rotWithShape="0">
              <a:srgbClr val="000000">
                <a:alpha val="34998"/>
              </a:srgbClr>
            </a:outerShdw>
          </a:effectLst>
        </p:spPr>
        <p:txBody>
          <a:bodyPr anchor="ctr"/>
          <a:lstStyle/>
          <a:p>
            <a:pPr algn="ctr" defTabSz="914400" fontAlgn="base">
              <a:spcBef>
                <a:spcPct val="0"/>
              </a:spcBef>
              <a:spcAft>
                <a:spcPct val="0"/>
              </a:spcAft>
              <a:defRPr/>
            </a:pPr>
            <a:r>
              <a:rPr lang="it-IT" dirty="0">
                <a:solidFill>
                  <a:srgbClr val="000000"/>
                </a:solidFill>
                <a:latin typeface="Times New Roman"/>
                <a:ea typeface="ＭＳ Ｐゴシック"/>
                <a:cs typeface="ＭＳ Ｐゴシック" charset="0"/>
              </a:rPr>
              <a:t>LE CONVINZIONI </a:t>
            </a:r>
          </a:p>
        </p:txBody>
      </p:sp>
      <p:cxnSp>
        <p:nvCxnSpPr>
          <p:cNvPr id="3" name="Connettore 1 2"/>
          <p:cNvCxnSpPr>
            <a:cxnSpLocks noChangeShapeType="1"/>
            <a:stCxn id="4" idx="3"/>
          </p:cNvCxnSpPr>
          <p:nvPr/>
        </p:nvCxnSpPr>
        <p:spPr bwMode="auto">
          <a:xfrm flipV="1">
            <a:off x="3132138" y="1627188"/>
            <a:ext cx="719137" cy="3175"/>
          </a:xfrm>
          <a:prstGeom prst="line">
            <a:avLst/>
          </a:prstGeom>
          <a:noFill/>
          <a:ln w="25400">
            <a:solidFill>
              <a:schemeClr val="accent1"/>
            </a:solidFill>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9" name="Parentesi graffa aperta 8"/>
          <p:cNvSpPr>
            <a:spLocks/>
          </p:cNvSpPr>
          <p:nvPr/>
        </p:nvSpPr>
        <p:spPr bwMode="auto">
          <a:xfrm>
            <a:off x="3635375" y="836613"/>
            <a:ext cx="504825" cy="1584325"/>
          </a:xfrm>
          <a:prstGeom prst="leftBrace">
            <a:avLst>
              <a:gd name="adj1" fmla="val 8340"/>
              <a:gd name="adj2" fmla="val 50000"/>
            </a:avLst>
          </a:prstGeom>
          <a:noFill/>
          <a:ln w="25400">
            <a:solidFill>
              <a:schemeClr val="accent1"/>
            </a:solidFill>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ctr" defTabSz="914400" fontAlgn="base">
              <a:spcBef>
                <a:spcPct val="0"/>
              </a:spcBef>
              <a:spcAft>
                <a:spcPct val="0"/>
              </a:spcAft>
              <a:defRPr/>
            </a:pPr>
            <a:endParaRPr lang="it-IT">
              <a:solidFill>
                <a:srgbClr val="000000"/>
              </a:solidFill>
              <a:latin typeface="Times New Roman"/>
              <a:ea typeface="ＭＳ Ｐゴシック"/>
              <a:cs typeface="ＭＳ Ｐゴシック" charset="0"/>
            </a:endParaRPr>
          </a:p>
        </p:txBody>
      </p:sp>
      <p:sp>
        <p:nvSpPr>
          <p:cNvPr id="70665" name="CasellaDiTesto 9"/>
          <p:cNvSpPr txBox="1">
            <a:spLocks noChangeArrowheads="1"/>
          </p:cNvSpPr>
          <p:nvPr/>
        </p:nvSpPr>
        <p:spPr bwMode="auto">
          <a:xfrm>
            <a:off x="4140200" y="857535"/>
            <a:ext cx="403225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defTabSz="914400" fontAlgn="base">
              <a:spcBef>
                <a:spcPct val="0"/>
              </a:spcBef>
              <a:spcAft>
                <a:spcPct val="0"/>
              </a:spcAft>
              <a:buFont typeface="Arial" charset="0"/>
              <a:buChar char="•"/>
            </a:pPr>
            <a:r>
              <a:rPr lang="it-IT" sz="1600" dirty="0" smtClean="0"/>
              <a:t>il testo contiene tutti e soli i dati (per lo più numerici) necessari per la soluzione</a:t>
            </a:r>
          </a:p>
          <a:p>
            <a:pPr defTabSz="914400" fontAlgn="base">
              <a:spcBef>
                <a:spcPct val="0"/>
              </a:spcBef>
              <a:spcAft>
                <a:spcPct val="0"/>
              </a:spcAft>
              <a:buFont typeface="Arial" charset="0"/>
              <a:buChar char="•"/>
            </a:pPr>
            <a:r>
              <a:rPr lang="it-IT" sz="1600" dirty="0" smtClean="0"/>
              <a:t>c’è una soluzione, ed è unica</a:t>
            </a:r>
          </a:p>
          <a:p>
            <a:pPr defTabSz="914400" fontAlgn="base">
              <a:spcBef>
                <a:spcPct val="0"/>
              </a:spcBef>
              <a:spcAft>
                <a:spcPct val="0"/>
              </a:spcAft>
              <a:buFont typeface="Arial" charset="0"/>
              <a:buChar char="•"/>
            </a:pPr>
            <a:r>
              <a:rPr lang="it-IT" sz="1600" dirty="0"/>
              <a:t>p</a:t>
            </a:r>
            <a:r>
              <a:rPr lang="it-IT" sz="1600" dirty="0" smtClean="0"/>
              <a:t>er ottenerla bisogna effettuare delle operazioni sui dati numerici</a:t>
            </a:r>
          </a:p>
          <a:p>
            <a:pPr defTabSz="914400" fontAlgn="base">
              <a:spcBef>
                <a:spcPct val="0"/>
              </a:spcBef>
              <a:spcAft>
                <a:spcPct val="0"/>
              </a:spcAft>
              <a:buFont typeface="Arial" charset="0"/>
              <a:buChar char="•"/>
            </a:pPr>
            <a:r>
              <a:rPr lang="it-IT" sz="1600" dirty="0" smtClean="0"/>
              <a:t>… </a:t>
            </a:r>
          </a:p>
        </p:txBody>
      </p:sp>
      <p:pic>
        <p:nvPicPr>
          <p:cNvPr id="2" name="Immagine 1" descr="Libro_Affec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8948" y="3539650"/>
            <a:ext cx="2137613" cy="3201792"/>
          </a:xfrm>
          <a:prstGeom prst="rect">
            <a:avLst/>
          </a:prstGeom>
        </p:spPr>
      </p:pic>
      <p:sp>
        <p:nvSpPr>
          <p:cNvPr id="12" name="Rettangolo 11"/>
          <p:cNvSpPr>
            <a:spLocks noChangeArrowheads="1"/>
          </p:cNvSpPr>
          <p:nvPr/>
        </p:nvSpPr>
        <p:spPr bwMode="auto">
          <a:xfrm>
            <a:off x="548591" y="6140440"/>
            <a:ext cx="2592388" cy="649080"/>
          </a:xfrm>
          <a:prstGeom prst="rect">
            <a:avLst/>
          </a:prstGeom>
          <a:gradFill rotWithShape="1">
            <a:gsLst>
              <a:gs pos="0">
                <a:srgbClr val="85FFDB"/>
              </a:gs>
              <a:gs pos="100000">
                <a:srgbClr val="00EBA8"/>
              </a:gs>
            </a:gsLst>
            <a:lin ang="5400000"/>
          </a:gradFill>
          <a:ln w="9525">
            <a:solidFill>
              <a:srgbClr val="00CC98"/>
            </a:solidFill>
            <a:miter lim="800000"/>
            <a:headEnd/>
            <a:tailEnd/>
          </a:ln>
          <a:effectLst>
            <a:outerShdw blurRad="40000" dist="23000" dir="5400000" rotWithShape="0">
              <a:srgbClr val="000000">
                <a:alpha val="34998"/>
              </a:srgbClr>
            </a:outerShdw>
          </a:effectLst>
        </p:spPr>
        <p:txBody>
          <a:bodyPr anchor="ctr"/>
          <a:lstStyle/>
          <a:p>
            <a:pPr algn="ctr" defTabSz="914400" fontAlgn="base">
              <a:spcBef>
                <a:spcPct val="0"/>
              </a:spcBef>
              <a:spcAft>
                <a:spcPct val="0"/>
              </a:spcAft>
              <a:defRPr/>
            </a:pPr>
            <a:r>
              <a:rPr lang="it-IT" dirty="0" smtClean="0">
                <a:solidFill>
                  <a:srgbClr val="000000"/>
                </a:solidFill>
                <a:latin typeface="Times New Roman"/>
                <a:ea typeface="ＭＳ Ｐゴシック"/>
                <a:cs typeface="ＭＳ Ｐゴシック" charset="0"/>
              </a:rPr>
              <a:t>GLI ATTEGGIAMENTI </a:t>
            </a:r>
            <a:endParaRPr lang="it-IT" dirty="0">
              <a:solidFill>
                <a:srgbClr val="000000"/>
              </a:solidFill>
              <a:latin typeface="Times New Roman"/>
              <a:ea typeface="ＭＳ Ｐゴシック"/>
              <a:cs typeface="ＭＳ Ｐゴシック" charset="0"/>
            </a:endParaRPr>
          </a:p>
        </p:txBody>
      </p:sp>
      <p:sp>
        <p:nvSpPr>
          <p:cNvPr id="8" name="Parentesi graffa chiusa 7"/>
          <p:cNvSpPr/>
          <p:nvPr/>
        </p:nvSpPr>
        <p:spPr>
          <a:xfrm>
            <a:off x="3401391" y="4456263"/>
            <a:ext cx="993913" cy="2333257"/>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a:p>
        </p:txBody>
      </p:sp>
      <p:sp>
        <p:nvSpPr>
          <p:cNvPr id="10" name="CasellaDiTesto 9"/>
          <p:cNvSpPr txBox="1"/>
          <p:nvPr/>
        </p:nvSpPr>
        <p:spPr>
          <a:xfrm>
            <a:off x="4494696" y="5358589"/>
            <a:ext cx="1984252" cy="800219"/>
          </a:xfrm>
          <a:prstGeom prst="rect">
            <a:avLst/>
          </a:prstGeom>
          <a:noFill/>
        </p:spPr>
        <p:txBody>
          <a:bodyPr wrap="square" rtlCol="0">
            <a:spAutoFit/>
          </a:bodyPr>
          <a:lstStyle/>
          <a:p>
            <a:r>
              <a:rPr lang="it-IT" sz="2800" dirty="0" err="1" smtClean="0"/>
              <a:t>Affect</a:t>
            </a:r>
            <a:endParaRPr lang="it-IT" sz="2800" dirty="0" smtClean="0"/>
          </a:p>
          <a:p>
            <a:r>
              <a:rPr lang="it-IT" dirty="0" smtClean="0"/>
              <a:t>(</a:t>
            </a:r>
            <a:r>
              <a:rPr lang="it-IT" dirty="0" err="1" smtClean="0"/>
              <a:t>McLeod</a:t>
            </a:r>
            <a:r>
              <a:rPr lang="it-IT" dirty="0" smtClean="0"/>
              <a:t>, 1992)</a:t>
            </a:r>
            <a:endParaRPr lang="it-IT" dirty="0"/>
          </a:p>
        </p:txBody>
      </p:sp>
    </p:spTree>
    <p:extLst>
      <p:ext uri="{BB962C8B-B14F-4D97-AF65-F5344CB8AC3E}">
        <p14:creationId xmlns:p14="http://schemas.microsoft.com/office/powerpoint/2010/main" val="9839978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66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0665">
                                            <p:txEl>
                                              <p:pRg st="0" end="0"/>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0665">
                                            <p:txEl>
                                              <p:pRg st="1" end="1"/>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0665">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0665">
                                            <p:txEl>
                                              <p:pRg st="3" end="3"/>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0"/>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70661" grpId="0" animBg="1"/>
      <p:bldP spid="11" grpId="0" animBg="1"/>
      <p:bldP spid="9" grpId="0" animBg="1"/>
      <p:bldP spid="70665" grpId="0" build="p"/>
      <p:bldP spid="12" grpId="0" animBg="1"/>
      <p:bldP spid="8" grpId="0" animBg="1"/>
      <p:bldP spid="10" grpId="0"/>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ChangeArrowheads="1"/>
          </p:cNvSpPr>
          <p:nvPr/>
        </p:nvSpPr>
        <p:spPr bwMode="auto">
          <a:xfrm>
            <a:off x="827088" y="3141663"/>
            <a:ext cx="2449512" cy="1152525"/>
          </a:xfrm>
          <a:prstGeom prst="rect">
            <a:avLst/>
          </a:prstGeom>
          <a:solidFill>
            <a:srgbClr val="FF99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r>
              <a:rPr lang="it-IT" dirty="0">
                <a:latin typeface="Arial" charset="0"/>
                <a:cs typeface="+mn-cs"/>
              </a:rPr>
              <a:t>STORIA</a:t>
            </a:r>
          </a:p>
        </p:txBody>
      </p:sp>
      <p:sp>
        <p:nvSpPr>
          <p:cNvPr id="152579" name="Rectangle 3"/>
          <p:cNvSpPr>
            <a:spLocks noChangeArrowheads="1"/>
          </p:cNvSpPr>
          <p:nvPr/>
        </p:nvSpPr>
        <p:spPr bwMode="auto">
          <a:xfrm>
            <a:off x="5578475" y="3141663"/>
            <a:ext cx="2449513" cy="1152525"/>
          </a:xfrm>
          <a:prstGeom prst="rect">
            <a:avLst/>
          </a:prstGeom>
          <a:solidFill>
            <a:srgbClr val="33CC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r>
              <a:rPr lang="it-IT">
                <a:latin typeface="Arial" charset="0"/>
                <a:cs typeface="+mn-cs"/>
              </a:rPr>
              <a:t>DOMANDA</a:t>
            </a:r>
          </a:p>
        </p:txBody>
      </p:sp>
      <p:sp>
        <p:nvSpPr>
          <p:cNvPr id="152581" name="Text Box 5"/>
          <p:cNvSpPr txBox="1">
            <a:spLocks noChangeArrowheads="1"/>
          </p:cNvSpPr>
          <p:nvPr/>
        </p:nvSpPr>
        <p:spPr bwMode="auto">
          <a:xfrm>
            <a:off x="755650" y="692150"/>
            <a:ext cx="7345363" cy="206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91430" tIns="45715" rIns="91430" bIns="45715">
            <a:spAutoFit/>
          </a:bodyPr>
          <a:lstStyle/>
          <a:p>
            <a:pPr marL="457200" indent="-457200" algn="just">
              <a:spcBef>
                <a:spcPts val="0"/>
              </a:spcBef>
              <a:buFont typeface="Arial"/>
              <a:buChar char="•"/>
              <a:defRPr/>
            </a:pPr>
            <a:r>
              <a:rPr lang="it-IT" sz="3200" dirty="0">
                <a:solidFill>
                  <a:srgbClr val="000000"/>
                </a:solidFill>
                <a:latin typeface="Tahoma"/>
                <a:cs typeface="Tahoma"/>
              </a:rPr>
              <a:t>Per comprendere il problema l’allievo deve comprendere la storia</a:t>
            </a:r>
          </a:p>
          <a:p>
            <a:pPr marL="457200" indent="-457200" algn="just">
              <a:spcBef>
                <a:spcPts val="0"/>
              </a:spcBef>
              <a:buFont typeface="Arial"/>
              <a:buChar char="•"/>
              <a:defRPr/>
            </a:pPr>
            <a:r>
              <a:rPr lang="it-IT" sz="3200" dirty="0">
                <a:solidFill>
                  <a:srgbClr val="000000"/>
                </a:solidFill>
                <a:latin typeface="Tahoma"/>
                <a:cs typeface="Tahoma"/>
              </a:rPr>
              <a:t>…ma deve comprendere anche la domanda</a:t>
            </a:r>
          </a:p>
        </p:txBody>
      </p:sp>
      <p:sp>
        <p:nvSpPr>
          <p:cNvPr id="203780" name="CasellaDiTesto 1"/>
          <p:cNvSpPr txBox="1">
            <a:spLocks noChangeArrowheads="1"/>
          </p:cNvSpPr>
          <p:nvPr/>
        </p:nvSpPr>
        <p:spPr bwMode="auto">
          <a:xfrm>
            <a:off x="827088" y="4437063"/>
            <a:ext cx="7561262"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2800" dirty="0">
                <a:solidFill>
                  <a:srgbClr val="000000"/>
                </a:solidFill>
              </a:rPr>
              <a:t>È una specificità dei problemi che li differenzia da un testo narrativo</a:t>
            </a:r>
          </a:p>
        </p:txBody>
      </p:sp>
    </p:spTree>
    <p:extLst>
      <p:ext uri="{BB962C8B-B14F-4D97-AF65-F5344CB8AC3E}">
        <p14:creationId xmlns:p14="http://schemas.microsoft.com/office/powerpoint/2010/main" val="6261013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258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258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81" grpId="0" build="p"/>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ChangeArrowheads="1"/>
          </p:cNvSpPr>
          <p:nvPr/>
        </p:nvSpPr>
        <p:spPr bwMode="auto">
          <a:xfrm>
            <a:off x="254000" y="1628775"/>
            <a:ext cx="8710613" cy="2376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eaLnBrk="0" hangingPunct="0">
              <a:buFont typeface="Wingdings" charset="0"/>
              <a:buNone/>
              <a:defRPr/>
            </a:pPr>
            <a:r>
              <a:rPr lang="ja-JP" altLang="it-IT" sz="3600" b="1" i="1" dirty="0">
                <a:solidFill>
                  <a:srgbClr val="000000"/>
                </a:solidFill>
                <a:latin typeface="Times New Roman" charset="0"/>
              </a:rPr>
              <a:t>“</a:t>
            </a:r>
            <a:r>
              <a:rPr lang="it-IT" sz="3600" b="1" i="1" dirty="0">
                <a:solidFill>
                  <a:srgbClr val="000000"/>
                </a:solidFill>
                <a:latin typeface="Times New Roman" charset="0"/>
              </a:rPr>
              <a:t>Come ragionano i bambini</a:t>
            </a:r>
            <a:r>
              <a:rPr lang="ja-JP" altLang="it-IT" sz="3600" b="1" i="1" dirty="0">
                <a:solidFill>
                  <a:srgbClr val="000000"/>
                </a:solidFill>
                <a:latin typeface="Times New Roman" charset="0"/>
              </a:rPr>
              <a:t>”</a:t>
            </a:r>
            <a:r>
              <a:rPr lang="it-IT" sz="4000" dirty="0">
                <a:solidFill>
                  <a:srgbClr val="000000"/>
                </a:solidFill>
                <a:latin typeface="Times New Roman" charset="0"/>
              </a:rPr>
              <a:t> </a:t>
            </a:r>
            <a:br>
              <a:rPr lang="it-IT" sz="4000" dirty="0">
                <a:solidFill>
                  <a:srgbClr val="000000"/>
                </a:solidFill>
                <a:latin typeface="Times New Roman" charset="0"/>
              </a:rPr>
            </a:br>
            <a:r>
              <a:rPr lang="it-IT" sz="4000" dirty="0">
                <a:solidFill>
                  <a:srgbClr val="000000"/>
                </a:solidFill>
                <a:latin typeface="Times New Roman" charset="0"/>
              </a:rPr>
              <a:t>sottolinea l</a:t>
            </a:r>
            <a:r>
              <a:rPr lang="ja-JP" altLang="it-IT" sz="4000" dirty="0">
                <a:solidFill>
                  <a:srgbClr val="000000"/>
                </a:solidFill>
                <a:latin typeface="Times New Roman" charset="0"/>
              </a:rPr>
              <a:t>’</a:t>
            </a:r>
            <a:r>
              <a:rPr lang="it-IT" sz="4000" dirty="0">
                <a:solidFill>
                  <a:srgbClr val="000000"/>
                </a:solidFill>
                <a:latin typeface="Times New Roman" charset="0"/>
              </a:rPr>
              <a:t>importanza della coerenza fra </a:t>
            </a:r>
            <a:r>
              <a:rPr lang="it-IT" sz="4000" i="1" dirty="0">
                <a:solidFill>
                  <a:srgbClr val="000000"/>
                </a:solidFill>
                <a:latin typeface="Times New Roman" charset="0"/>
              </a:rPr>
              <a:t>contesto</a:t>
            </a:r>
            <a:r>
              <a:rPr lang="it-IT" sz="4000" dirty="0">
                <a:solidFill>
                  <a:srgbClr val="000000"/>
                </a:solidFill>
                <a:latin typeface="Times New Roman" charset="0"/>
              </a:rPr>
              <a:t> e </a:t>
            </a:r>
            <a:r>
              <a:rPr lang="it-IT" sz="4000" i="1" dirty="0">
                <a:solidFill>
                  <a:srgbClr val="000000"/>
                </a:solidFill>
                <a:latin typeface="Times New Roman" charset="0"/>
              </a:rPr>
              <a:t>domanda </a:t>
            </a:r>
            <a:r>
              <a:rPr lang="it-IT" sz="4000" dirty="0">
                <a:solidFill>
                  <a:srgbClr val="000000"/>
                </a:solidFill>
                <a:latin typeface="Times New Roman" charset="0"/>
              </a:rPr>
              <a:t>per la comprensione della domanda</a:t>
            </a:r>
            <a:endParaRPr lang="it-IT" sz="2800" dirty="0">
              <a:solidFill>
                <a:srgbClr val="000000"/>
              </a:solidFill>
              <a:latin typeface="Times New Roman" charset="0"/>
            </a:endParaRPr>
          </a:p>
        </p:txBody>
      </p:sp>
      <p:sp>
        <p:nvSpPr>
          <p:cNvPr id="77827" name="Text Box 3"/>
          <p:cNvSpPr txBox="1">
            <a:spLocks noChangeArrowheads="1"/>
          </p:cNvSpPr>
          <p:nvPr/>
        </p:nvSpPr>
        <p:spPr bwMode="auto">
          <a:xfrm>
            <a:off x="395288" y="836613"/>
            <a:ext cx="640873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it-IT" sz="4000" dirty="0">
                <a:latin typeface="Arial" charset="0"/>
              </a:rPr>
              <a:t>Margar</a:t>
            </a:r>
            <a:r>
              <a:rPr lang="it-IT" sz="4000" dirty="0">
                <a:solidFill>
                  <a:srgbClr val="000000"/>
                </a:solidFill>
                <a:latin typeface="Arial" charset="0"/>
              </a:rPr>
              <a:t>et </a:t>
            </a:r>
            <a:r>
              <a:rPr lang="it-IT" sz="4000" dirty="0" err="1">
                <a:solidFill>
                  <a:srgbClr val="000000"/>
                </a:solidFill>
                <a:latin typeface="Arial" charset="0"/>
              </a:rPr>
              <a:t>Donaldson</a:t>
            </a:r>
            <a:endParaRPr lang="it-IT" sz="4000" dirty="0">
              <a:solidFill>
                <a:srgbClr val="000000"/>
              </a:solidFill>
              <a:latin typeface="Arial" charset="0"/>
            </a:endParaRPr>
          </a:p>
        </p:txBody>
      </p:sp>
      <p:sp>
        <p:nvSpPr>
          <p:cNvPr id="77828" name="AutoShape 4"/>
          <p:cNvSpPr>
            <a:spLocks noChangeArrowheads="1"/>
          </p:cNvSpPr>
          <p:nvPr/>
        </p:nvSpPr>
        <p:spPr bwMode="auto">
          <a:xfrm>
            <a:off x="4211638" y="4222750"/>
            <a:ext cx="576262" cy="935038"/>
          </a:xfrm>
          <a:prstGeom prst="downArrow">
            <a:avLst>
              <a:gd name="adj1" fmla="val 50000"/>
              <a:gd name="adj2" fmla="val 40565"/>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77829" name="Text Box 5"/>
          <p:cNvSpPr txBox="1">
            <a:spLocks noChangeArrowheads="1"/>
          </p:cNvSpPr>
          <p:nvPr/>
        </p:nvSpPr>
        <p:spPr bwMode="auto">
          <a:xfrm>
            <a:off x="539750" y="5157788"/>
            <a:ext cx="806450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it-IT" sz="3200" dirty="0">
                <a:solidFill>
                  <a:srgbClr val="000000"/>
                </a:solidFill>
                <a:latin typeface="Arial" charset="0"/>
              </a:rPr>
              <a:t>propone un</a:t>
            </a:r>
            <a:r>
              <a:rPr lang="ja-JP" altLang="it-IT" sz="3200" dirty="0">
                <a:solidFill>
                  <a:srgbClr val="000000"/>
                </a:solidFill>
                <a:latin typeface="Arial"/>
              </a:rPr>
              <a:t>’</a:t>
            </a:r>
            <a:r>
              <a:rPr lang="it-IT" sz="3200" dirty="0">
                <a:solidFill>
                  <a:srgbClr val="000000"/>
                </a:solidFill>
                <a:latin typeface="Arial" charset="0"/>
              </a:rPr>
              <a:t>interpretazione alternativa dei risultati negativi alle prove di </a:t>
            </a:r>
            <a:r>
              <a:rPr lang="it-IT" sz="3200" dirty="0" err="1">
                <a:solidFill>
                  <a:srgbClr val="000000"/>
                </a:solidFill>
                <a:latin typeface="Arial" charset="0"/>
              </a:rPr>
              <a:t>Piaget</a:t>
            </a:r>
            <a:endParaRPr lang="it-IT" sz="3200" dirty="0">
              <a:solidFill>
                <a:srgbClr val="000000"/>
              </a:solidFill>
              <a:latin typeface="Arial" charset="0"/>
            </a:endParaRPr>
          </a:p>
        </p:txBody>
      </p:sp>
    </p:spTree>
    <p:extLst>
      <p:ext uri="{BB962C8B-B14F-4D97-AF65-F5344CB8AC3E}">
        <p14:creationId xmlns:p14="http://schemas.microsoft.com/office/powerpoint/2010/main" val="177784258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82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782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782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7782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78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p:bldP spid="77827" grpId="0"/>
      <p:bldP spid="77828" grpId="0" animBg="1"/>
      <p:bldP spid="77828" grpId="1" animBg="1"/>
      <p:bldP spid="77829" grpId="0"/>
    </p:bld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r>
              <a:rPr lang="it-IT" dirty="0">
                <a:solidFill>
                  <a:srgbClr val="000000"/>
                </a:solidFill>
                <a:latin typeface="Times New Roman" charset="0"/>
                <a:ea typeface="ＭＳ Ｐゴシック" charset="0"/>
              </a:rPr>
              <a:t>Il test delle 3 montagne (</a:t>
            </a:r>
            <a:r>
              <a:rPr lang="it-IT" dirty="0" err="1">
                <a:solidFill>
                  <a:srgbClr val="000000"/>
                </a:solidFill>
                <a:latin typeface="Times New Roman" charset="0"/>
                <a:ea typeface="ＭＳ Ｐゴシック" charset="0"/>
              </a:rPr>
              <a:t>Piaget</a:t>
            </a:r>
            <a:r>
              <a:rPr lang="it-IT" dirty="0">
                <a:solidFill>
                  <a:srgbClr val="000000"/>
                </a:solidFill>
                <a:latin typeface="Times New Roman" charset="0"/>
                <a:ea typeface="ＭＳ Ｐゴシック" charset="0"/>
              </a:rPr>
              <a:t>)</a:t>
            </a:r>
          </a:p>
        </p:txBody>
      </p:sp>
      <p:pic>
        <p:nvPicPr>
          <p:cNvPr id="79875" name="Picture 3" descr="http://macosa.dima.unige.it/pub/mi/pupazzo.gif"/>
          <p:cNvPicPr>
            <a:picLocks noGrp="1" noChangeAspect="1" noChangeArrowheads="1"/>
          </p:cNvPicPr>
          <p:nvPr>
            <p:ph idx="1"/>
          </p:nvPr>
        </p:nvPicPr>
        <p:blipFill>
          <a:blip r:embed="rId3" r:link="rId4">
            <a:extLst>
              <a:ext uri="{28A0092B-C50C-407E-A947-70E740481C1C}">
                <a14:useLocalDpi xmlns:a14="http://schemas.microsoft.com/office/drawing/2010/main" val="0"/>
              </a:ext>
            </a:extLst>
          </a:blip>
          <a:srcRect/>
          <a:stretch>
            <a:fillRect/>
          </a:stretch>
        </p:blipFill>
        <p:spPr>
          <a:xfrm>
            <a:off x="1035050" y="2363788"/>
            <a:ext cx="7424738" cy="351472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
        <p:nvSpPr>
          <p:cNvPr id="3" name="Rettangolo 2"/>
          <p:cNvSpPr/>
          <p:nvPr/>
        </p:nvSpPr>
        <p:spPr>
          <a:xfrm>
            <a:off x="3203575" y="2166133"/>
            <a:ext cx="5616575" cy="719137"/>
          </a:xfrm>
          <a:prstGeom prst="rect">
            <a:avLst/>
          </a:prstGeom>
          <a:solidFill>
            <a:srgbClr val="00FF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3200" dirty="0">
                <a:solidFill>
                  <a:schemeClr val="tx1"/>
                </a:solidFill>
              </a:rPr>
              <a:t>Che cosa vede il pupazzo?</a:t>
            </a:r>
          </a:p>
        </p:txBody>
      </p:sp>
    </p:spTree>
    <p:extLst>
      <p:ext uri="{BB962C8B-B14F-4D97-AF65-F5344CB8AC3E}">
        <p14:creationId xmlns:p14="http://schemas.microsoft.com/office/powerpoint/2010/main" val="422158244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987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9" presetClass="entr" presetSubtype="0" fill="hold" nodeType="clickEffect">
                                  <p:stCondLst>
                                    <p:cond delay="0"/>
                                  </p:stCondLst>
                                  <p:childTnLst>
                                    <p:set>
                                      <p:cBhvr>
                                        <p:cTn id="10" dur="1" fill="hold">
                                          <p:stCondLst>
                                            <p:cond delay="0"/>
                                          </p:stCondLst>
                                        </p:cTn>
                                        <p:tgtEl>
                                          <p:spTgt spid="79875"/>
                                        </p:tgtEl>
                                        <p:attrNameLst>
                                          <p:attrName>style.visibility</p:attrName>
                                        </p:attrNameLst>
                                      </p:cBhvr>
                                      <p:to>
                                        <p:strVal val="visible"/>
                                      </p:to>
                                    </p:set>
                                    <p:animEffect transition="in" filter="dissolve">
                                      <p:cBhvr>
                                        <p:cTn id="11" dur="500"/>
                                        <p:tgtEl>
                                          <p:spTgt spid="7987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p:bldP spid="3" grpId="0" animBg="1"/>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3" name="Picture 3" descr="NUO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1628775"/>
            <a:ext cx="8280400" cy="416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ttangolo 1"/>
          <p:cNvSpPr/>
          <p:nvPr/>
        </p:nvSpPr>
        <p:spPr>
          <a:xfrm>
            <a:off x="6011863" y="3933825"/>
            <a:ext cx="2592387" cy="1655763"/>
          </a:xfrm>
          <a:prstGeom prst="rect">
            <a:avLst/>
          </a:prstGeom>
          <a:solidFill>
            <a:srgbClr val="FFFFFF"/>
          </a:solidFill>
          <a:ln>
            <a:solidFill>
              <a:srgbClr val="FFFFF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6" name="Rettangolo 5"/>
          <p:cNvSpPr/>
          <p:nvPr/>
        </p:nvSpPr>
        <p:spPr>
          <a:xfrm>
            <a:off x="3203575" y="4581525"/>
            <a:ext cx="5616575" cy="1439863"/>
          </a:xfrm>
          <a:prstGeom prst="rect">
            <a:avLst/>
          </a:prstGeom>
          <a:solidFill>
            <a:srgbClr val="00FF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3200" dirty="0">
                <a:solidFill>
                  <a:schemeClr val="tx1"/>
                </a:solidFill>
              </a:rPr>
              <a:t>Dove si deve mettere il pupazzo per non essere visto dal poliziotto?</a:t>
            </a:r>
          </a:p>
        </p:txBody>
      </p:sp>
      <p:sp>
        <p:nvSpPr>
          <p:cNvPr id="7" name="Rectangle 2"/>
          <p:cNvSpPr txBox="1">
            <a:spLocks noChangeArrowheads="1"/>
          </p:cNvSpPr>
          <p:nvPr/>
        </p:nvSpPr>
        <p:spPr>
          <a:xfrm>
            <a:off x="685800" y="115888"/>
            <a:ext cx="7847013" cy="1368425"/>
          </a:xfrm>
          <a:prstGeom prst="rect">
            <a:avLst/>
          </a:prstGeom>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Times New Roman"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Times New Roman"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Times New Roman"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Times New Roman"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Times New Roman" charset="0"/>
                <a:ea typeface="ＭＳ Ｐゴシック" charset="0"/>
              </a:defRPr>
            </a:lvl6pPr>
            <a:lvl7pPr marL="914400" algn="ctr" rtl="0" fontAlgn="base">
              <a:spcBef>
                <a:spcPct val="0"/>
              </a:spcBef>
              <a:spcAft>
                <a:spcPct val="0"/>
              </a:spcAft>
              <a:defRPr sz="4400">
                <a:solidFill>
                  <a:schemeClr val="tx2"/>
                </a:solidFill>
                <a:latin typeface="Times New Roman" charset="0"/>
                <a:ea typeface="ＭＳ Ｐゴシック" charset="0"/>
              </a:defRPr>
            </a:lvl7pPr>
            <a:lvl8pPr marL="1371600" algn="ctr" rtl="0" fontAlgn="base">
              <a:spcBef>
                <a:spcPct val="0"/>
              </a:spcBef>
              <a:spcAft>
                <a:spcPct val="0"/>
              </a:spcAft>
              <a:defRPr sz="4400">
                <a:solidFill>
                  <a:schemeClr val="tx2"/>
                </a:solidFill>
                <a:latin typeface="Times New Roman" charset="0"/>
                <a:ea typeface="ＭＳ Ｐゴシック" charset="0"/>
              </a:defRPr>
            </a:lvl8pPr>
            <a:lvl9pPr marL="1828800" algn="ctr" rtl="0" fontAlgn="base">
              <a:spcBef>
                <a:spcPct val="0"/>
              </a:spcBef>
              <a:spcAft>
                <a:spcPct val="0"/>
              </a:spcAft>
              <a:defRPr sz="4400">
                <a:solidFill>
                  <a:schemeClr val="tx2"/>
                </a:solidFill>
                <a:latin typeface="Times New Roman" charset="0"/>
                <a:ea typeface="ＭＳ Ｐゴシック" charset="0"/>
              </a:defRPr>
            </a:lvl9pPr>
          </a:lstStyle>
          <a:p>
            <a:pPr>
              <a:defRPr/>
            </a:pPr>
            <a:r>
              <a:rPr lang="it-IT" dirty="0" smtClean="0">
                <a:solidFill>
                  <a:srgbClr val="000000"/>
                </a:solidFill>
                <a:latin typeface="Times New Roman" charset="0"/>
                <a:ea typeface="ＭＳ Ｐゴシック" charset="0"/>
              </a:rPr>
              <a:t>Il test delle montagne:</a:t>
            </a:r>
          </a:p>
          <a:p>
            <a:pPr>
              <a:defRPr/>
            </a:pPr>
            <a:r>
              <a:rPr lang="it-IT" dirty="0">
                <a:solidFill>
                  <a:srgbClr val="000000"/>
                </a:solidFill>
                <a:latin typeface="Times"/>
                <a:cs typeface="Times"/>
              </a:rPr>
              <a:t>la modifica di Martin Hughes</a:t>
            </a:r>
          </a:p>
          <a:p>
            <a:pPr>
              <a:defRPr/>
            </a:pPr>
            <a:endParaRPr lang="it-IT" dirty="0">
              <a:solidFill>
                <a:schemeClr val="bg1"/>
              </a:solidFill>
              <a:latin typeface="Times New Roman" charset="0"/>
              <a:ea typeface="ＭＳ Ｐゴシック" charset="0"/>
            </a:endParaRPr>
          </a:p>
        </p:txBody>
      </p:sp>
    </p:spTree>
    <p:extLst>
      <p:ext uri="{BB962C8B-B14F-4D97-AF65-F5344CB8AC3E}">
        <p14:creationId xmlns:p14="http://schemas.microsoft.com/office/powerpoint/2010/main" val="98694411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81923"/>
                                        </p:tgtEl>
                                        <p:attrNameLst>
                                          <p:attrName>style.visibility</p:attrName>
                                        </p:attrNameLst>
                                      </p:cBhvr>
                                      <p:to>
                                        <p:strVal val="visible"/>
                                      </p:to>
                                    </p:set>
                                    <p:animEffect transition="in" filter="dissolve">
                                      <p:cBhvr>
                                        <p:cTn id="11" dur="500"/>
                                        <p:tgtEl>
                                          <p:spTgt spid="8192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body" idx="1"/>
          </p:nvPr>
        </p:nvSpPr>
        <p:spPr>
          <a:xfrm>
            <a:off x="179388" y="188913"/>
            <a:ext cx="8964612" cy="6408737"/>
          </a:xfrm>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buClr>
                <a:schemeClr val="tx1"/>
              </a:buClr>
              <a:buFontTx/>
              <a:buNone/>
              <a:defRPr/>
            </a:pPr>
            <a:r>
              <a:rPr lang="ja-JP" altLang="it-IT" sz="2800" dirty="0">
                <a:solidFill>
                  <a:srgbClr val="000000"/>
                </a:solidFill>
                <a:latin typeface="Times New Roman" charset="0"/>
                <a:ea typeface="ＭＳ Ｐゴシック" charset="0"/>
              </a:rPr>
              <a:t>“</a:t>
            </a:r>
            <a:r>
              <a:rPr lang="it-IT" sz="2800" dirty="0">
                <a:solidFill>
                  <a:srgbClr val="000000"/>
                </a:solidFill>
                <a:latin typeface="Times New Roman" charset="0"/>
                <a:ea typeface="ＭＳ Ｐゴシック" charset="0"/>
              </a:rPr>
              <a:t>Il punto è che i </a:t>
            </a:r>
            <a:r>
              <a:rPr lang="it-IT" sz="2800" i="1" dirty="0">
                <a:solidFill>
                  <a:srgbClr val="000000"/>
                </a:solidFill>
                <a:latin typeface="Times New Roman" charset="0"/>
                <a:ea typeface="ＭＳ Ｐゴシック" charset="0"/>
              </a:rPr>
              <a:t>motivi </a:t>
            </a:r>
            <a:r>
              <a:rPr lang="it-IT" sz="2800" dirty="0">
                <a:solidFill>
                  <a:srgbClr val="000000"/>
                </a:solidFill>
                <a:latin typeface="Times New Roman" charset="0"/>
                <a:ea typeface="ＭＳ Ｐゴシック" charset="0"/>
              </a:rPr>
              <a:t>e le </a:t>
            </a:r>
            <a:r>
              <a:rPr lang="it-IT" sz="2800" i="1" dirty="0">
                <a:solidFill>
                  <a:srgbClr val="000000"/>
                </a:solidFill>
                <a:latin typeface="Times New Roman" charset="0"/>
                <a:ea typeface="ＭＳ Ｐゴシック" charset="0"/>
              </a:rPr>
              <a:t>intenzioni</a:t>
            </a:r>
            <a:r>
              <a:rPr lang="it-IT" sz="2800" dirty="0">
                <a:solidFill>
                  <a:srgbClr val="000000"/>
                </a:solidFill>
                <a:latin typeface="Times New Roman" charset="0"/>
                <a:ea typeface="ＭＳ Ｐゴシック" charset="0"/>
              </a:rPr>
              <a:t> dei personaggi sono interamente comprensibili, anche per un bambino di tre anni. Il compito richiede al bambino di agire secondo schemi in carattere con certi scopi e certe interazioni fondamentali (fuga e inseguimento) – ed ha un </a:t>
            </a:r>
            <a:r>
              <a:rPr lang="it-IT" sz="2800" i="1" dirty="0">
                <a:solidFill>
                  <a:srgbClr val="000000"/>
                </a:solidFill>
                <a:latin typeface="Times New Roman" charset="0"/>
                <a:ea typeface="ＭＳ Ｐゴシック" charset="0"/>
              </a:rPr>
              <a:t>senso umano</a:t>
            </a:r>
            <a:r>
              <a:rPr lang="it-IT" sz="2800" dirty="0">
                <a:solidFill>
                  <a:srgbClr val="000000"/>
                </a:solidFill>
                <a:latin typeface="Times New Roman" charset="0"/>
                <a:ea typeface="ＭＳ Ｐゴシック" charset="0"/>
              </a:rPr>
              <a:t>. Quindi non è affatto difficile trasmettere al bambino ciò che si richiede da lui: egli lo afferra immediatamente. […]</a:t>
            </a:r>
          </a:p>
          <a:p>
            <a:pPr>
              <a:buClr>
                <a:schemeClr val="tx1"/>
              </a:buClr>
              <a:buFontTx/>
              <a:buNone/>
              <a:defRPr/>
            </a:pPr>
            <a:r>
              <a:rPr lang="it-IT" sz="2800" dirty="0">
                <a:solidFill>
                  <a:srgbClr val="000000"/>
                </a:solidFill>
                <a:latin typeface="Times New Roman" charset="0"/>
                <a:ea typeface="ＭＳ Ｐゴシック" charset="0"/>
              </a:rPr>
              <a:t>Quanto al fatto di essere umanamente comprensibile, il compito delle «montagne» è </a:t>
            </a:r>
            <a:r>
              <a:rPr lang="it-IT" sz="2800" dirty="0" err="1">
                <a:solidFill>
                  <a:srgbClr val="000000"/>
                </a:solidFill>
                <a:latin typeface="Times New Roman" charset="0"/>
                <a:ea typeface="ＭＳ Ｐゴシック" charset="0"/>
              </a:rPr>
              <a:t>all</a:t>
            </a:r>
            <a:r>
              <a:rPr lang="ja-JP" altLang="it-IT" sz="2800" dirty="0">
                <a:solidFill>
                  <a:srgbClr val="000000"/>
                </a:solidFill>
                <a:latin typeface="Times New Roman" charset="0"/>
                <a:ea typeface="ＭＳ Ｐゴシック" charset="0"/>
              </a:rPr>
              <a:t>’</a:t>
            </a:r>
            <a:r>
              <a:rPr lang="it-IT" sz="2800" dirty="0">
                <a:solidFill>
                  <a:srgbClr val="000000"/>
                </a:solidFill>
                <a:latin typeface="Times New Roman" charset="0"/>
                <a:ea typeface="ＭＳ Ｐゴシック" charset="0"/>
              </a:rPr>
              <a:t>estremo opposto. Nel compito stesso, non giocano motivi di rapporti interpersonali, di natura tale da renderlo istantaneamente comprensibile.  </a:t>
            </a:r>
          </a:p>
          <a:p>
            <a:pPr>
              <a:buClr>
                <a:schemeClr val="tx1"/>
              </a:buClr>
              <a:buFontTx/>
              <a:buNone/>
              <a:defRPr/>
            </a:pPr>
            <a:r>
              <a:rPr lang="it-IT" sz="2400" dirty="0">
                <a:solidFill>
                  <a:schemeClr val="bg1"/>
                </a:solidFill>
                <a:latin typeface="Times New Roman" charset="0"/>
                <a:ea typeface="ＭＳ Ｐゴシック" charset="0"/>
              </a:rPr>
              <a:t> </a:t>
            </a:r>
          </a:p>
        </p:txBody>
      </p:sp>
    </p:spTree>
    <p:extLst>
      <p:ext uri="{BB962C8B-B14F-4D97-AF65-F5344CB8AC3E}">
        <p14:creationId xmlns:p14="http://schemas.microsoft.com/office/powerpoint/2010/main" val="220715512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397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397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397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build="p"/>
    </p:bld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body" idx="1"/>
          </p:nvPr>
        </p:nvSpPr>
        <p:spPr>
          <a:xfrm>
            <a:off x="323850" y="1125538"/>
            <a:ext cx="8820150" cy="3887787"/>
          </a:xfrm>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nSpc>
                <a:spcPct val="80000"/>
              </a:lnSpc>
              <a:buClr>
                <a:schemeClr val="tx1"/>
              </a:buClr>
              <a:buFontTx/>
              <a:buNone/>
              <a:defRPr/>
            </a:pPr>
            <a:r>
              <a:rPr lang="it-IT" sz="2400" dirty="0">
                <a:solidFill>
                  <a:schemeClr val="bg1"/>
                </a:solidFill>
                <a:latin typeface="Times New Roman" charset="0"/>
                <a:ea typeface="ＭＳ Ｐゴシック" charset="0"/>
              </a:rPr>
              <a:t> </a:t>
            </a:r>
          </a:p>
          <a:p>
            <a:pPr>
              <a:lnSpc>
                <a:spcPct val="80000"/>
              </a:lnSpc>
              <a:buClr>
                <a:schemeClr val="tx1"/>
              </a:buClr>
              <a:buFontTx/>
              <a:buNone/>
              <a:defRPr/>
            </a:pPr>
            <a:r>
              <a:rPr lang="it-IT" b="1" dirty="0">
                <a:solidFill>
                  <a:srgbClr val="000000"/>
                </a:solidFill>
                <a:latin typeface="Times New Roman" charset="0"/>
                <a:ea typeface="ＭＳ Ｐゴシック" charset="0"/>
              </a:rPr>
              <a:t>Perciò il compito delle «montagne» è </a:t>
            </a:r>
            <a:r>
              <a:rPr lang="it-IT" b="1" i="1" dirty="0">
                <a:solidFill>
                  <a:srgbClr val="000000"/>
                </a:solidFill>
                <a:latin typeface="Times New Roman" charset="0"/>
                <a:ea typeface="ＭＳ Ｐゴシック" charset="0"/>
              </a:rPr>
              <a:t>astratto</a:t>
            </a:r>
            <a:r>
              <a:rPr lang="it-IT" b="1" dirty="0">
                <a:solidFill>
                  <a:srgbClr val="000000"/>
                </a:solidFill>
                <a:latin typeface="Times New Roman" charset="0"/>
                <a:ea typeface="ＭＳ Ｐゴシック" charset="0"/>
              </a:rPr>
              <a:t>, in un senso psicologico molto importante: nel senso che è lontano da tutti gli scopi, i sentimenti e gli sforzi umani fondamentali. Ha un sangue totalmente freddo. Nelle vene di un bambino di tre anni, il sangue scorre ancora caldo.</a:t>
            </a:r>
            <a:r>
              <a:rPr lang="ja-JP" altLang="it-IT" b="1" dirty="0">
                <a:solidFill>
                  <a:srgbClr val="000000"/>
                </a:solidFill>
                <a:latin typeface="Times New Roman" charset="0"/>
                <a:ea typeface="ＭＳ Ｐゴシック" charset="0"/>
              </a:rPr>
              <a:t>”</a:t>
            </a:r>
            <a:endParaRPr lang="it-IT" b="1" dirty="0">
              <a:solidFill>
                <a:srgbClr val="000000"/>
              </a:solidFill>
              <a:latin typeface="Times New Roman" charset="0"/>
              <a:ea typeface="ＭＳ Ｐゴシック" charset="0"/>
            </a:endParaRPr>
          </a:p>
          <a:p>
            <a:pPr>
              <a:lnSpc>
                <a:spcPct val="80000"/>
              </a:lnSpc>
              <a:buClr>
                <a:schemeClr val="tx1"/>
              </a:buClr>
              <a:buFontTx/>
              <a:buNone/>
              <a:defRPr/>
            </a:pPr>
            <a:r>
              <a:rPr lang="it-IT" b="1" dirty="0">
                <a:solidFill>
                  <a:srgbClr val="000000"/>
                </a:solidFill>
                <a:latin typeface="Times New Roman" charset="0"/>
                <a:ea typeface="ＭＳ Ｐゴシック" charset="0"/>
              </a:rPr>
              <a:t>[Margaret </a:t>
            </a:r>
            <a:r>
              <a:rPr lang="it-IT" b="1" dirty="0" err="1">
                <a:solidFill>
                  <a:srgbClr val="000000"/>
                </a:solidFill>
                <a:latin typeface="Times New Roman" charset="0"/>
                <a:ea typeface="ＭＳ Ｐゴシック" charset="0"/>
              </a:rPr>
              <a:t>Donaldson</a:t>
            </a:r>
            <a:r>
              <a:rPr lang="it-IT" b="1" dirty="0">
                <a:solidFill>
                  <a:srgbClr val="000000"/>
                </a:solidFill>
                <a:latin typeface="Times New Roman" charset="0"/>
                <a:ea typeface="ＭＳ Ｐゴシック" charset="0"/>
              </a:rPr>
              <a:t>, 1978, pp. 25-26]</a:t>
            </a:r>
          </a:p>
        </p:txBody>
      </p:sp>
    </p:spTree>
    <p:extLst>
      <p:ext uri="{BB962C8B-B14F-4D97-AF65-F5344CB8AC3E}">
        <p14:creationId xmlns:p14="http://schemas.microsoft.com/office/powerpoint/2010/main" val="2825116756"/>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01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601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601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8" grpId="0" build="p"/>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r>
              <a:rPr lang="it-IT" dirty="0">
                <a:solidFill>
                  <a:srgbClr val="000000"/>
                </a:solidFill>
                <a:latin typeface="Times New Roman" charset="0"/>
                <a:ea typeface="ＭＳ Ｐゴシック" charset="0"/>
              </a:rPr>
              <a:t>Il test delle 3 montagne (</a:t>
            </a:r>
            <a:r>
              <a:rPr lang="it-IT" dirty="0" err="1">
                <a:solidFill>
                  <a:srgbClr val="000000"/>
                </a:solidFill>
                <a:latin typeface="Times New Roman" charset="0"/>
                <a:ea typeface="ＭＳ Ｐゴシック" charset="0"/>
              </a:rPr>
              <a:t>Piaget</a:t>
            </a:r>
            <a:r>
              <a:rPr lang="it-IT" dirty="0">
                <a:solidFill>
                  <a:srgbClr val="000000"/>
                </a:solidFill>
                <a:latin typeface="Times New Roman" charset="0"/>
                <a:ea typeface="ＭＳ Ｐゴシック" charset="0"/>
              </a:rPr>
              <a:t>)</a:t>
            </a:r>
          </a:p>
        </p:txBody>
      </p:sp>
      <p:pic>
        <p:nvPicPr>
          <p:cNvPr id="79875" name="Picture 3" descr="http://macosa.dima.unige.it/pub/mi/pupazzo.gif"/>
          <p:cNvPicPr>
            <a:picLocks noGrp="1" noChangeAspect="1" noChangeArrowheads="1"/>
          </p:cNvPicPr>
          <p:nvPr>
            <p:ph idx="1"/>
          </p:nvPr>
        </p:nvPicPr>
        <p:blipFill>
          <a:blip r:embed="rId3" r:link="rId4">
            <a:extLst>
              <a:ext uri="{28A0092B-C50C-407E-A947-70E740481C1C}">
                <a14:useLocalDpi xmlns:a14="http://schemas.microsoft.com/office/drawing/2010/main" val="0"/>
              </a:ext>
            </a:extLst>
          </a:blip>
          <a:srcRect/>
          <a:stretch>
            <a:fillRect/>
          </a:stretch>
        </p:blipFill>
        <p:spPr>
          <a:xfrm>
            <a:off x="1035050" y="2363788"/>
            <a:ext cx="7424738" cy="351472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
        <p:nvSpPr>
          <p:cNvPr id="2" name="Rettangolo 1"/>
          <p:cNvSpPr/>
          <p:nvPr/>
        </p:nvSpPr>
        <p:spPr>
          <a:xfrm>
            <a:off x="4859338" y="2492375"/>
            <a:ext cx="3600450" cy="4318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3" name="Rettangolo 2"/>
          <p:cNvSpPr/>
          <p:nvPr/>
        </p:nvSpPr>
        <p:spPr>
          <a:xfrm>
            <a:off x="3203575" y="1989138"/>
            <a:ext cx="5616575" cy="719137"/>
          </a:xfrm>
          <a:prstGeom prst="rect">
            <a:avLst/>
          </a:prstGeom>
          <a:solidFill>
            <a:srgbClr val="00FF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3200" dirty="0">
                <a:solidFill>
                  <a:schemeClr val="tx1"/>
                </a:solidFill>
              </a:rPr>
              <a:t>Che cosa vede il pupazzo?</a:t>
            </a:r>
          </a:p>
        </p:txBody>
      </p:sp>
      <p:sp>
        <p:nvSpPr>
          <p:cNvPr id="226309" name="CasellaDiTesto 3"/>
          <p:cNvSpPr txBox="1">
            <a:spLocks noChangeArrowheads="1"/>
          </p:cNvSpPr>
          <p:nvPr/>
        </p:nvSpPr>
        <p:spPr bwMode="auto">
          <a:xfrm>
            <a:off x="323850" y="6092825"/>
            <a:ext cx="8280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sz="2800" dirty="0">
                <a:solidFill>
                  <a:srgbClr val="000000"/>
                </a:solidFill>
              </a:rPr>
              <a:t>È una domanda posta </a:t>
            </a:r>
            <a:r>
              <a:rPr lang="it-IT" sz="2800" b="1" dirty="0">
                <a:solidFill>
                  <a:srgbClr val="000000"/>
                </a:solidFill>
              </a:rPr>
              <a:t>SUL</a:t>
            </a:r>
            <a:r>
              <a:rPr lang="it-IT" sz="2800" dirty="0">
                <a:solidFill>
                  <a:srgbClr val="000000"/>
                </a:solidFill>
              </a:rPr>
              <a:t> contesto</a:t>
            </a:r>
          </a:p>
        </p:txBody>
      </p:sp>
    </p:spTree>
    <p:extLst>
      <p:ext uri="{BB962C8B-B14F-4D97-AF65-F5344CB8AC3E}">
        <p14:creationId xmlns:p14="http://schemas.microsoft.com/office/powerpoint/2010/main" val="378081941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63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9" grpId="0"/>
    </p:bld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3" name="Picture 3" descr="NUO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1628775"/>
            <a:ext cx="8280400" cy="416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ttangolo 1"/>
          <p:cNvSpPr/>
          <p:nvPr/>
        </p:nvSpPr>
        <p:spPr>
          <a:xfrm>
            <a:off x="6011863" y="3933825"/>
            <a:ext cx="2592387" cy="1655763"/>
          </a:xfrm>
          <a:prstGeom prst="rect">
            <a:avLst/>
          </a:prstGeom>
          <a:solidFill>
            <a:srgbClr val="FFFFFF"/>
          </a:solidFill>
          <a:ln>
            <a:solidFill>
              <a:srgbClr val="FFFFF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6" name="Rettangolo 5"/>
          <p:cNvSpPr/>
          <p:nvPr/>
        </p:nvSpPr>
        <p:spPr>
          <a:xfrm>
            <a:off x="3203575" y="4581525"/>
            <a:ext cx="5616575" cy="1439863"/>
          </a:xfrm>
          <a:prstGeom prst="rect">
            <a:avLst/>
          </a:prstGeom>
          <a:solidFill>
            <a:srgbClr val="00FF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3200" dirty="0">
                <a:solidFill>
                  <a:schemeClr val="tx1"/>
                </a:solidFill>
              </a:rPr>
              <a:t>Dove si deve mettere il pupazzo per non essere visto dal poliziotto?</a:t>
            </a:r>
          </a:p>
        </p:txBody>
      </p:sp>
      <p:sp>
        <p:nvSpPr>
          <p:cNvPr id="7" name="Rectangle 2"/>
          <p:cNvSpPr txBox="1">
            <a:spLocks noChangeArrowheads="1"/>
          </p:cNvSpPr>
          <p:nvPr/>
        </p:nvSpPr>
        <p:spPr>
          <a:xfrm>
            <a:off x="685800" y="115888"/>
            <a:ext cx="7847013" cy="1368425"/>
          </a:xfrm>
          <a:prstGeom prst="rect">
            <a:avLst/>
          </a:prstGeom>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Times New Roman"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Times New Roman"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Times New Roman"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Times New Roman"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Times New Roman" charset="0"/>
                <a:ea typeface="ＭＳ Ｐゴシック" charset="0"/>
              </a:defRPr>
            </a:lvl6pPr>
            <a:lvl7pPr marL="914400" algn="ctr" rtl="0" fontAlgn="base">
              <a:spcBef>
                <a:spcPct val="0"/>
              </a:spcBef>
              <a:spcAft>
                <a:spcPct val="0"/>
              </a:spcAft>
              <a:defRPr sz="4400">
                <a:solidFill>
                  <a:schemeClr val="tx2"/>
                </a:solidFill>
                <a:latin typeface="Times New Roman" charset="0"/>
                <a:ea typeface="ＭＳ Ｐゴシック" charset="0"/>
              </a:defRPr>
            </a:lvl7pPr>
            <a:lvl8pPr marL="1371600" algn="ctr" rtl="0" fontAlgn="base">
              <a:spcBef>
                <a:spcPct val="0"/>
              </a:spcBef>
              <a:spcAft>
                <a:spcPct val="0"/>
              </a:spcAft>
              <a:defRPr sz="4400">
                <a:solidFill>
                  <a:schemeClr val="tx2"/>
                </a:solidFill>
                <a:latin typeface="Times New Roman" charset="0"/>
                <a:ea typeface="ＭＳ Ｐゴシック" charset="0"/>
              </a:defRPr>
            </a:lvl8pPr>
            <a:lvl9pPr marL="1828800" algn="ctr" rtl="0" fontAlgn="base">
              <a:spcBef>
                <a:spcPct val="0"/>
              </a:spcBef>
              <a:spcAft>
                <a:spcPct val="0"/>
              </a:spcAft>
              <a:defRPr sz="4400">
                <a:solidFill>
                  <a:schemeClr val="tx2"/>
                </a:solidFill>
                <a:latin typeface="Times New Roman" charset="0"/>
                <a:ea typeface="ＭＳ Ｐゴシック" charset="0"/>
              </a:defRPr>
            </a:lvl9pPr>
          </a:lstStyle>
          <a:p>
            <a:pPr>
              <a:defRPr/>
            </a:pPr>
            <a:r>
              <a:rPr lang="it-IT" dirty="0" smtClean="0">
                <a:solidFill>
                  <a:srgbClr val="000000"/>
                </a:solidFill>
                <a:latin typeface="Times New Roman" charset="0"/>
                <a:ea typeface="ＭＳ Ｐゴシック" charset="0"/>
              </a:rPr>
              <a:t>Il test delle montagne:</a:t>
            </a:r>
          </a:p>
          <a:p>
            <a:pPr>
              <a:defRPr/>
            </a:pPr>
            <a:r>
              <a:rPr lang="it-IT" dirty="0">
                <a:solidFill>
                  <a:srgbClr val="000000"/>
                </a:solidFill>
                <a:latin typeface="Times"/>
                <a:cs typeface="Times"/>
              </a:rPr>
              <a:t>la modifica di Martin Hughes</a:t>
            </a:r>
          </a:p>
          <a:p>
            <a:pPr>
              <a:defRPr/>
            </a:pPr>
            <a:endParaRPr lang="it-IT" dirty="0">
              <a:solidFill>
                <a:schemeClr val="bg1"/>
              </a:solidFill>
              <a:latin typeface="Times New Roman" charset="0"/>
              <a:ea typeface="ＭＳ Ｐゴシック" charset="0"/>
            </a:endParaRPr>
          </a:p>
        </p:txBody>
      </p:sp>
      <p:sp>
        <p:nvSpPr>
          <p:cNvPr id="228357" name="CasellaDiTesto 7"/>
          <p:cNvSpPr txBox="1">
            <a:spLocks noChangeArrowheads="1"/>
          </p:cNvSpPr>
          <p:nvPr/>
        </p:nvSpPr>
        <p:spPr bwMode="auto">
          <a:xfrm>
            <a:off x="323850" y="6092825"/>
            <a:ext cx="8280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sz="2800" dirty="0">
                <a:solidFill>
                  <a:srgbClr val="000000"/>
                </a:solidFill>
              </a:rPr>
              <a:t>È una domanda che nasce </a:t>
            </a:r>
            <a:r>
              <a:rPr lang="it-IT" sz="2800" b="1" dirty="0">
                <a:solidFill>
                  <a:srgbClr val="000000"/>
                </a:solidFill>
              </a:rPr>
              <a:t>NEL</a:t>
            </a:r>
            <a:r>
              <a:rPr lang="it-IT" sz="2800" dirty="0">
                <a:solidFill>
                  <a:srgbClr val="000000"/>
                </a:solidFill>
              </a:rPr>
              <a:t> contesto</a:t>
            </a:r>
          </a:p>
        </p:txBody>
      </p:sp>
    </p:spTree>
    <p:extLst>
      <p:ext uri="{BB962C8B-B14F-4D97-AF65-F5344CB8AC3E}">
        <p14:creationId xmlns:p14="http://schemas.microsoft.com/office/powerpoint/2010/main" val="31042826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83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357" grpId="0"/>
    </p:bld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ChangeArrowheads="1"/>
          </p:cNvSpPr>
          <p:nvPr/>
        </p:nvSpPr>
        <p:spPr bwMode="auto">
          <a:xfrm>
            <a:off x="827088" y="3141663"/>
            <a:ext cx="2449512" cy="1152525"/>
          </a:xfrm>
          <a:prstGeom prst="rect">
            <a:avLst/>
          </a:prstGeom>
          <a:solidFill>
            <a:srgbClr val="FF99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r>
              <a:rPr lang="it-IT" dirty="0">
                <a:latin typeface="Arial" charset="0"/>
                <a:cs typeface="+mn-cs"/>
              </a:rPr>
              <a:t>STORIA</a:t>
            </a:r>
          </a:p>
        </p:txBody>
      </p:sp>
      <p:sp>
        <p:nvSpPr>
          <p:cNvPr id="152579" name="Rectangle 3"/>
          <p:cNvSpPr>
            <a:spLocks noChangeArrowheads="1"/>
          </p:cNvSpPr>
          <p:nvPr/>
        </p:nvSpPr>
        <p:spPr bwMode="auto">
          <a:xfrm>
            <a:off x="5578475" y="3141663"/>
            <a:ext cx="2449513" cy="1152525"/>
          </a:xfrm>
          <a:prstGeom prst="rect">
            <a:avLst/>
          </a:prstGeom>
          <a:solidFill>
            <a:srgbClr val="33CC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r>
              <a:rPr lang="it-IT">
                <a:latin typeface="Arial" charset="0"/>
                <a:cs typeface="+mn-cs"/>
              </a:rPr>
              <a:t>DOMANDA</a:t>
            </a:r>
          </a:p>
        </p:txBody>
      </p:sp>
      <p:sp>
        <p:nvSpPr>
          <p:cNvPr id="7" name="Freccia bidirezionale orizzontale 6"/>
          <p:cNvSpPr>
            <a:spLocks noChangeArrowheads="1"/>
          </p:cNvSpPr>
          <p:nvPr/>
        </p:nvSpPr>
        <p:spPr bwMode="auto">
          <a:xfrm>
            <a:off x="3563938" y="3500438"/>
            <a:ext cx="1728787" cy="433387"/>
          </a:xfrm>
          <a:prstGeom prst="leftRightArrow">
            <a:avLst>
              <a:gd name="adj1" fmla="val 50000"/>
              <a:gd name="adj2" fmla="val 49992"/>
            </a:avLst>
          </a:prstGeom>
          <a:solidFill>
            <a:srgbClr val="FF9999"/>
          </a:solidFill>
          <a:ln w="9525">
            <a:noFill/>
            <a:miter lim="800000"/>
            <a:headEnd/>
            <a:tailEnd/>
          </a:ln>
          <a:effectLst>
            <a:outerShdw blurRad="40000" dist="23000" dir="5400000" rotWithShape="0">
              <a:srgbClr val="000000">
                <a:alpha val="34998"/>
              </a:srgbClr>
            </a:outerShdw>
          </a:effectLst>
        </p:spPr>
        <p:txBody>
          <a:bodyPr lIns="91430" tIns="45715" rIns="91430" bIns="45715" anchor="ctr"/>
          <a:lstStyle/>
          <a:p>
            <a:pPr algn="ctr">
              <a:defRPr/>
            </a:pPr>
            <a:endParaRPr lang="it-IT">
              <a:solidFill>
                <a:schemeClr val="lt1"/>
              </a:solidFill>
              <a:latin typeface="+mn-lt"/>
              <a:ea typeface="+mn-ea"/>
              <a:cs typeface="+mn-cs"/>
            </a:endParaRPr>
          </a:p>
        </p:txBody>
      </p:sp>
      <p:sp>
        <p:nvSpPr>
          <p:cNvPr id="148487" name="CasellaDiTesto 1"/>
          <p:cNvSpPr txBox="1">
            <a:spLocks noChangeArrowheads="1"/>
          </p:cNvSpPr>
          <p:nvPr/>
        </p:nvSpPr>
        <p:spPr bwMode="auto">
          <a:xfrm>
            <a:off x="755650" y="963613"/>
            <a:ext cx="7632700"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sz="2800" dirty="0">
                <a:solidFill>
                  <a:srgbClr val="000000"/>
                </a:solidFill>
              </a:rPr>
              <a:t>La comprensione della storia sostiene la comprensione della domanda se c’è </a:t>
            </a:r>
            <a:r>
              <a:rPr lang="it-IT" sz="2800" i="1" dirty="0">
                <a:solidFill>
                  <a:srgbClr val="000000"/>
                </a:solidFill>
              </a:rPr>
              <a:t>coerenza narrativa</a:t>
            </a:r>
            <a:r>
              <a:rPr lang="it-IT" sz="2800" dirty="0">
                <a:solidFill>
                  <a:srgbClr val="000000"/>
                </a:solidFill>
              </a:rPr>
              <a:t> fra storia e domanda</a:t>
            </a:r>
          </a:p>
        </p:txBody>
      </p:sp>
      <p:sp>
        <p:nvSpPr>
          <p:cNvPr id="148488" name="CasellaDiTesto 3"/>
          <p:cNvSpPr txBox="1">
            <a:spLocks noChangeArrowheads="1"/>
          </p:cNvSpPr>
          <p:nvPr/>
        </p:nvSpPr>
        <p:spPr bwMode="auto">
          <a:xfrm>
            <a:off x="2987675" y="4202113"/>
            <a:ext cx="31686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2800" dirty="0">
                <a:solidFill>
                  <a:srgbClr val="000000"/>
                </a:solidFill>
              </a:rPr>
              <a:t>coerenza narrativa</a:t>
            </a:r>
          </a:p>
        </p:txBody>
      </p:sp>
    </p:spTree>
    <p:extLst>
      <p:ext uri="{BB962C8B-B14F-4D97-AF65-F5344CB8AC3E}">
        <p14:creationId xmlns:p14="http://schemas.microsoft.com/office/powerpoint/2010/main" val="268013807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848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84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8487" grpId="0"/>
      <p:bldP spid="148488" grpId="0"/>
    </p:bld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ChangeArrowheads="1"/>
          </p:cNvSpPr>
          <p:nvPr/>
        </p:nvSpPr>
        <p:spPr bwMode="auto">
          <a:xfrm>
            <a:off x="827088" y="3141663"/>
            <a:ext cx="2449512" cy="1152525"/>
          </a:xfrm>
          <a:prstGeom prst="rect">
            <a:avLst/>
          </a:prstGeom>
          <a:solidFill>
            <a:srgbClr val="FF99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r>
              <a:rPr lang="it-IT" dirty="0">
                <a:latin typeface="Arial" charset="0"/>
                <a:cs typeface="+mn-cs"/>
              </a:rPr>
              <a:t>STORIA</a:t>
            </a:r>
          </a:p>
        </p:txBody>
      </p:sp>
      <p:sp>
        <p:nvSpPr>
          <p:cNvPr id="152579" name="Rectangle 3"/>
          <p:cNvSpPr>
            <a:spLocks noChangeArrowheads="1"/>
          </p:cNvSpPr>
          <p:nvPr/>
        </p:nvSpPr>
        <p:spPr bwMode="auto">
          <a:xfrm>
            <a:off x="5578475" y="3141663"/>
            <a:ext cx="2449513" cy="1152525"/>
          </a:xfrm>
          <a:prstGeom prst="rect">
            <a:avLst/>
          </a:prstGeom>
          <a:solidFill>
            <a:srgbClr val="33CC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r>
              <a:rPr lang="it-IT">
                <a:latin typeface="Arial" charset="0"/>
                <a:cs typeface="+mn-cs"/>
              </a:rPr>
              <a:t>DOMANDA</a:t>
            </a:r>
          </a:p>
        </p:txBody>
      </p:sp>
      <p:sp>
        <p:nvSpPr>
          <p:cNvPr id="7" name="Freccia bidirezionale orizzontale 6"/>
          <p:cNvSpPr>
            <a:spLocks noChangeArrowheads="1"/>
          </p:cNvSpPr>
          <p:nvPr/>
        </p:nvSpPr>
        <p:spPr bwMode="auto">
          <a:xfrm>
            <a:off x="3563938" y="3500438"/>
            <a:ext cx="1728787" cy="433387"/>
          </a:xfrm>
          <a:prstGeom prst="leftRightArrow">
            <a:avLst>
              <a:gd name="adj1" fmla="val 50000"/>
              <a:gd name="adj2" fmla="val 49992"/>
            </a:avLst>
          </a:prstGeom>
          <a:solidFill>
            <a:srgbClr val="FF9999"/>
          </a:solidFill>
          <a:ln w="9525">
            <a:noFill/>
            <a:miter lim="800000"/>
            <a:headEnd/>
            <a:tailEnd/>
          </a:ln>
          <a:effectLst>
            <a:outerShdw blurRad="40000" dist="23000" dir="5400000" rotWithShape="0">
              <a:srgbClr val="000000">
                <a:alpha val="34998"/>
              </a:srgbClr>
            </a:outerShdw>
          </a:effectLst>
        </p:spPr>
        <p:txBody>
          <a:bodyPr lIns="91430" tIns="45715" rIns="91430" bIns="45715" anchor="ctr"/>
          <a:lstStyle/>
          <a:p>
            <a:pPr algn="ctr">
              <a:defRPr/>
            </a:pPr>
            <a:endParaRPr lang="it-IT">
              <a:solidFill>
                <a:schemeClr val="lt1"/>
              </a:solidFill>
              <a:latin typeface="+mn-lt"/>
              <a:ea typeface="+mn-ea"/>
              <a:cs typeface="+mn-cs"/>
            </a:endParaRPr>
          </a:p>
        </p:txBody>
      </p:sp>
      <p:sp>
        <p:nvSpPr>
          <p:cNvPr id="205828" name="CasellaDiTesto 3"/>
          <p:cNvSpPr txBox="1">
            <a:spLocks noChangeArrowheads="1"/>
          </p:cNvSpPr>
          <p:nvPr/>
        </p:nvSpPr>
        <p:spPr bwMode="auto">
          <a:xfrm>
            <a:off x="2987675" y="4202113"/>
            <a:ext cx="31686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2800">
                <a:solidFill>
                  <a:schemeClr val="bg1"/>
                </a:solidFill>
              </a:rPr>
              <a:t>coerenza narrativa</a:t>
            </a:r>
          </a:p>
        </p:txBody>
      </p:sp>
      <p:sp>
        <p:nvSpPr>
          <p:cNvPr id="8" name="CasellaDiTesto 1"/>
          <p:cNvSpPr txBox="1">
            <a:spLocks noChangeArrowheads="1"/>
          </p:cNvSpPr>
          <p:nvPr/>
        </p:nvSpPr>
        <p:spPr bwMode="auto">
          <a:xfrm>
            <a:off x="755650" y="404813"/>
            <a:ext cx="76327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just" eaLnBrk="1" hangingPunct="1"/>
            <a:r>
              <a:rPr lang="it-IT" sz="2800" dirty="0">
                <a:solidFill>
                  <a:srgbClr val="000000"/>
                </a:solidFill>
              </a:rPr>
              <a:t>Se questa coerenza non c’è, la comprensione della storia:</a:t>
            </a:r>
          </a:p>
          <a:p>
            <a:pPr algn="just" eaLnBrk="1" hangingPunct="1">
              <a:buFont typeface="Arial" charset="0"/>
              <a:buChar char="•"/>
            </a:pPr>
            <a:r>
              <a:rPr lang="it-IT" sz="2800" dirty="0">
                <a:solidFill>
                  <a:srgbClr val="000000"/>
                </a:solidFill>
              </a:rPr>
              <a:t>non sostiene la comprensione della domanda</a:t>
            </a:r>
          </a:p>
          <a:p>
            <a:pPr algn="just" eaLnBrk="1" hangingPunct="1">
              <a:buFont typeface="Arial" charset="0"/>
              <a:buChar char="•"/>
            </a:pPr>
            <a:r>
              <a:rPr lang="it-IT" sz="2800" dirty="0">
                <a:solidFill>
                  <a:srgbClr val="000000"/>
                </a:solidFill>
              </a:rPr>
              <a:t>addirittura la può ostacolare</a:t>
            </a:r>
          </a:p>
        </p:txBody>
      </p:sp>
      <p:grpSp>
        <p:nvGrpSpPr>
          <p:cNvPr id="9" name="Gruppo 10"/>
          <p:cNvGrpSpPr>
            <a:grpSpLocks/>
          </p:cNvGrpSpPr>
          <p:nvPr/>
        </p:nvGrpSpPr>
        <p:grpSpPr bwMode="auto">
          <a:xfrm>
            <a:off x="3851275" y="3141663"/>
            <a:ext cx="1008063" cy="1223962"/>
            <a:chOff x="3851920" y="2996952"/>
            <a:chExt cx="1008112" cy="1224136"/>
          </a:xfrm>
        </p:grpSpPr>
        <p:cxnSp>
          <p:nvCxnSpPr>
            <p:cNvPr id="10" name="Connettore 1 9"/>
            <p:cNvCxnSpPr/>
            <p:nvPr/>
          </p:nvCxnSpPr>
          <p:spPr>
            <a:xfrm>
              <a:off x="4067830" y="2996952"/>
              <a:ext cx="792202" cy="1224136"/>
            </a:xfrm>
            <a:prstGeom prst="line">
              <a:avLst/>
            </a:prstGeom>
            <a:ln w="76200"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1" name="Connettore 1 10"/>
            <p:cNvCxnSpPr/>
            <p:nvPr/>
          </p:nvCxnSpPr>
          <p:spPr>
            <a:xfrm flipV="1">
              <a:off x="3851920" y="2996952"/>
              <a:ext cx="863642" cy="1224136"/>
            </a:xfrm>
            <a:prstGeom prst="line">
              <a:avLst/>
            </a:prstGeom>
            <a:ln w="76200" cmpd="sng">
              <a:solidFill>
                <a:srgbClr val="000000"/>
              </a:solidFill>
            </a:ln>
          </p:spPr>
          <p:style>
            <a:lnRef idx="2">
              <a:schemeClr val="accent1"/>
            </a:lnRef>
            <a:fillRef idx="0">
              <a:schemeClr val="accent1"/>
            </a:fillRef>
            <a:effectRef idx="1">
              <a:schemeClr val="accent1"/>
            </a:effectRef>
            <a:fontRef idx="minor">
              <a:schemeClr val="tx1"/>
            </a:fontRef>
          </p:style>
        </p:cxnSp>
      </p:grpSp>
      <p:sp>
        <p:nvSpPr>
          <p:cNvPr id="2" name="Rettangolo 1"/>
          <p:cNvSpPr/>
          <p:nvPr/>
        </p:nvSpPr>
        <p:spPr>
          <a:xfrm>
            <a:off x="2987675" y="4149725"/>
            <a:ext cx="3168650" cy="574675"/>
          </a:xfrm>
          <a:prstGeom prst="rect">
            <a:avLst/>
          </a:prstGeom>
          <a:solidFill>
            <a:schemeClr val="accent2">
              <a:lumMod val="5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2800" dirty="0"/>
              <a:t>frattura narrativa</a:t>
            </a:r>
          </a:p>
        </p:txBody>
      </p:sp>
    </p:spTree>
    <p:extLst>
      <p:ext uri="{BB962C8B-B14F-4D97-AF65-F5344CB8AC3E}">
        <p14:creationId xmlns:p14="http://schemas.microsoft.com/office/powerpoint/2010/main" val="194164028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dissolve">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5" name="CasellaDiTesto 7"/>
          <p:cNvSpPr txBox="1">
            <a:spLocks noChangeArrowheads="1"/>
          </p:cNvSpPr>
          <p:nvPr/>
        </p:nvSpPr>
        <p:spPr bwMode="auto">
          <a:xfrm>
            <a:off x="971550" y="260350"/>
            <a:ext cx="7129463" cy="523875"/>
          </a:xfrm>
          <a:prstGeom prst="rect">
            <a:avLst/>
          </a:prstGeom>
          <a:solidFill>
            <a:srgbClr val="FFFFFF"/>
          </a:solidFill>
          <a:ln w="9525">
            <a:solidFill>
              <a:srgbClr val="000000"/>
            </a:solidFill>
            <a:miter lim="800000"/>
            <a:headEnd/>
            <a:tailEnd/>
          </a:ln>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defTabSz="914400" eaLnBrk="1" fontAlgn="base" hangingPunct="1">
              <a:spcBef>
                <a:spcPct val="0"/>
              </a:spcBef>
              <a:spcAft>
                <a:spcPct val="0"/>
              </a:spcAft>
            </a:pPr>
            <a:r>
              <a:rPr lang="it-IT" sz="2800" smtClean="0">
                <a:solidFill>
                  <a:srgbClr val="000000"/>
                </a:solidFill>
              </a:rPr>
              <a:t>INTERPRETAZIONE</a:t>
            </a:r>
          </a:p>
        </p:txBody>
      </p:sp>
      <p:sp>
        <p:nvSpPr>
          <p:cNvPr id="8" name="Rettangolo 7"/>
          <p:cNvSpPr>
            <a:spLocks noChangeArrowheads="1"/>
          </p:cNvSpPr>
          <p:nvPr/>
        </p:nvSpPr>
        <p:spPr bwMode="auto">
          <a:xfrm>
            <a:off x="5795963" y="1125538"/>
            <a:ext cx="2592387" cy="1008062"/>
          </a:xfrm>
          <a:prstGeom prst="rect">
            <a:avLst/>
          </a:prstGeom>
          <a:gradFill rotWithShape="1">
            <a:gsLst>
              <a:gs pos="0">
                <a:srgbClr val="85FFDB"/>
              </a:gs>
              <a:gs pos="100000">
                <a:srgbClr val="00EBA8"/>
              </a:gs>
            </a:gsLst>
            <a:lin ang="5400000"/>
          </a:gradFill>
          <a:ln w="9525">
            <a:solidFill>
              <a:srgbClr val="00CC98"/>
            </a:solidFill>
            <a:miter lim="800000"/>
            <a:headEnd/>
            <a:tailEnd/>
          </a:ln>
          <a:effectLst>
            <a:outerShdw blurRad="40000" dist="23000" dir="5400000" rotWithShape="0">
              <a:srgbClr val="000000">
                <a:alpha val="34998"/>
              </a:srgbClr>
            </a:outerShdw>
          </a:effectLst>
        </p:spPr>
        <p:txBody>
          <a:bodyPr anchor="ctr"/>
          <a:lstStyle/>
          <a:p>
            <a:pPr algn="ctr" defTabSz="914400" fontAlgn="base">
              <a:spcBef>
                <a:spcPct val="0"/>
              </a:spcBef>
              <a:spcAft>
                <a:spcPct val="0"/>
              </a:spcAft>
              <a:defRPr/>
            </a:pPr>
            <a:r>
              <a:rPr lang="it-IT" dirty="0">
                <a:solidFill>
                  <a:srgbClr val="000000"/>
                </a:solidFill>
                <a:latin typeface="Times New Roman"/>
                <a:ea typeface="ＭＳ Ｐゴシック"/>
                <a:cs typeface="ＭＳ Ｐゴシック" charset="0"/>
              </a:rPr>
              <a:t>LA COMPRENSIONE DEL PROBLEMA</a:t>
            </a:r>
          </a:p>
        </p:txBody>
      </p:sp>
    </p:spTree>
    <p:extLst>
      <p:ext uri="{BB962C8B-B14F-4D97-AF65-F5344CB8AC3E}">
        <p14:creationId xmlns:p14="http://schemas.microsoft.com/office/powerpoint/2010/main" val="11557766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body" idx="1"/>
          </p:nvPr>
        </p:nvSpPr>
        <p:spPr>
          <a:xfrm>
            <a:off x="468313" y="476250"/>
            <a:ext cx="8280400" cy="1296988"/>
          </a:xfrm>
          <a:ln>
            <a:solidFill>
              <a:srgbClr val="000000"/>
            </a:solidFill>
            <a:miter lim="800000"/>
            <a:headEnd/>
            <a:tailEnd/>
          </a:ln>
        </p:spPr>
        <p:txBody>
          <a:bodyPr/>
          <a:lstStyle/>
          <a:p>
            <a:pPr marL="341313" indent="-341313" algn="ctr">
              <a:buFontTx/>
              <a:buNone/>
              <a:defRPr/>
            </a:pPr>
            <a:r>
              <a:rPr lang="it-IT" altLang="zh-CN" dirty="0" smtClean="0">
                <a:solidFill>
                  <a:srgbClr val="000000"/>
                </a:solidFill>
                <a:latin typeface="Times New Roman" charset="0"/>
                <a:ea typeface="ＭＳ Ｐゴシック" charset="0"/>
              </a:rPr>
              <a:t>INDICATORI DI FRATTURA NARRATIVA FRA STORIA E DOMANDA</a:t>
            </a:r>
            <a:endParaRPr lang="it-IT" altLang="zh-CN" dirty="0">
              <a:solidFill>
                <a:srgbClr val="000000"/>
              </a:solidFill>
              <a:latin typeface="Times New Roman" charset="0"/>
              <a:ea typeface="ＭＳ Ｐゴシック" charset="0"/>
            </a:endParaRPr>
          </a:p>
          <a:p>
            <a:pPr marL="341313" indent="-341313">
              <a:buFontTx/>
              <a:buNone/>
              <a:defRPr/>
            </a:pPr>
            <a:endParaRPr lang="it-IT" dirty="0">
              <a:solidFill>
                <a:schemeClr val="bg1"/>
              </a:solidFill>
              <a:latin typeface="Times New Roman" charset="0"/>
              <a:ea typeface="ＭＳ Ｐゴシック" charset="0"/>
            </a:endParaRPr>
          </a:p>
        </p:txBody>
      </p:sp>
      <p:sp>
        <p:nvSpPr>
          <p:cNvPr id="3" name="Rectangle 4"/>
          <p:cNvSpPr>
            <a:spLocks noChangeArrowheads="1"/>
          </p:cNvSpPr>
          <p:nvPr/>
        </p:nvSpPr>
        <p:spPr bwMode="auto">
          <a:xfrm>
            <a:off x="395288" y="2636838"/>
            <a:ext cx="8208962" cy="1366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342900" indent="-342900" eaLnBrk="0" hangingPunct="0">
              <a:spcBef>
                <a:spcPct val="20000"/>
              </a:spcBef>
              <a:defRPr/>
            </a:pPr>
            <a:r>
              <a:rPr lang="it-IT" altLang="zh-CN" sz="3200" dirty="0">
                <a:solidFill>
                  <a:srgbClr val="000000"/>
                </a:solidFill>
                <a:latin typeface="Times New Roman" charset="0"/>
              </a:rPr>
              <a:t>2.1 Nella domanda non ci sono riferimenti a personaggi della storia narrata nel contesto </a:t>
            </a:r>
            <a:endParaRPr lang="it-IT" sz="3200" dirty="0">
              <a:solidFill>
                <a:srgbClr val="000000"/>
              </a:solidFill>
              <a:latin typeface="Times New Roman" charset="0"/>
            </a:endParaRPr>
          </a:p>
        </p:txBody>
      </p:sp>
    </p:spTree>
    <p:extLst>
      <p:ext uri="{BB962C8B-B14F-4D97-AF65-F5344CB8AC3E}">
        <p14:creationId xmlns:p14="http://schemas.microsoft.com/office/powerpoint/2010/main" val="19235790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728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animBg="1"/>
      <p:bldP spid="3" grpId="0"/>
    </p:bld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685800" y="333375"/>
            <a:ext cx="7772400" cy="1143000"/>
          </a:xfrm>
          <a:solidFill>
            <a:schemeClr val="bg1"/>
          </a:solidFill>
        </p:spPr>
        <p:txBody>
          <a:bodyPr/>
          <a:lstStyle/>
          <a:p>
            <a:pPr>
              <a:defRPr/>
            </a:pPr>
            <a:r>
              <a:rPr lang="it-IT"/>
              <a:t>La spesa</a:t>
            </a:r>
          </a:p>
        </p:txBody>
      </p:sp>
      <p:sp>
        <p:nvSpPr>
          <p:cNvPr id="69635" name="Rectangle 3"/>
          <p:cNvSpPr>
            <a:spLocks noGrp="1" noChangeArrowheads="1"/>
          </p:cNvSpPr>
          <p:nvPr>
            <p:ph type="body" idx="1"/>
          </p:nvPr>
        </p:nvSpPr>
        <p:spPr>
          <a:solidFill>
            <a:schemeClr val="bg1"/>
          </a:solidFill>
        </p:spPr>
        <p:txBody>
          <a:bodyPr/>
          <a:lstStyle/>
          <a:p>
            <a:pPr>
              <a:lnSpc>
                <a:spcPct val="80000"/>
              </a:lnSpc>
              <a:buFontTx/>
              <a:buNone/>
              <a:defRPr/>
            </a:pPr>
            <a:r>
              <a:rPr lang="it-IT" altLang="zh-CN" sz="2800">
                <a:latin typeface="Times New Roman" charset="0"/>
                <a:ea typeface="ＭＳ Ｐゴシック" charset="0"/>
              </a:rPr>
              <a:t>Anna e il suo fratellino Marco vanno a fare la spesa per la mamma. Devono prendere il latte, il pane, e il detersivo per la lavatrice. La mamma dà loro 10 euro.</a:t>
            </a:r>
          </a:p>
          <a:p>
            <a:pPr>
              <a:lnSpc>
                <a:spcPct val="80000"/>
              </a:lnSpc>
              <a:buFontTx/>
              <a:buNone/>
              <a:defRPr/>
            </a:pPr>
            <a:r>
              <a:rPr lang="it-IT" altLang="zh-CN" sz="2800">
                <a:latin typeface="Times New Roman" charset="0"/>
                <a:ea typeface="ＭＳ Ｐゴシック" charset="0"/>
              </a:rPr>
              <a:t>Al supermercato comprano tutto quello che la mamma ha chiesto. </a:t>
            </a:r>
          </a:p>
          <a:p>
            <a:pPr>
              <a:lnSpc>
                <a:spcPct val="80000"/>
              </a:lnSpc>
              <a:buFontTx/>
              <a:buNone/>
              <a:defRPr/>
            </a:pPr>
            <a:r>
              <a:rPr lang="it-IT" altLang="zh-CN" sz="2800">
                <a:latin typeface="Times New Roman" charset="0"/>
                <a:ea typeface="ＭＳ Ｐゴシック" charset="0"/>
              </a:rPr>
              <a:t>Pagano 1 euro e 50 centesimi per il latte e 1 euro e 40 centesimi per il pane. </a:t>
            </a:r>
          </a:p>
          <a:p>
            <a:pPr>
              <a:lnSpc>
                <a:spcPct val="80000"/>
              </a:lnSpc>
              <a:buFontTx/>
              <a:buNone/>
              <a:defRPr/>
            </a:pPr>
            <a:r>
              <a:rPr lang="it-IT" altLang="zh-CN" sz="2800">
                <a:latin typeface="Times New Roman" charset="0"/>
                <a:ea typeface="ＭＳ Ｐゴシック" charset="0"/>
              </a:rPr>
              <a:t>Hanno di resto 3 euro.</a:t>
            </a:r>
          </a:p>
          <a:p>
            <a:pPr>
              <a:lnSpc>
                <a:spcPct val="80000"/>
              </a:lnSpc>
              <a:buFontTx/>
              <a:buNone/>
              <a:defRPr/>
            </a:pPr>
            <a:r>
              <a:rPr lang="it-IT" altLang="zh-CN" sz="2800">
                <a:latin typeface="Times New Roman" charset="0"/>
                <a:ea typeface="ＭＳ Ｐゴシック" charset="0"/>
              </a:rPr>
              <a:t>Quanto è costato il detersivo per la lavatrice?</a:t>
            </a:r>
            <a:endParaRPr lang="it-IT" sz="2800">
              <a:latin typeface="Times New Roman" charset="0"/>
              <a:ea typeface="ＭＳ Ｐゴシック" charset="0"/>
            </a:endParaRPr>
          </a:p>
        </p:txBody>
      </p:sp>
      <p:sp>
        <p:nvSpPr>
          <p:cNvPr id="69636" name="Line 4"/>
          <p:cNvSpPr>
            <a:spLocks noChangeShapeType="1"/>
          </p:cNvSpPr>
          <p:nvPr/>
        </p:nvSpPr>
        <p:spPr bwMode="auto">
          <a:xfrm>
            <a:off x="684213" y="4734841"/>
            <a:ext cx="7920037" cy="0"/>
          </a:xfrm>
          <a:prstGeom prst="line">
            <a:avLst/>
          </a:prstGeom>
          <a:noFill/>
          <a:ln w="762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it-IT"/>
          </a:p>
        </p:txBody>
      </p:sp>
    </p:spTree>
    <p:extLst>
      <p:ext uri="{BB962C8B-B14F-4D97-AF65-F5344CB8AC3E}">
        <p14:creationId xmlns:p14="http://schemas.microsoft.com/office/powerpoint/2010/main" val="12812500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9636"/>
                                        </p:tgtEl>
                                        <p:attrNameLst>
                                          <p:attrName>style.visibility</p:attrName>
                                        </p:attrNameLst>
                                      </p:cBhvr>
                                      <p:to>
                                        <p:strVal val="visible"/>
                                      </p:to>
                                    </p:set>
                                    <p:animEffect transition="in" filter="dissolve">
                                      <p:cBhvr>
                                        <p:cTn id="7" dur="500"/>
                                        <p:tgtEl>
                                          <p:spTgt spid="696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6" grpId="0" animBg="1"/>
    </p:bld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685800" y="333375"/>
            <a:ext cx="7773988" cy="911225"/>
          </a:xfrm>
          <a:solidFill>
            <a:srgbClr val="FFFFFF"/>
          </a:solidFill>
          <a:extLst>
            <a:ext uri="{91240B29-F687-4f45-9708-019B960494DF}">
              <a14:hiddenLine xmlns:a14="http://schemas.microsoft.com/office/drawing/2010/main" w="9525">
                <a:solidFill>
                  <a:srgbClr val="000000"/>
                </a:solidFill>
                <a:round/>
                <a:headEnd/>
                <a:tailEnd/>
              </a14:hiddenLine>
            </a:ext>
          </a:extLst>
        </p:spPr>
        <p:txBody>
          <a:bodyPr lIns="89991" tIns="46795" rIns="89991" bIns="46795">
            <a:normAutofit fontScale="90000"/>
          </a:bodyPr>
          <a:lstStyle/>
          <a:p>
            <a:pPr defTabSz="449217">
              <a:tabLst>
                <a:tab pos="0" algn="l"/>
                <a:tab pos="914305" algn="l"/>
                <a:tab pos="1828610" algn="l"/>
                <a:tab pos="2742915" algn="l"/>
                <a:tab pos="3657220" algn="l"/>
                <a:tab pos="4571526" algn="l"/>
                <a:tab pos="5485831" algn="l"/>
                <a:tab pos="6400137" algn="l"/>
                <a:tab pos="7314442" algn="l"/>
                <a:tab pos="8228747" algn="l"/>
                <a:tab pos="9143052" algn="l"/>
                <a:tab pos="10057357" algn="l"/>
              </a:tabLst>
              <a:defRPr/>
            </a:pPr>
            <a:r>
              <a:rPr lang="it-IT" sz="4000" b="1"/>
              <a:t>Nel parco </a:t>
            </a:r>
            <a:br>
              <a:rPr lang="it-IT" sz="4000" b="1"/>
            </a:br>
            <a:r>
              <a:rPr lang="it-IT" sz="2800" b="1"/>
              <a:t>(INVALSI 2009-'10, D2, V primaria)</a:t>
            </a:r>
          </a:p>
        </p:txBody>
      </p:sp>
      <p:sp>
        <p:nvSpPr>
          <p:cNvPr id="62467" name="Rectangle 3"/>
          <p:cNvSpPr>
            <a:spLocks noGrp="1" noChangeArrowheads="1"/>
          </p:cNvSpPr>
          <p:nvPr>
            <p:ph type="body" idx="1"/>
          </p:nvPr>
        </p:nvSpPr>
        <p:spPr>
          <a:xfrm>
            <a:off x="685800" y="1628775"/>
            <a:ext cx="7989888" cy="4835525"/>
          </a:xfrm>
          <a:solidFill>
            <a:srgbClr val="FFFFFF"/>
          </a:solidFill>
          <a:extLst>
            <a:ext uri="{91240B29-F687-4f45-9708-019B960494DF}">
              <a14:hiddenLine xmlns:a14="http://schemas.microsoft.com/office/drawing/2010/main" w="9525">
                <a:solidFill>
                  <a:srgbClr val="000000"/>
                </a:solidFill>
                <a:round/>
                <a:headEnd/>
                <a:tailEnd/>
              </a14:hiddenLine>
            </a:ext>
          </a:extLst>
        </p:spPr>
        <p:txBody>
          <a:bodyPr lIns="89991" tIns="46795" rIns="89991" bIns="46795"/>
          <a:lstStyle/>
          <a:p>
            <a:pPr marL="342865" indent="-342865" defTabSz="449217">
              <a:spcBef>
                <a:spcPts val="700"/>
              </a:spcBef>
              <a:tabLst>
                <a:tab pos="912719" algn="l"/>
                <a:tab pos="1827024" algn="l"/>
                <a:tab pos="2741329" algn="l"/>
                <a:tab pos="3655634" algn="l"/>
                <a:tab pos="4569939" algn="l"/>
                <a:tab pos="5484244" algn="l"/>
                <a:tab pos="6398549" algn="l"/>
                <a:tab pos="7312855" algn="l"/>
                <a:tab pos="8227160" algn="l"/>
                <a:tab pos="9141465" algn="l"/>
                <a:tab pos="10055770" algn="l"/>
              </a:tabLst>
              <a:defRPr/>
            </a:pPr>
            <a:r>
              <a:rPr lang="it-IT" sz="2800" dirty="0"/>
              <a:t>Davide sta andando in bicicletta nel parco. Si ferma davanti al bivio dove vede queste indicazioni:</a:t>
            </a:r>
          </a:p>
          <a:p>
            <a:pPr marL="342865" indent="-342865" defTabSz="449217">
              <a:spcBef>
                <a:spcPts val="700"/>
              </a:spcBef>
              <a:tabLst>
                <a:tab pos="912719" algn="l"/>
                <a:tab pos="1827024" algn="l"/>
                <a:tab pos="2741329" algn="l"/>
                <a:tab pos="3655634" algn="l"/>
                <a:tab pos="4569939" algn="l"/>
                <a:tab pos="5484244" algn="l"/>
                <a:tab pos="6398549" algn="l"/>
                <a:tab pos="7312855" algn="l"/>
                <a:tab pos="8227160" algn="l"/>
                <a:tab pos="9141465" algn="l"/>
                <a:tab pos="10055770" algn="l"/>
              </a:tabLst>
              <a:defRPr/>
            </a:pPr>
            <a:endParaRPr lang="it-IT" sz="2800" dirty="0"/>
          </a:p>
          <a:p>
            <a:pPr marL="342865" indent="-342865" defTabSz="449217">
              <a:spcBef>
                <a:spcPts val="500"/>
              </a:spcBef>
              <a:tabLst>
                <a:tab pos="912719" algn="l"/>
                <a:tab pos="1827024" algn="l"/>
                <a:tab pos="2741329" algn="l"/>
                <a:tab pos="3655634" algn="l"/>
                <a:tab pos="4569939" algn="l"/>
                <a:tab pos="5484244" algn="l"/>
                <a:tab pos="6398549" algn="l"/>
                <a:tab pos="7312855" algn="l"/>
                <a:tab pos="8227160" algn="l"/>
                <a:tab pos="9141465" algn="l"/>
                <a:tab pos="10055770" algn="l"/>
              </a:tabLst>
              <a:defRPr/>
            </a:pPr>
            <a:endParaRPr lang="it-IT" sz="2000" dirty="0"/>
          </a:p>
          <a:p>
            <a:pPr marL="342865" indent="-342865" defTabSz="449217">
              <a:spcBef>
                <a:spcPts val="500"/>
              </a:spcBef>
              <a:tabLst>
                <a:tab pos="912719" algn="l"/>
                <a:tab pos="1827024" algn="l"/>
                <a:tab pos="2741329" algn="l"/>
                <a:tab pos="3655634" algn="l"/>
                <a:tab pos="4569939" algn="l"/>
                <a:tab pos="5484244" algn="l"/>
                <a:tab pos="6398549" algn="l"/>
                <a:tab pos="7312855" algn="l"/>
                <a:tab pos="8227160" algn="l"/>
                <a:tab pos="9141465" algn="l"/>
                <a:tab pos="10055770" algn="l"/>
              </a:tabLst>
              <a:defRPr/>
            </a:pPr>
            <a:endParaRPr lang="it-IT" sz="2000" dirty="0"/>
          </a:p>
          <a:p>
            <a:pPr marL="342865" indent="-342865" defTabSz="449217">
              <a:spcBef>
                <a:spcPts val="500"/>
              </a:spcBef>
              <a:tabLst>
                <a:tab pos="912719" algn="l"/>
                <a:tab pos="1827024" algn="l"/>
                <a:tab pos="2741329" algn="l"/>
                <a:tab pos="3655634" algn="l"/>
                <a:tab pos="4569939" algn="l"/>
                <a:tab pos="5484244" algn="l"/>
                <a:tab pos="6398549" algn="l"/>
                <a:tab pos="7312855" algn="l"/>
                <a:tab pos="8227160" algn="l"/>
                <a:tab pos="9141465" algn="l"/>
                <a:tab pos="10055770" algn="l"/>
              </a:tabLst>
              <a:defRPr/>
            </a:pPr>
            <a:endParaRPr lang="it-IT" sz="2000" dirty="0"/>
          </a:p>
          <a:p>
            <a:pPr marL="342865" indent="-342865" defTabSz="449217">
              <a:spcBef>
                <a:spcPts val="500"/>
              </a:spcBef>
              <a:tabLst>
                <a:tab pos="912719" algn="l"/>
                <a:tab pos="1827024" algn="l"/>
                <a:tab pos="2741329" algn="l"/>
                <a:tab pos="3655634" algn="l"/>
                <a:tab pos="4569939" algn="l"/>
                <a:tab pos="5484244" algn="l"/>
                <a:tab pos="6398549" algn="l"/>
                <a:tab pos="7312855" algn="l"/>
                <a:tab pos="8227160" algn="l"/>
                <a:tab pos="9141465" algn="l"/>
                <a:tab pos="10055770" algn="l"/>
              </a:tabLst>
              <a:defRPr/>
            </a:pPr>
            <a:endParaRPr lang="it-IT" sz="2000" dirty="0"/>
          </a:p>
          <a:p>
            <a:pPr marL="342865" indent="-342865" defTabSz="449217">
              <a:spcBef>
                <a:spcPts val="500"/>
              </a:spcBef>
              <a:tabLst>
                <a:tab pos="912719" algn="l"/>
                <a:tab pos="1827024" algn="l"/>
                <a:tab pos="2741329" algn="l"/>
                <a:tab pos="3655634" algn="l"/>
                <a:tab pos="4569939" algn="l"/>
                <a:tab pos="5484244" algn="l"/>
                <a:tab pos="6398549" algn="l"/>
                <a:tab pos="7312855" algn="l"/>
                <a:tab pos="8227160" algn="l"/>
                <a:tab pos="9141465" algn="l"/>
                <a:tab pos="10055770" algn="l"/>
              </a:tabLst>
              <a:defRPr/>
            </a:pPr>
            <a:endParaRPr lang="it-IT" sz="2000" dirty="0"/>
          </a:p>
          <a:p>
            <a:pPr marL="342865" indent="-342865" defTabSz="449217">
              <a:spcBef>
                <a:spcPts val="500"/>
              </a:spcBef>
              <a:tabLst>
                <a:tab pos="912719" algn="l"/>
                <a:tab pos="1827024" algn="l"/>
                <a:tab pos="2741329" algn="l"/>
                <a:tab pos="3655634" algn="l"/>
                <a:tab pos="4569939" algn="l"/>
                <a:tab pos="5484244" algn="l"/>
                <a:tab pos="6398549" algn="l"/>
                <a:tab pos="7312855" algn="l"/>
                <a:tab pos="8227160" algn="l"/>
                <a:tab pos="9141465" algn="l"/>
                <a:tab pos="10055770" algn="l"/>
              </a:tabLst>
              <a:defRPr/>
            </a:pPr>
            <a:endParaRPr lang="it-IT" sz="2000" dirty="0"/>
          </a:p>
          <a:p>
            <a:pPr marL="342865" indent="-342865" defTabSz="449217">
              <a:spcBef>
                <a:spcPts val="500"/>
              </a:spcBef>
              <a:tabLst>
                <a:tab pos="912719" algn="l"/>
                <a:tab pos="1827024" algn="l"/>
                <a:tab pos="2741329" algn="l"/>
                <a:tab pos="3655634" algn="l"/>
                <a:tab pos="4569939" algn="l"/>
                <a:tab pos="5484244" algn="l"/>
                <a:tab pos="6398549" algn="l"/>
                <a:tab pos="7312855" algn="l"/>
                <a:tab pos="8227160" algn="l"/>
                <a:tab pos="9141465" algn="l"/>
                <a:tab pos="10055770" algn="l"/>
              </a:tabLst>
              <a:defRPr/>
            </a:pPr>
            <a:endParaRPr lang="it-IT" sz="2000" dirty="0"/>
          </a:p>
          <a:p>
            <a:pPr marL="342865" indent="-342865" defTabSz="449217">
              <a:spcBef>
                <a:spcPts val="500"/>
              </a:spcBef>
              <a:tabLst>
                <a:tab pos="912719" algn="l"/>
                <a:tab pos="1827024" algn="l"/>
                <a:tab pos="2741329" algn="l"/>
                <a:tab pos="3655634" algn="l"/>
                <a:tab pos="4569939" algn="l"/>
                <a:tab pos="5484244" algn="l"/>
                <a:tab pos="6398549" algn="l"/>
                <a:tab pos="7312855" algn="l"/>
                <a:tab pos="8227160" algn="l"/>
                <a:tab pos="9141465" algn="l"/>
                <a:tab pos="10055770" algn="l"/>
              </a:tabLst>
              <a:defRPr/>
            </a:pPr>
            <a:endParaRPr lang="it-IT" sz="2000" dirty="0"/>
          </a:p>
        </p:txBody>
      </p:sp>
      <p:pic>
        <p:nvPicPr>
          <p:cNvPr id="6246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100" y="3068638"/>
            <a:ext cx="4403725" cy="2592387"/>
          </a:xfrm>
          <a:prstGeom prst="rect">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sp>
        <p:nvSpPr>
          <p:cNvPr id="62469" name="Text Box 5"/>
          <p:cNvSpPr txBox="1">
            <a:spLocks noChangeArrowheads="1"/>
          </p:cNvSpPr>
          <p:nvPr/>
        </p:nvSpPr>
        <p:spPr bwMode="auto">
          <a:xfrm>
            <a:off x="5580063" y="3344863"/>
            <a:ext cx="2952750" cy="1770062"/>
          </a:xfrm>
          <a:prstGeom prst="rect">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89991" tIns="46795" rIns="89991" bIns="46795">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cs typeface="ＭＳ Ｐゴシック"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9pPr>
          </a:lstStyle>
          <a:p>
            <a:pPr eaLnBrk="1" hangingPunct="1">
              <a:spcBef>
                <a:spcPts val="450"/>
              </a:spcBef>
              <a:buClr>
                <a:srgbClr val="000000"/>
              </a:buClr>
              <a:buSzPct val="100000"/>
              <a:defRPr/>
            </a:pPr>
            <a:r>
              <a:rPr lang="it-IT" sz="1800">
                <a:solidFill>
                  <a:srgbClr val="000000"/>
                </a:solidFill>
                <a:latin typeface="Arial" charset="0"/>
                <a:cs typeface="Lucida Sans Unicode" charset="0"/>
              </a:rPr>
              <a:t>a. Quanti chilometri ci sono tra il rifugio e il lago?</a:t>
            </a:r>
          </a:p>
          <a:p>
            <a:pPr eaLnBrk="1" hangingPunct="1">
              <a:buClr>
                <a:srgbClr val="000000"/>
              </a:buClr>
              <a:buSzPct val="100000"/>
              <a:buFont typeface="Times New Roman" charset="0"/>
              <a:buNone/>
              <a:defRPr/>
            </a:pPr>
            <a:r>
              <a:rPr lang="it-IT" sz="1800">
                <a:solidFill>
                  <a:srgbClr val="000000"/>
                </a:solidFill>
                <a:latin typeface="Arial" charset="0"/>
                <a:cs typeface="Lucida Sans Unicode" charset="0"/>
              </a:rPr>
              <a:t>□ 5 km    </a:t>
            </a:r>
          </a:p>
          <a:p>
            <a:pPr eaLnBrk="1" hangingPunct="1">
              <a:buClr>
                <a:srgbClr val="000000"/>
              </a:buClr>
              <a:buSzPct val="100000"/>
              <a:buFont typeface="Times New Roman" charset="0"/>
              <a:buNone/>
              <a:defRPr/>
            </a:pPr>
            <a:r>
              <a:rPr lang="it-IT" sz="1800">
                <a:solidFill>
                  <a:srgbClr val="000000"/>
                </a:solidFill>
                <a:latin typeface="Arial" charset="0"/>
                <a:cs typeface="Lucida Sans Unicode" charset="0"/>
              </a:rPr>
              <a:t>□  9,5 km    </a:t>
            </a:r>
          </a:p>
          <a:p>
            <a:pPr eaLnBrk="1" hangingPunct="1">
              <a:buClr>
                <a:srgbClr val="000000"/>
              </a:buClr>
              <a:buSzPct val="100000"/>
              <a:buFont typeface="Times New Roman" charset="0"/>
              <a:buNone/>
              <a:defRPr/>
            </a:pPr>
            <a:r>
              <a:rPr lang="it-IT" sz="1800">
                <a:solidFill>
                  <a:srgbClr val="000000"/>
                </a:solidFill>
                <a:latin typeface="Arial" charset="0"/>
                <a:cs typeface="Lucida Sans Unicode" charset="0"/>
              </a:rPr>
              <a:t>□ 14,5 km     </a:t>
            </a:r>
          </a:p>
          <a:p>
            <a:pPr eaLnBrk="1" hangingPunct="1">
              <a:buClr>
                <a:srgbClr val="000000"/>
              </a:buClr>
              <a:buSzPct val="100000"/>
              <a:buFont typeface="Times New Roman" charset="0"/>
              <a:buNone/>
              <a:defRPr/>
            </a:pPr>
            <a:r>
              <a:rPr lang="it-IT" sz="1800">
                <a:solidFill>
                  <a:srgbClr val="000000"/>
                </a:solidFill>
                <a:latin typeface="Arial" charset="0"/>
                <a:cs typeface="Lucida Sans Unicode" charset="0"/>
              </a:rPr>
              <a:t>□ 17 km</a:t>
            </a:r>
          </a:p>
        </p:txBody>
      </p:sp>
      <p:sp>
        <p:nvSpPr>
          <p:cNvPr id="62470" name="Text Box 6"/>
          <p:cNvSpPr txBox="1">
            <a:spLocks noChangeArrowheads="1"/>
          </p:cNvSpPr>
          <p:nvPr/>
        </p:nvSpPr>
        <p:spPr bwMode="auto">
          <a:xfrm>
            <a:off x="684213" y="5805488"/>
            <a:ext cx="7991475" cy="931862"/>
          </a:xfrm>
          <a:prstGeom prst="rect">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89991" tIns="46795" rIns="89991" bIns="46795">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cs typeface="ＭＳ Ｐゴシック"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9pPr>
          </a:lstStyle>
          <a:p>
            <a:pPr eaLnBrk="1" hangingPunct="1">
              <a:buClr>
                <a:srgbClr val="000000"/>
              </a:buClr>
              <a:buSzPct val="100000"/>
              <a:buFont typeface="Times New Roman" charset="0"/>
              <a:buNone/>
              <a:defRPr/>
            </a:pPr>
            <a:r>
              <a:rPr lang="it-IT" sz="1800">
                <a:solidFill>
                  <a:srgbClr val="000000"/>
                </a:solidFill>
                <a:latin typeface="Arial" charset="0"/>
                <a:cs typeface="Lucida Sans Unicode" charset="0"/>
              </a:rPr>
              <a:t>b. Quanti chilometri ci sono tra il rifugio e la fontana, che sono sulla stessa strada?</a:t>
            </a:r>
          </a:p>
          <a:p>
            <a:pPr eaLnBrk="1" hangingPunct="1">
              <a:buClr>
                <a:srgbClr val="000000"/>
              </a:buClr>
              <a:buSzPct val="100000"/>
              <a:buFont typeface="Times New Roman" charset="0"/>
              <a:buNone/>
              <a:defRPr/>
            </a:pPr>
            <a:r>
              <a:rPr lang="it-IT" sz="1800">
                <a:solidFill>
                  <a:srgbClr val="000000"/>
                </a:solidFill>
                <a:latin typeface="Arial" charset="0"/>
                <a:cs typeface="Lucida Sans Unicode" charset="0"/>
              </a:rPr>
              <a:t>Risposta: .................... km</a:t>
            </a:r>
          </a:p>
        </p:txBody>
      </p:sp>
      <p:sp>
        <p:nvSpPr>
          <p:cNvPr id="62471" name="Line 7"/>
          <p:cNvSpPr>
            <a:spLocks noChangeShapeType="1"/>
          </p:cNvSpPr>
          <p:nvPr/>
        </p:nvSpPr>
        <p:spPr bwMode="auto">
          <a:xfrm>
            <a:off x="3851275" y="2924175"/>
            <a:ext cx="4681538" cy="0"/>
          </a:xfrm>
          <a:prstGeom prst="line">
            <a:avLst/>
          </a:prstGeom>
          <a:noFill/>
          <a:ln w="762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91430" tIns="45715" rIns="91430" bIns="45715"/>
          <a:lstStyle/>
          <a:p>
            <a:pPr>
              <a:defRPr/>
            </a:pPr>
            <a:endParaRPr lang="it-IT"/>
          </a:p>
        </p:txBody>
      </p:sp>
    </p:spTree>
    <p:extLst>
      <p:ext uri="{BB962C8B-B14F-4D97-AF65-F5344CB8AC3E}">
        <p14:creationId xmlns:p14="http://schemas.microsoft.com/office/powerpoint/2010/main" val="351043391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2471"/>
                                        </p:tgtEl>
                                        <p:attrNameLst>
                                          <p:attrName>style.visibility</p:attrName>
                                        </p:attrNameLst>
                                      </p:cBhvr>
                                      <p:to>
                                        <p:strVal val="visible"/>
                                      </p:to>
                                    </p:set>
                                    <p:animEffect transition="in" filter="dissolve">
                                      <p:cBhvr>
                                        <p:cTn id="7" dur="500"/>
                                        <p:tgtEl>
                                          <p:spTgt spid="624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71" grpId="0" animBg="1"/>
    </p:bld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69" name="Rectangle 2"/>
          <p:cNvSpPr>
            <a:spLocks noChangeArrowheads="1"/>
          </p:cNvSpPr>
          <p:nvPr/>
        </p:nvSpPr>
        <p:spPr bwMode="auto">
          <a:xfrm>
            <a:off x="827088" y="3141663"/>
            <a:ext cx="2449512" cy="1152525"/>
          </a:xfrm>
          <a:prstGeom prst="rect">
            <a:avLst/>
          </a:prstGeom>
          <a:solidFill>
            <a:srgbClr val="FF9999"/>
          </a:solidFill>
          <a:ln w="9525">
            <a:solidFill>
              <a:schemeClr val="tx1"/>
            </a:solidFill>
            <a:miter lim="800000"/>
            <a:headEnd/>
            <a:tailEnd/>
          </a:ln>
        </p:spPr>
        <p:txBody>
          <a:bodyPr wrap="none" lIns="91430" tIns="45715" rIns="91430" bIns="45715" anchor="ctr"/>
          <a:lstStyle/>
          <a:p>
            <a:pPr algn="ctr"/>
            <a:r>
              <a:rPr lang="it-IT">
                <a:latin typeface="Arial" charset="0"/>
              </a:rPr>
              <a:t>STORIA</a:t>
            </a:r>
          </a:p>
        </p:txBody>
      </p:sp>
      <p:sp>
        <p:nvSpPr>
          <p:cNvPr id="152579" name="Rectangle 3"/>
          <p:cNvSpPr>
            <a:spLocks noChangeArrowheads="1"/>
          </p:cNvSpPr>
          <p:nvPr/>
        </p:nvSpPr>
        <p:spPr bwMode="auto">
          <a:xfrm>
            <a:off x="5578475" y="3141663"/>
            <a:ext cx="2449513" cy="1152525"/>
          </a:xfrm>
          <a:prstGeom prst="rect">
            <a:avLst/>
          </a:prstGeom>
          <a:solidFill>
            <a:srgbClr val="33CC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r>
              <a:rPr lang="it-IT">
                <a:latin typeface="Arial" charset="0"/>
                <a:cs typeface="+mn-cs"/>
              </a:rPr>
              <a:t>DOMANDA</a:t>
            </a:r>
          </a:p>
        </p:txBody>
      </p:sp>
      <p:cxnSp>
        <p:nvCxnSpPr>
          <p:cNvPr id="4" name="Connettore 1 3"/>
          <p:cNvCxnSpPr/>
          <p:nvPr/>
        </p:nvCxnSpPr>
        <p:spPr>
          <a:xfrm>
            <a:off x="4427538" y="3141663"/>
            <a:ext cx="0" cy="1223962"/>
          </a:xfrm>
          <a:prstGeom prst="line">
            <a:avLst/>
          </a:prstGeom>
          <a:ln w="76200" cmpd="sng">
            <a:solidFill>
              <a:srgbClr val="FF9999"/>
            </a:solidFill>
          </a:ln>
        </p:spPr>
        <p:style>
          <a:lnRef idx="2">
            <a:schemeClr val="accent1"/>
          </a:lnRef>
          <a:fillRef idx="0">
            <a:schemeClr val="accent1"/>
          </a:fillRef>
          <a:effectRef idx="1">
            <a:schemeClr val="accent1"/>
          </a:effectRef>
          <a:fontRef idx="minor">
            <a:schemeClr val="tx1"/>
          </a:fontRef>
        </p:style>
      </p:cxnSp>
      <p:sp>
        <p:nvSpPr>
          <p:cNvPr id="159748" name="CasellaDiTesto 7"/>
          <p:cNvSpPr txBox="1">
            <a:spLocks noChangeArrowheads="1"/>
          </p:cNvSpPr>
          <p:nvPr/>
        </p:nvSpPr>
        <p:spPr bwMode="auto">
          <a:xfrm>
            <a:off x="2268538" y="2565400"/>
            <a:ext cx="43910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sz="2800" b="1" dirty="0">
                <a:solidFill>
                  <a:srgbClr val="000000"/>
                </a:solidFill>
              </a:rPr>
              <a:t>FRATTURA NARRATIVA</a:t>
            </a:r>
          </a:p>
        </p:txBody>
      </p:sp>
      <p:sp>
        <p:nvSpPr>
          <p:cNvPr id="2" name="Rettangolo 1"/>
          <p:cNvSpPr/>
          <p:nvPr/>
        </p:nvSpPr>
        <p:spPr>
          <a:xfrm>
            <a:off x="755650" y="4292600"/>
            <a:ext cx="7993063" cy="2247900"/>
          </a:xfrm>
          <a:prstGeom prst="rect">
            <a:avLst/>
          </a:prstGeom>
        </p:spPr>
        <p:txBody>
          <a:bodyPr>
            <a:spAutoFit/>
          </a:bodyPr>
          <a:lstStyle/>
          <a:p>
            <a:pPr>
              <a:defRPr/>
            </a:pPr>
            <a:r>
              <a:rPr lang="it-IT" sz="2800" dirty="0">
                <a:solidFill>
                  <a:srgbClr val="000000"/>
                </a:solidFill>
              </a:rPr>
              <a:t>Il bambino che si è calato nella storia:</a:t>
            </a:r>
          </a:p>
          <a:p>
            <a:pPr marL="457200" indent="-457200">
              <a:buFont typeface="Arial"/>
              <a:buChar char="•"/>
              <a:defRPr/>
            </a:pPr>
            <a:r>
              <a:rPr lang="it-IT" sz="2800" dirty="0">
                <a:solidFill>
                  <a:srgbClr val="000000"/>
                </a:solidFill>
              </a:rPr>
              <a:t>risponde a una domanda diversa, più coerente con la storia stessa</a:t>
            </a:r>
          </a:p>
          <a:p>
            <a:pPr marL="457200" indent="-457200">
              <a:buFont typeface="Arial"/>
              <a:buChar char="•"/>
              <a:defRPr/>
            </a:pPr>
            <a:r>
              <a:rPr lang="it-IT" sz="2800" dirty="0">
                <a:solidFill>
                  <a:srgbClr val="000000"/>
                </a:solidFill>
              </a:rPr>
              <a:t>oppure per rispondere trae inferenze di tipo narrativo dalla storia </a:t>
            </a:r>
          </a:p>
        </p:txBody>
      </p:sp>
      <p:sp>
        <p:nvSpPr>
          <p:cNvPr id="9" name="Text Box 4"/>
          <p:cNvSpPr txBox="1">
            <a:spLocks noChangeArrowheads="1"/>
          </p:cNvSpPr>
          <p:nvPr/>
        </p:nvSpPr>
        <p:spPr bwMode="auto">
          <a:xfrm>
            <a:off x="395288" y="188913"/>
            <a:ext cx="8280400" cy="2554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a:solidFill>
                  <a:schemeClr val="tx1"/>
                </a:solidFill>
                <a:latin typeface="Tahoma" charset="0"/>
                <a:ea typeface="ＭＳ Ｐゴシック" charset="0"/>
                <a:cs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defRPr/>
            </a:pPr>
            <a:r>
              <a:rPr lang="it-IT" sz="2800" dirty="0" smtClean="0">
                <a:solidFill>
                  <a:srgbClr val="000000"/>
                </a:solidFill>
              </a:rPr>
              <a:t>In tali casi la comprensione della storia non sostiene la comprensione della domanda</a:t>
            </a:r>
          </a:p>
          <a:p>
            <a:pPr marL="457200" indent="-457200" eaLnBrk="1" hangingPunct="1">
              <a:buFont typeface="Arial"/>
              <a:buChar char="•"/>
              <a:defRPr/>
            </a:pPr>
            <a:r>
              <a:rPr lang="it-IT" sz="2800" dirty="0">
                <a:solidFill>
                  <a:srgbClr val="000000"/>
                </a:solidFill>
              </a:rPr>
              <a:t>l</a:t>
            </a:r>
            <a:r>
              <a:rPr lang="it-IT" sz="2800" dirty="0" smtClean="0">
                <a:solidFill>
                  <a:srgbClr val="000000"/>
                </a:solidFill>
              </a:rPr>
              <a:t>a storia non è necessariamente d</a:t>
            </a:r>
            <a:r>
              <a:rPr lang="ja-JP" altLang="it-IT" sz="2800" dirty="0" smtClean="0">
                <a:solidFill>
                  <a:srgbClr val="000000"/>
                </a:solidFill>
              </a:rPr>
              <a:t>’</a:t>
            </a:r>
            <a:r>
              <a:rPr lang="it-IT" altLang="ja-JP" sz="2800" dirty="0" smtClean="0">
                <a:solidFill>
                  <a:srgbClr val="000000"/>
                </a:solidFill>
              </a:rPr>
              <a:t>aiuto</a:t>
            </a:r>
          </a:p>
          <a:p>
            <a:pPr marL="457200" indent="-457200" eaLnBrk="1" hangingPunct="1">
              <a:buFont typeface="Arial"/>
              <a:buChar char="•"/>
              <a:defRPr/>
            </a:pPr>
            <a:r>
              <a:rPr lang="it-IT" altLang="ja-JP" sz="2800" dirty="0" smtClean="0">
                <a:solidFill>
                  <a:srgbClr val="000000"/>
                </a:solidFill>
              </a:rPr>
              <a:t>addirittura può essere d</a:t>
            </a:r>
            <a:r>
              <a:rPr lang="ja-JP" altLang="it-IT" sz="2800" dirty="0" smtClean="0">
                <a:solidFill>
                  <a:srgbClr val="000000"/>
                </a:solidFill>
              </a:rPr>
              <a:t>’</a:t>
            </a:r>
            <a:r>
              <a:rPr lang="it-IT" altLang="ja-JP" sz="2800" dirty="0" smtClean="0">
                <a:solidFill>
                  <a:srgbClr val="000000"/>
                </a:solidFill>
              </a:rPr>
              <a:t>ostacolo</a:t>
            </a:r>
          </a:p>
          <a:p>
            <a:pPr eaLnBrk="1" hangingPunct="1">
              <a:spcBef>
                <a:spcPct val="50000"/>
              </a:spcBef>
              <a:defRPr/>
            </a:pPr>
            <a:endParaRPr lang="it-IT" sz="3200" dirty="0" smtClean="0">
              <a:solidFill>
                <a:schemeClr val="bg1"/>
              </a:solidFill>
            </a:endParaRPr>
          </a:p>
        </p:txBody>
      </p:sp>
    </p:spTree>
    <p:extLst>
      <p:ext uri="{BB962C8B-B14F-4D97-AF65-F5344CB8AC3E}">
        <p14:creationId xmlns:p14="http://schemas.microsoft.com/office/powerpoint/2010/main" val="304926311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974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8" grpId="0"/>
      <p:bldP spid="2" grpId="0" build="p"/>
      <p:bldP spid="9" grpId="0" build="p"/>
    </p:bld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685800" y="333375"/>
            <a:ext cx="7773988" cy="911225"/>
          </a:xfrm>
          <a:solidFill>
            <a:srgbClr val="FFFFFF"/>
          </a:solidFill>
          <a:extLst>
            <a:ext uri="{91240B29-F687-4f45-9708-019B960494DF}">
              <a14:hiddenLine xmlns:a14="http://schemas.microsoft.com/office/drawing/2010/main" w="9525">
                <a:solidFill>
                  <a:srgbClr val="000000"/>
                </a:solidFill>
                <a:round/>
                <a:headEnd/>
                <a:tailEnd/>
              </a14:hiddenLine>
            </a:ext>
          </a:extLst>
        </p:spPr>
        <p:txBody>
          <a:bodyPr lIns="89991" tIns="46795" rIns="89991" bIns="46795">
            <a:normAutofit fontScale="90000"/>
          </a:bodyPr>
          <a:lstStyle/>
          <a:p>
            <a:pPr defTabSz="449217">
              <a:tabLst>
                <a:tab pos="0" algn="l"/>
                <a:tab pos="914305" algn="l"/>
                <a:tab pos="1828610" algn="l"/>
                <a:tab pos="2742915" algn="l"/>
                <a:tab pos="3657220" algn="l"/>
                <a:tab pos="4571526" algn="l"/>
                <a:tab pos="5485831" algn="l"/>
                <a:tab pos="6400137" algn="l"/>
                <a:tab pos="7314442" algn="l"/>
                <a:tab pos="8228747" algn="l"/>
                <a:tab pos="9143052" algn="l"/>
                <a:tab pos="10057357" algn="l"/>
              </a:tabLst>
              <a:defRPr/>
            </a:pPr>
            <a:r>
              <a:rPr lang="it-IT" sz="4000" b="1"/>
              <a:t>Nel parco </a:t>
            </a:r>
            <a:br>
              <a:rPr lang="it-IT" sz="4000" b="1"/>
            </a:br>
            <a:r>
              <a:rPr lang="it-IT" sz="2800" b="1"/>
              <a:t>(INVALSI 2009-'10, D2, V primaria)</a:t>
            </a:r>
          </a:p>
        </p:txBody>
      </p:sp>
      <p:sp>
        <p:nvSpPr>
          <p:cNvPr id="62467" name="Rectangle 3"/>
          <p:cNvSpPr>
            <a:spLocks noGrp="1" noChangeArrowheads="1"/>
          </p:cNvSpPr>
          <p:nvPr>
            <p:ph type="body" idx="1"/>
          </p:nvPr>
        </p:nvSpPr>
        <p:spPr>
          <a:xfrm>
            <a:off x="685800" y="1628775"/>
            <a:ext cx="7989888" cy="4835525"/>
          </a:xfrm>
          <a:solidFill>
            <a:srgbClr val="FFFFFF"/>
          </a:solidFill>
          <a:extLst>
            <a:ext uri="{91240B29-F687-4f45-9708-019B960494DF}">
              <a14:hiddenLine xmlns:a14="http://schemas.microsoft.com/office/drawing/2010/main" w="9525">
                <a:solidFill>
                  <a:srgbClr val="000000"/>
                </a:solidFill>
                <a:round/>
                <a:headEnd/>
                <a:tailEnd/>
              </a14:hiddenLine>
            </a:ext>
          </a:extLst>
        </p:spPr>
        <p:txBody>
          <a:bodyPr lIns="89991" tIns="46795" rIns="89991" bIns="46795"/>
          <a:lstStyle/>
          <a:p>
            <a:pPr marL="342865" indent="-342865" defTabSz="449217">
              <a:spcBef>
                <a:spcPts val="700"/>
              </a:spcBef>
              <a:tabLst>
                <a:tab pos="912719" algn="l"/>
                <a:tab pos="1827024" algn="l"/>
                <a:tab pos="2741329" algn="l"/>
                <a:tab pos="3655634" algn="l"/>
                <a:tab pos="4569939" algn="l"/>
                <a:tab pos="5484244" algn="l"/>
                <a:tab pos="6398549" algn="l"/>
                <a:tab pos="7312855" algn="l"/>
                <a:tab pos="8227160" algn="l"/>
                <a:tab pos="9141465" algn="l"/>
                <a:tab pos="10055770" algn="l"/>
              </a:tabLst>
              <a:defRPr/>
            </a:pPr>
            <a:r>
              <a:rPr lang="it-IT" sz="2800" dirty="0"/>
              <a:t>Davide sta andando in bicicletta nel parco. Si ferma davanti al bivio dove vede queste indicazioni:</a:t>
            </a:r>
          </a:p>
          <a:p>
            <a:pPr marL="342865" indent="-342865" defTabSz="449217">
              <a:spcBef>
                <a:spcPts val="700"/>
              </a:spcBef>
              <a:tabLst>
                <a:tab pos="912719" algn="l"/>
                <a:tab pos="1827024" algn="l"/>
                <a:tab pos="2741329" algn="l"/>
                <a:tab pos="3655634" algn="l"/>
                <a:tab pos="4569939" algn="l"/>
                <a:tab pos="5484244" algn="l"/>
                <a:tab pos="6398549" algn="l"/>
                <a:tab pos="7312855" algn="l"/>
                <a:tab pos="8227160" algn="l"/>
                <a:tab pos="9141465" algn="l"/>
                <a:tab pos="10055770" algn="l"/>
              </a:tabLst>
              <a:defRPr/>
            </a:pPr>
            <a:endParaRPr lang="it-IT" sz="2800" dirty="0"/>
          </a:p>
          <a:p>
            <a:pPr marL="342865" indent="-342865" defTabSz="449217">
              <a:spcBef>
                <a:spcPts val="500"/>
              </a:spcBef>
              <a:tabLst>
                <a:tab pos="912719" algn="l"/>
                <a:tab pos="1827024" algn="l"/>
                <a:tab pos="2741329" algn="l"/>
                <a:tab pos="3655634" algn="l"/>
                <a:tab pos="4569939" algn="l"/>
                <a:tab pos="5484244" algn="l"/>
                <a:tab pos="6398549" algn="l"/>
                <a:tab pos="7312855" algn="l"/>
                <a:tab pos="8227160" algn="l"/>
                <a:tab pos="9141465" algn="l"/>
                <a:tab pos="10055770" algn="l"/>
              </a:tabLst>
              <a:defRPr/>
            </a:pPr>
            <a:endParaRPr lang="it-IT" sz="2000" dirty="0"/>
          </a:p>
          <a:p>
            <a:pPr marL="342865" indent="-342865" defTabSz="449217">
              <a:spcBef>
                <a:spcPts val="500"/>
              </a:spcBef>
              <a:tabLst>
                <a:tab pos="912719" algn="l"/>
                <a:tab pos="1827024" algn="l"/>
                <a:tab pos="2741329" algn="l"/>
                <a:tab pos="3655634" algn="l"/>
                <a:tab pos="4569939" algn="l"/>
                <a:tab pos="5484244" algn="l"/>
                <a:tab pos="6398549" algn="l"/>
                <a:tab pos="7312855" algn="l"/>
                <a:tab pos="8227160" algn="l"/>
                <a:tab pos="9141465" algn="l"/>
                <a:tab pos="10055770" algn="l"/>
              </a:tabLst>
              <a:defRPr/>
            </a:pPr>
            <a:endParaRPr lang="it-IT" sz="2000" dirty="0"/>
          </a:p>
          <a:p>
            <a:pPr marL="342865" indent="-342865" defTabSz="449217">
              <a:spcBef>
                <a:spcPts val="500"/>
              </a:spcBef>
              <a:tabLst>
                <a:tab pos="912719" algn="l"/>
                <a:tab pos="1827024" algn="l"/>
                <a:tab pos="2741329" algn="l"/>
                <a:tab pos="3655634" algn="l"/>
                <a:tab pos="4569939" algn="l"/>
                <a:tab pos="5484244" algn="l"/>
                <a:tab pos="6398549" algn="l"/>
                <a:tab pos="7312855" algn="l"/>
                <a:tab pos="8227160" algn="l"/>
                <a:tab pos="9141465" algn="l"/>
                <a:tab pos="10055770" algn="l"/>
              </a:tabLst>
              <a:defRPr/>
            </a:pPr>
            <a:endParaRPr lang="it-IT" sz="2000" dirty="0"/>
          </a:p>
          <a:p>
            <a:pPr marL="342865" indent="-342865" defTabSz="449217">
              <a:spcBef>
                <a:spcPts val="500"/>
              </a:spcBef>
              <a:tabLst>
                <a:tab pos="912719" algn="l"/>
                <a:tab pos="1827024" algn="l"/>
                <a:tab pos="2741329" algn="l"/>
                <a:tab pos="3655634" algn="l"/>
                <a:tab pos="4569939" algn="l"/>
                <a:tab pos="5484244" algn="l"/>
                <a:tab pos="6398549" algn="l"/>
                <a:tab pos="7312855" algn="l"/>
                <a:tab pos="8227160" algn="l"/>
                <a:tab pos="9141465" algn="l"/>
                <a:tab pos="10055770" algn="l"/>
              </a:tabLst>
              <a:defRPr/>
            </a:pPr>
            <a:endParaRPr lang="it-IT" sz="2000" dirty="0"/>
          </a:p>
          <a:p>
            <a:pPr marL="342865" indent="-342865" defTabSz="449217">
              <a:spcBef>
                <a:spcPts val="500"/>
              </a:spcBef>
              <a:tabLst>
                <a:tab pos="912719" algn="l"/>
                <a:tab pos="1827024" algn="l"/>
                <a:tab pos="2741329" algn="l"/>
                <a:tab pos="3655634" algn="l"/>
                <a:tab pos="4569939" algn="l"/>
                <a:tab pos="5484244" algn="l"/>
                <a:tab pos="6398549" algn="l"/>
                <a:tab pos="7312855" algn="l"/>
                <a:tab pos="8227160" algn="l"/>
                <a:tab pos="9141465" algn="l"/>
                <a:tab pos="10055770" algn="l"/>
              </a:tabLst>
              <a:defRPr/>
            </a:pPr>
            <a:endParaRPr lang="it-IT" sz="2000" dirty="0"/>
          </a:p>
          <a:p>
            <a:pPr marL="342865" indent="-342865" defTabSz="449217">
              <a:spcBef>
                <a:spcPts val="500"/>
              </a:spcBef>
              <a:tabLst>
                <a:tab pos="912719" algn="l"/>
                <a:tab pos="1827024" algn="l"/>
                <a:tab pos="2741329" algn="l"/>
                <a:tab pos="3655634" algn="l"/>
                <a:tab pos="4569939" algn="l"/>
                <a:tab pos="5484244" algn="l"/>
                <a:tab pos="6398549" algn="l"/>
                <a:tab pos="7312855" algn="l"/>
                <a:tab pos="8227160" algn="l"/>
                <a:tab pos="9141465" algn="l"/>
                <a:tab pos="10055770" algn="l"/>
              </a:tabLst>
              <a:defRPr/>
            </a:pPr>
            <a:endParaRPr lang="it-IT" sz="2000" dirty="0"/>
          </a:p>
          <a:p>
            <a:pPr marL="342865" indent="-342865" defTabSz="449217">
              <a:spcBef>
                <a:spcPts val="500"/>
              </a:spcBef>
              <a:tabLst>
                <a:tab pos="912719" algn="l"/>
                <a:tab pos="1827024" algn="l"/>
                <a:tab pos="2741329" algn="l"/>
                <a:tab pos="3655634" algn="l"/>
                <a:tab pos="4569939" algn="l"/>
                <a:tab pos="5484244" algn="l"/>
                <a:tab pos="6398549" algn="l"/>
                <a:tab pos="7312855" algn="l"/>
                <a:tab pos="8227160" algn="l"/>
                <a:tab pos="9141465" algn="l"/>
                <a:tab pos="10055770" algn="l"/>
              </a:tabLst>
              <a:defRPr/>
            </a:pPr>
            <a:endParaRPr lang="it-IT" sz="2000" dirty="0"/>
          </a:p>
          <a:p>
            <a:pPr marL="342865" indent="-342865" defTabSz="449217">
              <a:spcBef>
                <a:spcPts val="500"/>
              </a:spcBef>
              <a:tabLst>
                <a:tab pos="912719" algn="l"/>
                <a:tab pos="1827024" algn="l"/>
                <a:tab pos="2741329" algn="l"/>
                <a:tab pos="3655634" algn="l"/>
                <a:tab pos="4569939" algn="l"/>
                <a:tab pos="5484244" algn="l"/>
                <a:tab pos="6398549" algn="l"/>
                <a:tab pos="7312855" algn="l"/>
                <a:tab pos="8227160" algn="l"/>
                <a:tab pos="9141465" algn="l"/>
                <a:tab pos="10055770" algn="l"/>
              </a:tabLst>
              <a:defRPr/>
            </a:pPr>
            <a:endParaRPr lang="it-IT" sz="2000" dirty="0"/>
          </a:p>
        </p:txBody>
      </p:sp>
      <p:pic>
        <p:nvPicPr>
          <p:cNvPr id="6246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100" y="3068638"/>
            <a:ext cx="4403725" cy="2592387"/>
          </a:xfrm>
          <a:prstGeom prst="rect">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sp>
        <p:nvSpPr>
          <p:cNvPr id="62469" name="Text Box 5"/>
          <p:cNvSpPr txBox="1">
            <a:spLocks noChangeArrowheads="1"/>
          </p:cNvSpPr>
          <p:nvPr/>
        </p:nvSpPr>
        <p:spPr bwMode="auto">
          <a:xfrm>
            <a:off x="5580063" y="3344863"/>
            <a:ext cx="2952750" cy="1770062"/>
          </a:xfrm>
          <a:prstGeom prst="rect">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89991" tIns="46795" rIns="89991" bIns="46795">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cs typeface="ＭＳ Ｐゴシック"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9pPr>
          </a:lstStyle>
          <a:p>
            <a:pPr eaLnBrk="1" hangingPunct="1">
              <a:spcBef>
                <a:spcPts val="450"/>
              </a:spcBef>
              <a:buClr>
                <a:srgbClr val="000000"/>
              </a:buClr>
              <a:buSzPct val="100000"/>
              <a:defRPr/>
            </a:pPr>
            <a:r>
              <a:rPr lang="it-IT" sz="1800">
                <a:solidFill>
                  <a:srgbClr val="000000"/>
                </a:solidFill>
                <a:latin typeface="Arial" charset="0"/>
                <a:cs typeface="Lucida Sans Unicode" charset="0"/>
              </a:rPr>
              <a:t>a. Quanti chilometri ci sono tra il rifugio e il lago?</a:t>
            </a:r>
          </a:p>
          <a:p>
            <a:pPr eaLnBrk="1" hangingPunct="1">
              <a:buClr>
                <a:srgbClr val="000000"/>
              </a:buClr>
              <a:buSzPct val="100000"/>
              <a:buFont typeface="Times New Roman" charset="0"/>
              <a:buNone/>
              <a:defRPr/>
            </a:pPr>
            <a:r>
              <a:rPr lang="it-IT" sz="1800">
                <a:solidFill>
                  <a:srgbClr val="000000"/>
                </a:solidFill>
                <a:latin typeface="Arial" charset="0"/>
                <a:cs typeface="Lucida Sans Unicode" charset="0"/>
              </a:rPr>
              <a:t>□ 5 km    </a:t>
            </a:r>
          </a:p>
          <a:p>
            <a:pPr eaLnBrk="1" hangingPunct="1">
              <a:buClr>
                <a:srgbClr val="000000"/>
              </a:buClr>
              <a:buSzPct val="100000"/>
              <a:buFont typeface="Times New Roman" charset="0"/>
              <a:buNone/>
              <a:defRPr/>
            </a:pPr>
            <a:r>
              <a:rPr lang="it-IT" sz="1800">
                <a:solidFill>
                  <a:srgbClr val="000000"/>
                </a:solidFill>
                <a:latin typeface="Arial" charset="0"/>
                <a:cs typeface="Lucida Sans Unicode" charset="0"/>
              </a:rPr>
              <a:t>□  9,5 km    </a:t>
            </a:r>
          </a:p>
          <a:p>
            <a:pPr eaLnBrk="1" hangingPunct="1">
              <a:buClr>
                <a:srgbClr val="000000"/>
              </a:buClr>
              <a:buSzPct val="100000"/>
              <a:buFont typeface="Times New Roman" charset="0"/>
              <a:buNone/>
              <a:defRPr/>
            </a:pPr>
            <a:r>
              <a:rPr lang="it-IT" sz="1800">
                <a:solidFill>
                  <a:srgbClr val="000000"/>
                </a:solidFill>
                <a:latin typeface="Arial" charset="0"/>
                <a:cs typeface="Lucida Sans Unicode" charset="0"/>
              </a:rPr>
              <a:t>□ 14,5 km     </a:t>
            </a:r>
          </a:p>
          <a:p>
            <a:pPr eaLnBrk="1" hangingPunct="1">
              <a:buClr>
                <a:srgbClr val="000000"/>
              </a:buClr>
              <a:buSzPct val="100000"/>
              <a:buFont typeface="Times New Roman" charset="0"/>
              <a:buNone/>
              <a:defRPr/>
            </a:pPr>
            <a:r>
              <a:rPr lang="it-IT" sz="1800">
                <a:solidFill>
                  <a:srgbClr val="000000"/>
                </a:solidFill>
                <a:latin typeface="Arial" charset="0"/>
                <a:cs typeface="Lucida Sans Unicode" charset="0"/>
              </a:rPr>
              <a:t>□ 17 km</a:t>
            </a:r>
          </a:p>
        </p:txBody>
      </p:sp>
      <p:sp>
        <p:nvSpPr>
          <p:cNvPr id="62470" name="Text Box 6"/>
          <p:cNvSpPr txBox="1">
            <a:spLocks noChangeArrowheads="1"/>
          </p:cNvSpPr>
          <p:nvPr/>
        </p:nvSpPr>
        <p:spPr bwMode="auto">
          <a:xfrm>
            <a:off x="684213" y="5805488"/>
            <a:ext cx="7991475" cy="931862"/>
          </a:xfrm>
          <a:prstGeom prst="rect">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89991" tIns="46795" rIns="89991" bIns="46795">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cs typeface="ＭＳ Ｐゴシック"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ahoma" charset="0"/>
                <a:ea typeface="ＭＳ Ｐゴシック" charset="0"/>
              </a:defRPr>
            </a:lvl9pPr>
          </a:lstStyle>
          <a:p>
            <a:pPr eaLnBrk="1" hangingPunct="1">
              <a:buClr>
                <a:srgbClr val="000000"/>
              </a:buClr>
              <a:buSzPct val="100000"/>
              <a:buFont typeface="Times New Roman" charset="0"/>
              <a:buNone/>
              <a:defRPr/>
            </a:pPr>
            <a:r>
              <a:rPr lang="it-IT" sz="1800">
                <a:solidFill>
                  <a:srgbClr val="000000"/>
                </a:solidFill>
                <a:latin typeface="Arial" charset="0"/>
                <a:cs typeface="Lucida Sans Unicode" charset="0"/>
              </a:rPr>
              <a:t>b. Quanti chilometri ci sono tra il rifugio e la fontana, che sono sulla stessa strada?</a:t>
            </a:r>
          </a:p>
          <a:p>
            <a:pPr eaLnBrk="1" hangingPunct="1">
              <a:buClr>
                <a:srgbClr val="000000"/>
              </a:buClr>
              <a:buSzPct val="100000"/>
              <a:buFont typeface="Times New Roman" charset="0"/>
              <a:buNone/>
              <a:defRPr/>
            </a:pPr>
            <a:r>
              <a:rPr lang="it-IT" sz="1800">
                <a:solidFill>
                  <a:srgbClr val="000000"/>
                </a:solidFill>
                <a:latin typeface="Arial" charset="0"/>
                <a:cs typeface="Lucida Sans Unicode" charset="0"/>
              </a:rPr>
              <a:t>Risposta: .................... km</a:t>
            </a:r>
          </a:p>
        </p:txBody>
      </p:sp>
      <p:sp>
        <p:nvSpPr>
          <p:cNvPr id="62471" name="Line 7"/>
          <p:cNvSpPr>
            <a:spLocks noChangeShapeType="1"/>
          </p:cNvSpPr>
          <p:nvPr/>
        </p:nvSpPr>
        <p:spPr bwMode="auto">
          <a:xfrm>
            <a:off x="3851275" y="2924175"/>
            <a:ext cx="4681538" cy="0"/>
          </a:xfrm>
          <a:prstGeom prst="line">
            <a:avLst/>
          </a:prstGeom>
          <a:noFill/>
          <a:ln w="762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91430" tIns="45715" rIns="91430" bIns="45715"/>
          <a:lstStyle/>
          <a:p>
            <a:pPr>
              <a:defRPr/>
            </a:pPr>
            <a:endParaRPr lang="it-IT"/>
          </a:p>
        </p:txBody>
      </p:sp>
      <p:sp>
        <p:nvSpPr>
          <p:cNvPr id="8" name="CasellaDiTesto 7"/>
          <p:cNvSpPr txBox="1">
            <a:spLocks noChangeArrowheads="1"/>
          </p:cNvSpPr>
          <p:nvPr/>
        </p:nvSpPr>
        <p:spPr bwMode="auto">
          <a:xfrm>
            <a:off x="4284663" y="2740025"/>
            <a:ext cx="4248150" cy="378460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b="1"/>
              <a:t>ALCUNE RISPOSTE:</a:t>
            </a:r>
          </a:p>
          <a:p>
            <a:pPr eaLnBrk="1" hangingPunct="1">
              <a:buFont typeface="Arial" charset="0"/>
              <a:buChar char="•"/>
            </a:pPr>
            <a:r>
              <a:rPr lang="it-IT"/>
              <a:t>‘Davide sembra arrivare dal lago e non essere a un bivio’</a:t>
            </a:r>
          </a:p>
          <a:p>
            <a:pPr eaLnBrk="1" hangingPunct="1">
              <a:buFont typeface="Arial" charset="0"/>
              <a:buChar char="•"/>
            </a:pPr>
            <a:r>
              <a:rPr lang="it-IT"/>
              <a:t>‘Davide non vede i cartelli perché ha la faccia girata’</a:t>
            </a:r>
          </a:p>
          <a:p>
            <a:pPr eaLnBrk="1" hangingPunct="1">
              <a:buFont typeface="Arial" charset="0"/>
              <a:buChar char="•"/>
            </a:pPr>
            <a:r>
              <a:rPr lang="it-IT"/>
              <a:t>'Dalle domande, siccome si parla sempre di rifugio, sembra di capire che Davide sia al rifugio ’ </a:t>
            </a:r>
          </a:p>
        </p:txBody>
      </p:sp>
    </p:spTree>
    <p:extLst>
      <p:ext uri="{BB962C8B-B14F-4D97-AF65-F5344CB8AC3E}">
        <p14:creationId xmlns:p14="http://schemas.microsoft.com/office/powerpoint/2010/main" val="389752263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bldLvl="2" animBg="1"/>
    </p:bld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a:solidFill>
            <a:srgbClr val="FFFFFF"/>
          </a:solidFill>
        </p:spPr>
        <p:txBody>
          <a:bodyPr/>
          <a:lstStyle/>
          <a:p>
            <a:pPr>
              <a:defRPr/>
            </a:pPr>
            <a:r>
              <a:rPr lang="it-IT" dirty="0" smtClean="0"/>
              <a:t>1° test di continuità narrativa</a:t>
            </a:r>
            <a:endParaRPr lang="it-IT" dirty="0"/>
          </a:p>
        </p:txBody>
      </p:sp>
      <p:sp>
        <p:nvSpPr>
          <p:cNvPr id="6" name="Segnaposto contenuto 5"/>
          <p:cNvSpPr>
            <a:spLocks noGrp="1"/>
          </p:cNvSpPr>
          <p:nvPr>
            <p:ph idx="1"/>
          </p:nvPr>
        </p:nvSpPr>
        <p:spPr>
          <a:xfrm>
            <a:off x="685800" y="1981200"/>
            <a:ext cx="7772400" cy="1087438"/>
          </a:xfrm>
        </p:spPr>
        <p:txBody>
          <a:bodyPr/>
          <a:lstStyle/>
          <a:p>
            <a:pPr marL="0" indent="0">
              <a:buFontTx/>
              <a:buNone/>
              <a:defRPr/>
            </a:pPr>
            <a:r>
              <a:rPr lang="it-IT" dirty="0">
                <a:solidFill>
                  <a:srgbClr val="000000"/>
                </a:solidFill>
              </a:rPr>
              <a:t>L</a:t>
            </a:r>
            <a:r>
              <a:rPr lang="it-IT" dirty="0" smtClean="0">
                <a:solidFill>
                  <a:srgbClr val="000000"/>
                </a:solidFill>
              </a:rPr>
              <a:t>a domanda fa riferimento a personaggi della storia? </a:t>
            </a:r>
            <a:endParaRPr lang="it-IT" dirty="0">
              <a:solidFill>
                <a:srgbClr val="000000"/>
              </a:solidFill>
            </a:endParaRPr>
          </a:p>
        </p:txBody>
      </p:sp>
      <p:sp>
        <p:nvSpPr>
          <p:cNvPr id="7" name="Freccia giù 6"/>
          <p:cNvSpPr/>
          <p:nvPr/>
        </p:nvSpPr>
        <p:spPr>
          <a:xfrm>
            <a:off x="4427538" y="3284538"/>
            <a:ext cx="288925" cy="936625"/>
          </a:xfrm>
          <a:prstGeom prst="downArrow">
            <a:avLst/>
          </a:prstGeom>
          <a:solidFill>
            <a:srgbClr val="FFFFFF"/>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8" name="CasellaDiTesto 7"/>
          <p:cNvSpPr txBox="1">
            <a:spLocks noChangeArrowheads="1"/>
          </p:cNvSpPr>
          <p:nvPr/>
        </p:nvSpPr>
        <p:spPr bwMode="auto">
          <a:xfrm>
            <a:off x="827088" y="4652963"/>
            <a:ext cx="7561262"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2800" dirty="0">
                <a:solidFill>
                  <a:srgbClr val="000000"/>
                </a:solidFill>
              </a:rPr>
              <a:t>C’è frattura narrativa fra contesto (la storia) e la domanda</a:t>
            </a:r>
          </a:p>
        </p:txBody>
      </p:sp>
      <p:sp>
        <p:nvSpPr>
          <p:cNvPr id="9" name="CasellaDiTesto 8"/>
          <p:cNvSpPr txBox="1">
            <a:spLocks noChangeArrowheads="1"/>
          </p:cNvSpPr>
          <p:nvPr/>
        </p:nvSpPr>
        <p:spPr bwMode="auto">
          <a:xfrm>
            <a:off x="4787900" y="3357563"/>
            <a:ext cx="18002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3600" dirty="0">
                <a:solidFill>
                  <a:srgbClr val="000000"/>
                </a:solidFill>
              </a:rPr>
              <a:t>NO</a:t>
            </a:r>
          </a:p>
        </p:txBody>
      </p:sp>
    </p:spTree>
    <p:extLst>
      <p:ext uri="{BB962C8B-B14F-4D97-AF65-F5344CB8AC3E}">
        <p14:creationId xmlns:p14="http://schemas.microsoft.com/office/powerpoint/2010/main" val="14512809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uild="p"/>
      <p:bldP spid="7" grpId="0" animBg="1"/>
      <p:bldP spid="8" grpId="0"/>
      <p:bldP spid="9" grpId="0"/>
    </p:bld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p:cNvSpPr>
            <a:spLocks noChangeArrowheads="1"/>
          </p:cNvSpPr>
          <p:nvPr/>
        </p:nvSpPr>
        <p:spPr bwMode="auto">
          <a:xfrm>
            <a:off x="395288" y="2636838"/>
            <a:ext cx="8208962" cy="1366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342900" indent="-342900" eaLnBrk="0" hangingPunct="0">
              <a:spcBef>
                <a:spcPct val="20000"/>
              </a:spcBef>
              <a:defRPr/>
            </a:pPr>
            <a:r>
              <a:rPr lang="it-IT" altLang="zh-CN" sz="3200" dirty="0">
                <a:solidFill>
                  <a:srgbClr val="000000"/>
                </a:solidFill>
                <a:latin typeface="Times New Roman" charset="0"/>
              </a:rPr>
              <a:t>2.1 Nella domanda non ci sono riferimenti a personaggi della storia narrata nel contesto </a:t>
            </a:r>
            <a:endParaRPr lang="it-IT" sz="3200" dirty="0">
              <a:solidFill>
                <a:srgbClr val="000000"/>
              </a:solidFill>
              <a:latin typeface="Times New Roman" charset="0"/>
            </a:endParaRPr>
          </a:p>
        </p:txBody>
      </p:sp>
      <p:sp>
        <p:nvSpPr>
          <p:cNvPr id="4" name="Rectangle 5"/>
          <p:cNvSpPr>
            <a:spLocks noChangeArrowheads="1"/>
          </p:cNvSpPr>
          <p:nvPr/>
        </p:nvSpPr>
        <p:spPr bwMode="auto">
          <a:xfrm>
            <a:off x="395288" y="4221163"/>
            <a:ext cx="8353425" cy="1512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342900" indent="-342900" eaLnBrk="0" hangingPunct="0">
              <a:spcBef>
                <a:spcPct val="20000"/>
              </a:spcBef>
              <a:defRPr/>
            </a:pPr>
            <a:r>
              <a:rPr lang="it-IT" altLang="zh-CN" sz="2800" dirty="0">
                <a:solidFill>
                  <a:srgbClr val="000000"/>
                </a:solidFill>
                <a:latin typeface="Times New Roman" charset="0"/>
              </a:rPr>
              <a:t>2.2 </a:t>
            </a:r>
            <a:r>
              <a:rPr lang="it-IT" altLang="zh-CN" sz="3200" dirty="0">
                <a:solidFill>
                  <a:srgbClr val="000000"/>
                </a:solidFill>
                <a:latin typeface="Times New Roman" charset="0"/>
              </a:rPr>
              <a:t>Nella domanda c’è riferimento a personaggi, ma </a:t>
            </a:r>
            <a:r>
              <a:rPr lang="it-IT" altLang="zh-CN" sz="3200" dirty="0" smtClean="0">
                <a:solidFill>
                  <a:srgbClr val="000000"/>
                </a:solidFill>
                <a:latin typeface="Times New Roman" charset="0"/>
              </a:rPr>
              <a:t>non </a:t>
            </a:r>
            <a:r>
              <a:rPr lang="it-IT" altLang="zh-CN" sz="3200" dirty="0">
                <a:solidFill>
                  <a:srgbClr val="000000"/>
                </a:solidFill>
                <a:latin typeface="Times New Roman" charset="0"/>
              </a:rPr>
              <a:t>alle loro azioni, ai loro scopi, in definitiva alla </a:t>
            </a:r>
            <a:r>
              <a:rPr lang="it-IT" altLang="zh-CN" sz="3200" dirty="0" smtClean="0">
                <a:solidFill>
                  <a:srgbClr val="000000"/>
                </a:solidFill>
                <a:latin typeface="Times New Roman" charset="0"/>
              </a:rPr>
              <a:t>storia</a:t>
            </a:r>
            <a:endParaRPr lang="it-IT" altLang="zh-CN" sz="3200" dirty="0">
              <a:solidFill>
                <a:srgbClr val="000000"/>
              </a:solidFill>
              <a:latin typeface="Times New Roman" charset="0"/>
            </a:endParaRPr>
          </a:p>
          <a:p>
            <a:pPr marL="342900" indent="-342900" eaLnBrk="0" hangingPunct="0">
              <a:spcBef>
                <a:spcPct val="20000"/>
              </a:spcBef>
              <a:defRPr/>
            </a:pPr>
            <a:endParaRPr lang="it-IT" altLang="zh-CN" sz="2800" dirty="0">
              <a:solidFill>
                <a:schemeClr val="bg1"/>
              </a:solidFill>
              <a:latin typeface="Times New Roman" charset="0"/>
            </a:endParaRPr>
          </a:p>
          <a:p>
            <a:pPr marL="342900" indent="-342900" eaLnBrk="0" hangingPunct="0">
              <a:spcBef>
                <a:spcPct val="20000"/>
              </a:spcBef>
              <a:defRPr/>
            </a:pPr>
            <a:endParaRPr lang="it-IT" sz="2800" dirty="0">
              <a:solidFill>
                <a:schemeClr val="bg1"/>
              </a:solidFill>
              <a:latin typeface="Times New Roman" charset="0"/>
            </a:endParaRPr>
          </a:p>
        </p:txBody>
      </p:sp>
      <p:sp>
        <p:nvSpPr>
          <p:cNvPr id="6" name="Rectangle 2"/>
          <p:cNvSpPr txBox="1">
            <a:spLocks noChangeArrowheads="1"/>
          </p:cNvSpPr>
          <p:nvPr/>
        </p:nvSpPr>
        <p:spPr bwMode="auto">
          <a:xfrm>
            <a:off x="468313" y="476250"/>
            <a:ext cx="8280400" cy="1296988"/>
          </a:xfrm>
          <a:prstGeom prst="rect">
            <a:avLst/>
          </a:prstGeom>
          <a:noFill/>
          <a:ln>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341313" indent="-341313" algn="ctr">
              <a:buFontTx/>
              <a:buNone/>
              <a:defRPr/>
            </a:pPr>
            <a:r>
              <a:rPr lang="it-IT" altLang="zh-CN" dirty="0" smtClean="0">
                <a:solidFill>
                  <a:srgbClr val="000000"/>
                </a:solidFill>
                <a:latin typeface="Times New Roman" charset="0"/>
                <a:ea typeface="ＭＳ Ｐゴシック" charset="0"/>
              </a:rPr>
              <a:t>INDICATORI DI FRATTURA NARRATIVA FRA STORIA E DOMANDA</a:t>
            </a:r>
          </a:p>
          <a:p>
            <a:pPr marL="341313" indent="-341313">
              <a:buFontTx/>
              <a:buNone/>
              <a:defRPr/>
            </a:pPr>
            <a:endParaRPr lang="it-IT" dirty="0">
              <a:solidFill>
                <a:schemeClr val="bg1"/>
              </a:solidFill>
              <a:latin typeface="Times New Roman" charset="0"/>
              <a:ea typeface="ＭＳ Ｐゴシック" charset="0"/>
            </a:endParaRPr>
          </a:p>
        </p:txBody>
      </p:sp>
      <p:sp>
        <p:nvSpPr>
          <p:cNvPr id="5" name="Rettangolo 4"/>
          <p:cNvSpPr/>
          <p:nvPr/>
        </p:nvSpPr>
        <p:spPr>
          <a:xfrm>
            <a:off x="4176713" y="2525712"/>
            <a:ext cx="4572000" cy="1477963"/>
          </a:xfrm>
          <a:prstGeom prst="rect">
            <a:avLst/>
          </a:prstGeom>
          <a:solidFill>
            <a:srgbClr val="FF9999"/>
          </a:solidFill>
        </p:spPr>
        <p:txBody>
          <a:bodyPr>
            <a:spAutoFit/>
          </a:bodyPr>
          <a:lstStyle/>
          <a:p>
            <a:pPr>
              <a:defRPr/>
            </a:pPr>
            <a:r>
              <a:rPr lang="it-IT" dirty="0"/>
              <a:t>Il contesto descrive una </a:t>
            </a:r>
            <a:r>
              <a:rPr lang="it-IT" dirty="0" smtClean="0"/>
              <a:t>(breve) </a:t>
            </a:r>
            <a:r>
              <a:rPr lang="it-IT" dirty="0"/>
              <a:t>storia, cioè:</a:t>
            </a:r>
          </a:p>
          <a:p>
            <a:pPr marL="285750" indent="-285750">
              <a:buFontTx/>
              <a:buChar char="-"/>
              <a:defRPr/>
            </a:pPr>
            <a:r>
              <a:rPr lang="it-IT" dirty="0"/>
              <a:t>Eventi descritti nella loro dimensione </a:t>
            </a:r>
            <a:r>
              <a:rPr lang="it-IT" dirty="0" smtClean="0"/>
              <a:t>temporale e causale</a:t>
            </a:r>
            <a:endParaRPr lang="it-IT" dirty="0"/>
          </a:p>
          <a:p>
            <a:pPr marL="285750" indent="-285750">
              <a:buFontTx/>
              <a:buChar char="-"/>
              <a:defRPr/>
            </a:pPr>
            <a:r>
              <a:rPr lang="it-IT" dirty="0"/>
              <a:t>Personaggi animati che compiono azioni mossi da scopi</a:t>
            </a:r>
          </a:p>
        </p:txBody>
      </p:sp>
    </p:spTree>
    <p:extLst>
      <p:ext uri="{BB962C8B-B14F-4D97-AF65-F5344CB8AC3E}">
        <p14:creationId xmlns:p14="http://schemas.microsoft.com/office/powerpoint/2010/main" val="26666785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304800"/>
            <a:ext cx="7772400" cy="1143000"/>
          </a:xfrm>
          <a:solidFill>
            <a:srgbClr val="FF9999"/>
          </a:solidFill>
          <a:ln>
            <a:miter lim="800000"/>
            <a:headEnd/>
            <a:tailEnd/>
          </a:ln>
        </p:spPr>
        <p:txBody>
          <a:bodyPr/>
          <a:lstStyle/>
          <a:p>
            <a:pPr>
              <a:defRPr/>
            </a:pPr>
            <a:r>
              <a:rPr lang="it-IT" dirty="0" smtClean="0"/>
              <a:t>Nonna Adele</a:t>
            </a:r>
            <a:endParaRPr lang="it-IT" dirty="0"/>
          </a:p>
        </p:txBody>
      </p:sp>
      <p:sp>
        <p:nvSpPr>
          <p:cNvPr id="19460" name="Rectangle 4"/>
          <p:cNvSpPr>
            <a:spLocks noChangeArrowheads="1"/>
          </p:cNvSpPr>
          <p:nvPr/>
        </p:nvSpPr>
        <p:spPr bwMode="auto">
          <a:xfrm>
            <a:off x="1908175" y="5300663"/>
            <a:ext cx="5616575" cy="865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5" rIns="91430" bIns="45715" anchor="ctr"/>
          <a:lstStyle/>
          <a:p>
            <a:pPr>
              <a:defRPr/>
            </a:pPr>
            <a:endParaRPr lang="it-IT"/>
          </a:p>
        </p:txBody>
      </p:sp>
      <p:sp>
        <p:nvSpPr>
          <p:cNvPr id="2" name="Rettangolo 1"/>
          <p:cNvSpPr/>
          <p:nvPr/>
        </p:nvSpPr>
        <p:spPr>
          <a:xfrm>
            <a:off x="539750" y="1773238"/>
            <a:ext cx="7920038" cy="2808287"/>
          </a:xfrm>
          <a:prstGeom prst="rect">
            <a:avLst/>
          </a:prstGeom>
          <a:solidFill>
            <a:srgbClr val="FF9999"/>
          </a:solidFill>
          <a:ln>
            <a:noFill/>
          </a:ln>
        </p:spPr>
        <p:style>
          <a:lnRef idx="1">
            <a:schemeClr val="accent1"/>
          </a:lnRef>
          <a:fillRef idx="3">
            <a:schemeClr val="accent1"/>
          </a:fillRef>
          <a:effectRef idx="2">
            <a:schemeClr val="accent1"/>
          </a:effectRef>
          <a:fontRef idx="minor">
            <a:schemeClr val="lt1"/>
          </a:fontRef>
        </p:style>
        <p:txBody>
          <a:bodyPr anchor="ctr"/>
          <a:lstStyle/>
          <a:p>
            <a:pPr marL="342865" indent="-342865" algn="just">
              <a:lnSpc>
                <a:spcPct val="90000"/>
              </a:lnSpc>
              <a:defRPr/>
            </a:pPr>
            <a:r>
              <a:rPr lang="it-IT" sz="2400" dirty="0">
                <a:solidFill>
                  <a:schemeClr val="tx1"/>
                </a:solidFill>
              </a:rPr>
              <a:t>Ogni volta che va a trovare i nipotini Elisa e Matteo, nonna Adele porta un sacchetto di caramelle di frutta e ne offre ai bambini, richiedendo però che essi prendano le caramelle senza guardare nel pacco.</a:t>
            </a:r>
          </a:p>
          <a:p>
            <a:pPr marL="342865" indent="-342865" algn="just">
              <a:lnSpc>
                <a:spcPct val="90000"/>
              </a:lnSpc>
              <a:defRPr/>
            </a:pPr>
            <a:endParaRPr lang="it-IT" sz="2400" dirty="0">
              <a:solidFill>
                <a:schemeClr val="tx1"/>
              </a:solidFill>
            </a:endParaRPr>
          </a:p>
          <a:p>
            <a:pPr marL="342865" indent="-342865" algn="just">
              <a:lnSpc>
                <a:spcPct val="90000"/>
              </a:lnSpc>
              <a:defRPr/>
            </a:pPr>
            <a:r>
              <a:rPr lang="it-IT" sz="2400" dirty="0">
                <a:solidFill>
                  <a:schemeClr val="tx1"/>
                </a:solidFill>
              </a:rPr>
              <a:t>Oggi è arrivata con un sacchetto contenente 3 caramelle al gusto di arancia e 2 al gusto di limone</a:t>
            </a:r>
            <a:r>
              <a:rPr lang="it-IT" dirty="0"/>
              <a:t>.</a:t>
            </a:r>
          </a:p>
        </p:txBody>
      </p:sp>
      <p:sp>
        <p:nvSpPr>
          <p:cNvPr id="3" name="Rettangolo 2"/>
          <p:cNvSpPr/>
          <p:nvPr/>
        </p:nvSpPr>
        <p:spPr>
          <a:xfrm>
            <a:off x="539750" y="4941888"/>
            <a:ext cx="7920038" cy="1727200"/>
          </a:xfrm>
          <a:prstGeom prst="rect">
            <a:avLst/>
          </a:prstGeom>
          <a:solidFill>
            <a:srgbClr val="33CCFF"/>
          </a:solidFill>
        </p:spPr>
        <p:style>
          <a:lnRef idx="1">
            <a:schemeClr val="accent1"/>
          </a:lnRef>
          <a:fillRef idx="3">
            <a:schemeClr val="accent1"/>
          </a:fillRef>
          <a:effectRef idx="2">
            <a:schemeClr val="accent1"/>
          </a:effectRef>
          <a:fontRef idx="minor">
            <a:schemeClr val="lt1"/>
          </a:fontRef>
        </p:style>
        <p:txBody>
          <a:bodyPr anchor="ctr"/>
          <a:lstStyle/>
          <a:p>
            <a:pPr marL="342865" indent="-342865">
              <a:lnSpc>
                <a:spcPct val="90000"/>
              </a:lnSpc>
              <a:defRPr/>
            </a:pPr>
            <a:r>
              <a:rPr lang="it-IT" sz="2400" dirty="0">
                <a:solidFill>
                  <a:srgbClr val="000000"/>
                </a:solidFill>
              </a:rPr>
              <a:t>Se Matteo prende la caramella per primo, è più facile che gli capiti al gusto di arancia o di limone? </a:t>
            </a:r>
          </a:p>
          <a:p>
            <a:pPr marL="342865" indent="-342865">
              <a:lnSpc>
                <a:spcPct val="90000"/>
              </a:lnSpc>
              <a:defRPr/>
            </a:pPr>
            <a:endParaRPr lang="it-IT" sz="2400" dirty="0">
              <a:solidFill>
                <a:srgbClr val="000000"/>
              </a:solidFill>
            </a:endParaRPr>
          </a:p>
          <a:p>
            <a:pPr marL="342865" indent="-342865">
              <a:lnSpc>
                <a:spcPct val="90000"/>
              </a:lnSpc>
              <a:defRPr/>
            </a:pPr>
            <a:r>
              <a:rPr lang="it-IT" sz="2400" dirty="0">
                <a:solidFill>
                  <a:srgbClr val="000000"/>
                </a:solidFill>
              </a:rPr>
              <a:t>Perché?  </a:t>
            </a:r>
          </a:p>
        </p:txBody>
      </p:sp>
      <p:sp>
        <p:nvSpPr>
          <p:cNvPr id="5" name="Rettangolo 4"/>
          <p:cNvSpPr/>
          <p:nvPr/>
        </p:nvSpPr>
        <p:spPr>
          <a:xfrm>
            <a:off x="4500563" y="3068638"/>
            <a:ext cx="3527425" cy="720725"/>
          </a:xfrm>
          <a:prstGeom prst="rect">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3200" dirty="0">
                <a:solidFill>
                  <a:srgbClr val="000000"/>
                </a:solidFill>
              </a:rPr>
              <a:t>IL NARRATORE</a:t>
            </a:r>
          </a:p>
        </p:txBody>
      </p:sp>
      <p:sp>
        <p:nvSpPr>
          <p:cNvPr id="9" name="Rettangolo 8"/>
          <p:cNvSpPr/>
          <p:nvPr/>
        </p:nvSpPr>
        <p:spPr>
          <a:xfrm>
            <a:off x="4500563" y="5229225"/>
            <a:ext cx="3732669" cy="1077229"/>
          </a:xfrm>
          <a:prstGeom prst="rect">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3200" dirty="0" smtClean="0">
                <a:solidFill>
                  <a:srgbClr val="000000"/>
                </a:solidFill>
              </a:rPr>
              <a:t>INQUISITORE:</a:t>
            </a:r>
          </a:p>
          <a:p>
            <a:pPr algn="ctr">
              <a:defRPr/>
            </a:pPr>
            <a:r>
              <a:rPr lang="it-IT" sz="3200" dirty="0" smtClean="0">
                <a:solidFill>
                  <a:srgbClr val="000000"/>
                </a:solidFill>
              </a:rPr>
              <a:t>domanda </a:t>
            </a:r>
            <a:r>
              <a:rPr lang="it-IT" sz="3200" i="1" dirty="0" smtClean="0">
                <a:solidFill>
                  <a:srgbClr val="000000"/>
                </a:solidFill>
              </a:rPr>
              <a:t>sulla</a:t>
            </a:r>
            <a:r>
              <a:rPr lang="it-IT" sz="3200" dirty="0" smtClean="0">
                <a:solidFill>
                  <a:srgbClr val="000000"/>
                </a:solidFill>
              </a:rPr>
              <a:t> storia</a:t>
            </a:r>
            <a:endParaRPr lang="it-IT" sz="3200" dirty="0">
              <a:solidFill>
                <a:srgbClr val="000000"/>
              </a:solidFill>
            </a:endParaRPr>
          </a:p>
        </p:txBody>
      </p:sp>
      <p:sp>
        <p:nvSpPr>
          <p:cNvPr id="6" name="Freccia giù 5"/>
          <p:cNvSpPr/>
          <p:nvPr/>
        </p:nvSpPr>
        <p:spPr>
          <a:xfrm>
            <a:off x="6084888" y="3933825"/>
            <a:ext cx="431800" cy="1150938"/>
          </a:xfrm>
          <a:prstGeom prst="downArrow">
            <a:avLst/>
          </a:prstGeom>
          <a:solidFill>
            <a:schemeClr val="bg1"/>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Tree>
    <p:extLst>
      <p:ext uri="{BB962C8B-B14F-4D97-AF65-F5344CB8AC3E}">
        <p14:creationId xmlns:p14="http://schemas.microsoft.com/office/powerpoint/2010/main" val="1269085106"/>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nimBg="1"/>
      <p:bldP spid="2" grpId="0" animBg="1"/>
      <p:bldP spid="3" grpId="0" animBg="1"/>
      <p:bldP spid="5" grpId="0" animBg="1"/>
      <p:bldP spid="9" grpId="0" animBg="1"/>
      <p:bldP spid="6" grpId="0" animBg="1"/>
    </p:bld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5" name="Rectangle 2"/>
          <p:cNvSpPr>
            <a:spLocks noChangeArrowheads="1"/>
          </p:cNvSpPr>
          <p:nvPr/>
        </p:nvSpPr>
        <p:spPr bwMode="auto">
          <a:xfrm>
            <a:off x="827088" y="3141663"/>
            <a:ext cx="2449512" cy="1152525"/>
          </a:xfrm>
          <a:prstGeom prst="rect">
            <a:avLst/>
          </a:prstGeom>
          <a:solidFill>
            <a:srgbClr val="FF9999"/>
          </a:solidFill>
          <a:ln w="9525">
            <a:solidFill>
              <a:schemeClr val="tx1"/>
            </a:solidFill>
            <a:miter lim="800000"/>
            <a:headEnd/>
            <a:tailEnd/>
          </a:ln>
        </p:spPr>
        <p:txBody>
          <a:bodyPr wrap="none" lIns="91430" tIns="45715" rIns="91430" bIns="45715" anchor="ctr"/>
          <a:lstStyle/>
          <a:p>
            <a:pPr algn="ctr"/>
            <a:r>
              <a:rPr lang="it-IT">
                <a:latin typeface="Arial" charset="0"/>
              </a:rPr>
              <a:t>STORIA</a:t>
            </a:r>
          </a:p>
        </p:txBody>
      </p:sp>
      <p:sp>
        <p:nvSpPr>
          <p:cNvPr id="152579" name="Rectangle 3"/>
          <p:cNvSpPr>
            <a:spLocks noChangeArrowheads="1"/>
          </p:cNvSpPr>
          <p:nvPr/>
        </p:nvSpPr>
        <p:spPr bwMode="auto">
          <a:xfrm>
            <a:off x="5578475" y="3141663"/>
            <a:ext cx="2449513" cy="1152525"/>
          </a:xfrm>
          <a:prstGeom prst="rect">
            <a:avLst/>
          </a:prstGeom>
          <a:solidFill>
            <a:srgbClr val="33CC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r>
              <a:rPr lang="it-IT">
                <a:latin typeface="Arial" charset="0"/>
                <a:cs typeface="+mn-cs"/>
              </a:rPr>
              <a:t>DOMANDA</a:t>
            </a:r>
          </a:p>
        </p:txBody>
      </p:sp>
      <p:cxnSp>
        <p:nvCxnSpPr>
          <p:cNvPr id="4" name="Connettore 1 3"/>
          <p:cNvCxnSpPr/>
          <p:nvPr/>
        </p:nvCxnSpPr>
        <p:spPr>
          <a:xfrm>
            <a:off x="4427538" y="3141663"/>
            <a:ext cx="0" cy="1223962"/>
          </a:xfrm>
          <a:prstGeom prst="line">
            <a:avLst/>
          </a:prstGeom>
          <a:ln w="76200" cmpd="sng">
            <a:solidFill>
              <a:srgbClr val="FF9999"/>
            </a:solidFill>
          </a:ln>
        </p:spPr>
        <p:style>
          <a:lnRef idx="2">
            <a:schemeClr val="accent1"/>
          </a:lnRef>
          <a:fillRef idx="0">
            <a:schemeClr val="accent1"/>
          </a:fillRef>
          <a:effectRef idx="1">
            <a:schemeClr val="accent1"/>
          </a:effectRef>
          <a:fontRef idx="minor">
            <a:schemeClr val="tx1"/>
          </a:fontRef>
        </p:style>
      </p:cxnSp>
      <p:sp>
        <p:nvSpPr>
          <p:cNvPr id="221188" name="CasellaDiTesto 7"/>
          <p:cNvSpPr txBox="1">
            <a:spLocks noChangeArrowheads="1"/>
          </p:cNvSpPr>
          <p:nvPr/>
        </p:nvSpPr>
        <p:spPr bwMode="auto">
          <a:xfrm>
            <a:off x="2268538" y="2565400"/>
            <a:ext cx="43910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sz="2800" b="1" dirty="0">
                <a:solidFill>
                  <a:srgbClr val="000000"/>
                </a:solidFill>
              </a:rPr>
              <a:t>FRATTURA NARRATIVA</a:t>
            </a:r>
          </a:p>
        </p:txBody>
      </p:sp>
      <p:sp>
        <p:nvSpPr>
          <p:cNvPr id="2" name="Rettangolo 1"/>
          <p:cNvSpPr/>
          <p:nvPr/>
        </p:nvSpPr>
        <p:spPr>
          <a:xfrm>
            <a:off x="755650" y="4292600"/>
            <a:ext cx="7993063" cy="2678113"/>
          </a:xfrm>
          <a:prstGeom prst="rect">
            <a:avLst/>
          </a:prstGeom>
        </p:spPr>
        <p:txBody>
          <a:bodyPr>
            <a:spAutoFit/>
          </a:bodyPr>
          <a:lstStyle/>
          <a:p>
            <a:pPr>
              <a:defRPr/>
            </a:pPr>
            <a:r>
              <a:rPr lang="it-IT" sz="2800" dirty="0">
                <a:solidFill>
                  <a:srgbClr val="000000"/>
                </a:solidFill>
              </a:rPr>
              <a:t>Il bambino che si è calato nella storia:</a:t>
            </a:r>
          </a:p>
          <a:p>
            <a:pPr marL="457200" indent="-457200">
              <a:buFont typeface="Arial"/>
              <a:buChar char="•"/>
              <a:defRPr/>
            </a:pPr>
            <a:r>
              <a:rPr lang="it-IT" sz="2800" dirty="0">
                <a:solidFill>
                  <a:srgbClr val="000000"/>
                </a:solidFill>
              </a:rPr>
              <a:t>risponde a una domanda diversa, più coerente con la storia stessa</a:t>
            </a:r>
          </a:p>
          <a:p>
            <a:pPr marL="457200" indent="-457200">
              <a:buFont typeface="Arial"/>
              <a:buChar char="•"/>
              <a:defRPr/>
            </a:pPr>
            <a:r>
              <a:rPr lang="it-IT" sz="2800" dirty="0">
                <a:solidFill>
                  <a:srgbClr val="000000"/>
                </a:solidFill>
              </a:rPr>
              <a:t>oppure per rispondere trae inferenze di tipo narrativo dalla storia </a:t>
            </a:r>
          </a:p>
          <a:p>
            <a:pPr marL="457200" indent="-457200">
              <a:buFont typeface="Arial"/>
              <a:buChar char="•"/>
              <a:defRPr/>
            </a:pPr>
            <a:endParaRPr lang="it-IT" sz="2800" dirty="0">
              <a:solidFill>
                <a:srgbClr val="FFFFFF"/>
              </a:solidFill>
            </a:endParaRPr>
          </a:p>
        </p:txBody>
      </p:sp>
      <p:sp>
        <p:nvSpPr>
          <p:cNvPr id="10" name="Text Box 6"/>
          <p:cNvSpPr txBox="1">
            <a:spLocks noChangeArrowheads="1"/>
          </p:cNvSpPr>
          <p:nvPr/>
        </p:nvSpPr>
        <p:spPr bwMode="auto">
          <a:xfrm>
            <a:off x="755650" y="115888"/>
            <a:ext cx="5976938" cy="457200"/>
          </a:xfrm>
          <a:prstGeom prst="rect">
            <a:avLst/>
          </a:prstGeom>
          <a:noFill/>
          <a:ln>
            <a:noFill/>
          </a:ln>
          <a:effectLst/>
          <a:extLst>
            <a:ext uri="{909E8E84-426E-40dd-AFC4-6F175D3DCCD1}">
              <a14:hiddenFill xmlns:a14="http://schemas.microsoft.com/office/drawing/2010/main">
                <a:solidFill>
                  <a:srgbClr val="FF99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91430" tIns="45715" rIns="91430" bIns="45715">
            <a:spAutoFit/>
          </a:bodyPr>
          <a:lstStyle>
            <a:lvl1pPr eaLnBrk="0" hangingPunct="0">
              <a:defRPr>
                <a:solidFill>
                  <a:schemeClr val="tx1"/>
                </a:solidFill>
                <a:latin typeface="Tahoma" charset="0"/>
                <a:ea typeface="ＭＳ Ｐゴシック" charset="0"/>
                <a:cs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spcBef>
                <a:spcPct val="50000"/>
              </a:spcBef>
              <a:defRPr/>
            </a:pPr>
            <a:r>
              <a:rPr lang="it-IT" sz="2400" b="1" dirty="0" smtClean="0">
                <a:solidFill>
                  <a:srgbClr val="FF9999"/>
                </a:solidFill>
                <a:latin typeface="Arial" charset="0"/>
              </a:rPr>
              <a:t>Perché è il suo gusto preferito</a:t>
            </a:r>
          </a:p>
        </p:txBody>
      </p:sp>
      <p:sp>
        <p:nvSpPr>
          <p:cNvPr id="11" name="Rectangle 7"/>
          <p:cNvSpPr>
            <a:spLocks noChangeArrowheads="1"/>
          </p:cNvSpPr>
          <p:nvPr/>
        </p:nvSpPr>
        <p:spPr bwMode="auto">
          <a:xfrm>
            <a:off x="755650" y="476250"/>
            <a:ext cx="4535488" cy="649288"/>
          </a:xfrm>
          <a:prstGeom prst="rect">
            <a:avLst/>
          </a:prstGeom>
          <a:noFill/>
          <a:ln>
            <a:noFill/>
          </a:ln>
          <a:effectLst/>
          <a:extLst>
            <a:ext uri="{909E8E84-426E-40dd-AFC4-6F175D3DCCD1}">
              <a14:hiddenFill xmlns:a14="http://schemas.microsoft.com/office/drawing/2010/main">
                <a:solidFill>
                  <a:srgbClr val="FF99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defRPr/>
            </a:pPr>
            <a:r>
              <a:rPr lang="it-IT" sz="2400" b="1" dirty="0">
                <a:solidFill>
                  <a:srgbClr val="FF9999"/>
                </a:solidFill>
                <a:latin typeface="Arial" charset="0"/>
              </a:rPr>
              <a:t>Perché ha guardato</a:t>
            </a:r>
          </a:p>
        </p:txBody>
      </p:sp>
      <p:sp>
        <p:nvSpPr>
          <p:cNvPr id="12" name="Text Box 8"/>
          <p:cNvSpPr txBox="1">
            <a:spLocks noChangeArrowheads="1"/>
          </p:cNvSpPr>
          <p:nvPr/>
        </p:nvSpPr>
        <p:spPr bwMode="auto">
          <a:xfrm>
            <a:off x="755650" y="1123950"/>
            <a:ext cx="80645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91430" tIns="45715" rIns="91430" bIns="45715">
            <a:spAutoFit/>
          </a:bodyPr>
          <a:lstStyle>
            <a:lvl1pPr eaLnBrk="0" hangingPunct="0">
              <a:defRPr>
                <a:solidFill>
                  <a:schemeClr val="tx1"/>
                </a:solidFill>
                <a:latin typeface="Tahoma" charset="0"/>
                <a:ea typeface="ＭＳ Ｐゴシック" charset="0"/>
                <a:cs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lnSpc>
                <a:spcPct val="90000"/>
              </a:lnSpc>
              <a:spcBef>
                <a:spcPct val="20000"/>
              </a:spcBef>
              <a:defRPr/>
            </a:pPr>
            <a:r>
              <a:rPr lang="it-IT" sz="2400" b="1" dirty="0" smtClean="0">
                <a:solidFill>
                  <a:srgbClr val="FF9999"/>
                </a:solidFill>
                <a:latin typeface="Arial" charset="0"/>
              </a:rPr>
              <a:t>Se Matteo prendeva quella al limone ne rimaneva una sola e invece è meglio prenderla </a:t>
            </a:r>
            <a:r>
              <a:rPr lang="it-IT" sz="2400" b="1" dirty="0" err="1" smtClean="0">
                <a:solidFill>
                  <a:srgbClr val="FF9999"/>
                </a:solidFill>
                <a:latin typeface="Arial" charset="0"/>
              </a:rPr>
              <a:t>all</a:t>
            </a:r>
            <a:r>
              <a:rPr lang="ja-JP" altLang="it-IT" sz="2400" b="1" dirty="0" smtClean="0">
                <a:solidFill>
                  <a:srgbClr val="FF9999"/>
                </a:solidFill>
                <a:latin typeface="Arial" charset="0"/>
              </a:rPr>
              <a:t>’</a:t>
            </a:r>
            <a:r>
              <a:rPr lang="it-IT" altLang="ja-JP" sz="2400" b="1" dirty="0" smtClean="0">
                <a:solidFill>
                  <a:srgbClr val="FF9999"/>
                </a:solidFill>
                <a:latin typeface="Arial" charset="0"/>
              </a:rPr>
              <a:t>arancia</a:t>
            </a:r>
          </a:p>
          <a:p>
            <a:pPr eaLnBrk="1" hangingPunct="1">
              <a:spcBef>
                <a:spcPct val="50000"/>
              </a:spcBef>
              <a:defRPr/>
            </a:pPr>
            <a:endParaRPr lang="it-IT" sz="2400" b="1" dirty="0" smtClean="0">
              <a:solidFill>
                <a:srgbClr val="FF9999"/>
              </a:solidFill>
              <a:latin typeface="Arial" charset="0"/>
            </a:endParaRPr>
          </a:p>
        </p:txBody>
      </p:sp>
      <p:sp>
        <p:nvSpPr>
          <p:cNvPr id="13" name="Freccia destra con strisce 12"/>
          <p:cNvSpPr/>
          <p:nvPr/>
        </p:nvSpPr>
        <p:spPr>
          <a:xfrm flipH="1" flipV="1">
            <a:off x="107950" y="3573463"/>
            <a:ext cx="647700" cy="360362"/>
          </a:xfrm>
          <a:prstGeom prst="stripedRightArrow">
            <a:avLst/>
          </a:prstGeom>
          <a:solidFill>
            <a:srgbClr val="FF9999"/>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Tree>
    <p:extLst>
      <p:ext uri="{BB962C8B-B14F-4D97-AF65-F5344CB8AC3E}">
        <p14:creationId xmlns:p14="http://schemas.microsoft.com/office/powerpoint/2010/main" val="109570490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Dagli studi citati da </a:t>
            </a:r>
            <a:r>
              <a:rPr lang="it-IT" dirty="0" err="1" smtClean="0"/>
              <a:t>M.Donaldson</a:t>
            </a:r>
            <a:endParaRPr lang="it-IT" dirty="0"/>
          </a:p>
        </p:txBody>
      </p:sp>
      <p:sp>
        <p:nvSpPr>
          <p:cNvPr id="3" name="Segnaposto contenuto 2"/>
          <p:cNvSpPr>
            <a:spLocks noGrp="1"/>
          </p:cNvSpPr>
          <p:nvPr>
            <p:ph idx="1"/>
          </p:nvPr>
        </p:nvSpPr>
        <p:spPr>
          <a:xfrm>
            <a:off x="457200" y="1414320"/>
            <a:ext cx="8229600" cy="5064324"/>
          </a:xfrm>
        </p:spPr>
        <p:txBody>
          <a:bodyPr>
            <a:noAutofit/>
          </a:bodyPr>
          <a:lstStyle/>
          <a:p>
            <a:r>
              <a:rPr lang="it-IT" sz="2400" dirty="0"/>
              <a:t>La riformulazione di Hughes della prova delle tre </a:t>
            </a:r>
            <a:r>
              <a:rPr lang="it-IT" sz="2400" dirty="0" smtClean="0"/>
              <a:t>montagne salda </a:t>
            </a:r>
            <a:r>
              <a:rPr lang="it-IT" sz="2400" dirty="0"/>
              <a:t>la frattura di senso che nelle versioni originali spezzava il contesto dalla domanda.</a:t>
            </a:r>
          </a:p>
          <a:p>
            <a:r>
              <a:rPr lang="it-IT" sz="2400" dirty="0"/>
              <a:t>L</a:t>
            </a:r>
            <a:r>
              <a:rPr lang="it-IT" sz="2400" dirty="0" smtClean="0"/>
              <a:t>a </a:t>
            </a:r>
            <a:r>
              <a:rPr lang="it-IT" sz="2400" dirty="0"/>
              <a:t>domanda </a:t>
            </a:r>
            <a:r>
              <a:rPr lang="it-IT" sz="2400" i="1" dirty="0" smtClean="0"/>
              <a:t>entra</a:t>
            </a:r>
            <a:r>
              <a:rPr lang="it-IT" sz="2400" dirty="0" smtClean="0"/>
              <a:t> </a:t>
            </a:r>
            <a:r>
              <a:rPr lang="it-IT" sz="2400" dirty="0"/>
              <a:t>nella storia: </a:t>
            </a:r>
            <a:r>
              <a:rPr lang="it-IT" sz="2400" b="1" dirty="0"/>
              <a:t>è una domanda che un personaggio della storia si fa, o che si potrebbe fare, o comunque che ‘ci aspettiamo’ che si faccia, per raggiungere gli scopi che ha.</a:t>
            </a:r>
          </a:p>
          <a:p>
            <a:r>
              <a:rPr lang="it-IT" sz="2400" dirty="0"/>
              <a:t>Nel caso della prova dei poliziotti riportata da Margaret </a:t>
            </a:r>
            <a:r>
              <a:rPr lang="it-IT" sz="2400" dirty="0" err="1"/>
              <a:t>Donaldson</a:t>
            </a:r>
            <a:r>
              <a:rPr lang="it-IT" sz="2400" dirty="0"/>
              <a:t> è la domanda ‘naturale’ che si farebbe un individuo il cui scopo è quello di non farsi vedere dai poliziotti. </a:t>
            </a:r>
          </a:p>
          <a:p>
            <a:r>
              <a:rPr lang="it-IT" sz="2400" dirty="0"/>
              <a:t>La </a:t>
            </a:r>
            <a:r>
              <a:rPr lang="it-IT" sz="2400" dirty="0" smtClean="0"/>
              <a:t>risposta a tale domanda quindi serve al personaggio per raggiungere il suo scopo.</a:t>
            </a:r>
            <a:endParaRPr lang="it-IT" sz="2400" dirty="0"/>
          </a:p>
        </p:txBody>
      </p:sp>
    </p:spTree>
    <p:extLst>
      <p:ext uri="{BB962C8B-B14F-4D97-AF65-F5344CB8AC3E}">
        <p14:creationId xmlns:p14="http://schemas.microsoft.com/office/powerpoint/2010/main" val="35269887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29" name="CasellaDiTesto 7"/>
          <p:cNvSpPr txBox="1">
            <a:spLocks noChangeArrowheads="1"/>
          </p:cNvSpPr>
          <p:nvPr/>
        </p:nvSpPr>
        <p:spPr bwMode="auto">
          <a:xfrm>
            <a:off x="971550" y="260350"/>
            <a:ext cx="7129463" cy="523875"/>
          </a:xfrm>
          <a:prstGeom prst="rect">
            <a:avLst/>
          </a:prstGeom>
          <a:solidFill>
            <a:srgbClr val="FFFFFF"/>
          </a:solidFill>
          <a:ln w="9525">
            <a:solidFill>
              <a:srgbClr val="000000"/>
            </a:solidFill>
            <a:miter lim="800000"/>
            <a:headEnd/>
            <a:tailEnd/>
          </a:ln>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defTabSz="914400" eaLnBrk="1" fontAlgn="base" hangingPunct="1">
              <a:spcBef>
                <a:spcPct val="0"/>
              </a:spcBef>
              <a:spcAft>
                <a:spcPct val="0"/>
              </a:spcAft>
            </a:pPr>
            <a:r>
              <a:rPr lang="it-IT" sz="2800" smtClean="0">
                <a:solidFill>
                  <a:srgbClr val="000000"/>
                </a:solidFill>
              </a:rPr>
              <a:t>INTERPRETAZIONE</a:t>
            </a:r>
          </a:p>
        </p:txBody>
      </p:sp>
      <p:sp>
        <p:nvSpPr>
          <p:cNvPr id="8" name="Rettangolo 7"/>
          <p:cNvSpPr>
            <a:spLocks noChangeArrowheads="1"/>
          </p:cNvSpPr>
          <p:nvPr/>
        </p:nvSpPr>
        <p:spPr bwMode="auto">
          <a:xfrm>
            <a:off x="5795963" y="1125538"/>
            <a:ext cx="2592387" cy="1008062"/>
          </a:xfrm>
          <a:prstGeom prst="rect">
            <a:avLst/>
          </a:prstGeom>
          <a:gradFill rotWithShape="1">
            <a:gsLst>
              <a:gs pos="0">
                <a:srgbClr val="85FFDB"/>
              </a:gs>
              <a:gs pos="100000">
                <a:srgbClr val="00EBA8"/>
              </a:gs>
            </a:gsLst>
            <a:lin ang="5400000"/>
          </a:gradFill>
          <a:ln w="9525">
            <a:solidFill>
              <a:srgbClr val="00CC98"/>
            </a:solidFill>
            <a:miter lim="800000"/>
            <a:headEnd/>
            <a:tailEnd/>
          </a:ln>
          <a:effectLst>
            <a:outerShdw blurRad="40000" dist="23000" dir="5400000" rotWithShape="0">
              <a:srgbClr val="000000">
                <a:alpha val="34998"/>
              </a:srgbClr>
            </a:outerShdw>
          </a:effectLst>
        </p:spPr>
        <p:txBody>
          <a:bodyPr anchor="ctr"/>
          <a:lstStyle/>
          <a:p>
            <a:pPr algn="ctr" defTabSz="914400" fontAlgn="base">
              <a:spcBef>
                <a:spcPct val="0"/>
              </a:spcBef>
              <a:spcAft>
                <a:spcPct val="0"/>
              </a:spcAft>
              <a:defRPr/>
            </a:pPr>
            <a:r>
              <a:rPr lang="it-IT" dirty="0">
                <a:solidFill>
                  <a:srgbClr val="000000"/>
                </a:solidFill>
                <a:latin typeface="Times New Roman"/>
                <a:ea typeface="ＭＳ Ｐゴシック"/>
                <a:cs typeface="ＭＳ Ｐゴシック" charset="0"/>
              </a:rPr>
              <a:t>LA COMPRENSIONE DEL PROBLEMA</a:t>
            </a:r>
          </a:p>
        </p:txBody>
      </p:sp>
      <p:sp>
        <p:nvSpPr>
          <p:cNvPr id="10" name="Rectangle 3"/>
          <p:cNvSpPr txBox="1">
            <a:spLocks noChangeArrowheads="1"/>
          </p:cNvSpPr>
          <p:nvPr/>
        </p:nvSpPr>
        <p:spPr>
          <a:xfrm>
            <a:off x="169863" y="1125538"/>
            <a:ext cx="3817561" cy="2159000"/>
          </a:xfrm>
          <a:prstGeom prst="rect">
            <a:avLst/>
          </a:prstGeom>
          <a:solidFill>
            <a:schemeClr val="bg1"/>
          </a:solidFill>
          <a:ln>
            <a:solidFill>
              <a:srgbClr val="000000"/>
            </a:solid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indent="0" defTabSz="914400" eaLnBrk="1" hangingPunct="1">
              <a:lnSpc>
                <a:spcPct val="90000"/>
              </a:lnSpc>
              <a:buFontTx/>
              <a:buNone/>
              <a:defRPr/>
            </a:pPr>
            <a:r>
              <a:rPr lang="it-IT" sz="2400" dirty="0" smtClean="0">
                <a:solidFill>
                  <a:srgbClr val="000000"/>
                </a:solidFill>
                <a:latin typeface="Times New Roman"/>
                <a:ea typeface="ＭＳ Ｐゴシック"/>
              </a:rPr>
              <a:t>George </a:t>
            </a:r>
            <a:r>
              <a:rPr lang="it-IT" sz="2400" dirty="0" err="1" smtClean="0">
                <a:solidFill>
                  <a:srgbClr val="000000"/>
                </a:solidFill>
                <a:latin typeface="Times New Roman"/>
                <a:ea typeface="ＭＳ Ｐゴシック"/>
              </a:rPr>
              <a:t>Polya</a:t>
            </a:r>
            <a:r>
              <a:rPr lang="it-IT" sz="2400" dirty="0" smtClean="0">
                <a:solidFill>
                  <a:srgbClr val="000000"/>
                </a:solidFill>
                <a:latin typeface="Times New Roman"/>
                <a:ea typeface="ＭＳ Ｐゴシック"/>
              </a:rPr>
              <a:t> (1945):</a:t>
            </a:r>
          </a:p>
          <a:p>
            <a:pPr defTabSz="914400" eaLnBrk="1" hangingPunct="1">
              <a:lnSpc>
                <a:spcPct val="90000"/>
              </a:lnSpc>
              <a:defRPr/>
            </a:pPr>
            <a:r>
              <a:rPr lang="it-IT" sz="2400" dirty="0" smtClean="0">
                <a:solidFill>
                  <a:srgbClr val="000000"/>
                </a:solidFill>
                <a:latin typeface="Times New Roman"/>
                <a:ea typeface="ＭＳ Ｐゴシック"/>
              </a:rPr>
              <a:t>Si </a:t>
            </a:r>
            <a:r>
              <a:rPr lang="it-IT" sz="2400" i="1" dirty="0" smtClean="0">
                <a:solidFill>
                  <a:srgbClr val="000000"/>
                </a:solidFill>
                <a:latin typeface="Times New Roman"/>
                <a:ea typeface="ＭＳ Ｐゴシック"/>
              </a:rPr>
              <a:t>comprende</a:t>
            </a:r>
            <a:r>
              <a:rPr lang="it-IT" sz="2400" dirty="0" smtClean="0">
                <a:solidFill>
                  <a:srgbClr val="000000"/>
                </a:solidFill>
                <a:latin typeface="Times New Roman"/>
                <a:ea typeface="ＭＳ Ｐゴシック"/>
              </a:rPr>
              <a:t> il problema</a:t>
            </a:r>
          </a:p>
          <a:p>
            <a:pPr defTabSz="914400" eaLnBrk="1" hangingPunct="1">
              <a:lnSpc>
                <a:spcPct val="90000"/>
              </a:lnSpc>
              <a:defRPr/>
            </a:pPr>
            <a:r>
              <a:rPr lang="it-IT" sz="2400" dirty="0" smtClean="0">
                <a:solidFill>
                  <a:srgbClr val="000000"/>
                </a:solidFill>
                <a:latin typeface="Times New Roman"/>
                <a:ea typeface="ＭＳ Ｐゴシック"/>
              </a:rPr>
              <a:t>Si </a:t>
            </a:r>
            <a:r>
              <a:rPr lang="it-IT" sz="2400" i="1" dirty="0" smtClean="0">
                <a:solidFill>
                  <a:srgbClr val="000000"/>
                </a:solidFill>
                <a:latin typeface="Times New Roman"/>
                <a:ea typeface="ＭＳ Ｐゴシック"/>
              </a:rPr>
              <a:t>compila un piano</a:t>
            </a:r>
          </a:p>
          <a:p>
            <a:pPr defTabSz="914400" eaLnBrk="1" hangingPunct="1">
              <a:lnSpc>
                <a:spcPct val="90000"/>
              </a:lnSpc>
              <a:defRPr/>
            </a:pPr>
            <a:r>
              <a:rPr lang="it-IT" sz="2400" dirty="0" smtClean="0">
                <a:solidFill>
                  <a:srgbClr val="000000"/>
                </a:solidFill>
                <a:latin typeface="Times New Roman"/>
                <a:ea typeface="ＭＳ Ｐゴシック"/>
              </a:rPr>
              <a:t>Si </a:t>
            </a:r>
            <a:r>
              <a:rPr lang="it-IT" sz="2400" i="1" dirty="0" smtClean="0">
                <a:solidFill>
                  <a:srgbClr val="000000"/>
                </a:solidFill>
                <a:latin typeface="Times New Roman"/>
                <a:ea typeface="ＭＳ Ｐゴシック"/>
              </a:rPr>
              <a:t>sviluppa</a:t>
            </a:r>
            <a:r>
              <a:rPr lang="it-IT" sz="2400" dirty="0" smtClean="0">
                <a:solidFill>
                  <a:srgbClr val="000000"/>
                </a:solidFill>
                <a:latin typeface="Times New Roman"/>
                <a:ea typeface="ＭＳ Ｐゴシック"/>
              </a:rPr>
              <a:t> il piano</a:t>
            </a:r>
          </a:p>
          <a:p>
            <a:pPr defTabSz="914400" eaLnBrk="1" hangingPunct="1">
              <a:lnSpc>
                <a:spcPct val="90000"/>
              </a:lnSpc>
              <a:defRPr/>
            </a:pPr>
            <a:r>
              <a:rPr lang="it-IT" sz="2400" dirty="0" smtClean="0">
                <a:solidFill>
                  <a:srgbClr val="000000"/>
                </a:solidFill>
                <a:latin typeface="Times New Roman"/>
                <a:ea typeface="ＭＳ Ｐゴシック"/>
              </a:rPr>
              <a:t>Si procede alla </a:t>
            </a:r>
            <a:r>
              <a:rPr lang="it-IT" sz="2400" i="1" dirty="0" smtClean="0">
                <a:solidFill>
                  <a:srgbClr val="000000"/>
                </a:solidFill>
                <a:latin typeface="Times New Roman"/>
                <a:ea typeface="ＭＳ Ｐゴシック"/>
              </a:rPr>
              <a:t>verifica</a:t>
            </a:r>
          </a:p>
        </p:txBody>
      </p:sp>
      <p:sp>
        <p:nvSpPr>
          <p:cNvPr id="73732" name="Rettangolo 2"/>
          <p:cNvSpPr>
            <a:spLocks noChangeArrowheads="1"/>
          </p:cNvSpPr>
          <p:nvPr/>
        </p:nvSpPr>
        <p:spPr bwMode="auto">
          <a:xfrm>
            <a:off x="639957" y="3379945"/>
            <a:ext cx="8324656" cy="1938992"/>
          </a:xfrm>
          <a:prstGeom prst="rect">
            <a:avLst/>
          </a:prstGeom>
          <a:solidFill>
            <a:srgbClr val="FFFFFF"/>
          </a:solidFill>
          <a:ln w="9525">
            <a:solidFill>
              <a:srgbClr val="000000"/>
            </a:solidFill>
            <a:miter lim="800000"/>
            <a:headEnd/>
            <a:tailEnd/>
          </a:ln>
          <a:extLst/>
        </p:spPr>
        <p:txBody>
          <a:bodyPr wrap="square">
            <a:spAutoFit/>
          </a:bodyPr>
          <a:lstStyle/>
          <a:p>
            <a:pPr defTabSz="914400" fontAlgn="base">
              <a:spcBef>
                <a:spcPct val="0"/>
              </a:spcBef>
              <a:spcAft>
                <a:spcPct val="0"/>
              </a:spcAft>
            </a:pPr>
            <a:r>
              <a:rPr lang="it-IT" sz="2400" dirty="0" smtClean="0">
                <a:solidFill>
                  <a:srgbClr val="000000"/>
                </a:solidFill>
                <a:latin typeface="Times New Roman"/>
                <a:ea typeface="ＭＳ Ｐゴシック" charset="0"/>
                <a:cs typeface="ＭＳ Ｐゴシック" charset="0"/>
              </a:rPr>
              <a:t>Richard Mayer</a:t>
            </a:r>
            <a:r>
              <a:rPr lang="it-IT" sz="2400" baseline="30000" dirty="0" smtClean="0">
                <a:solidFill>
                  <a:srgbClr val="000000"/>
                </a:solidFill>
                <a:latin typeface="Times New Roman"/>
                <a:ea typeface="ＭＳ Ｐゴシック" charset="0"/>
                <a:cs typeface="ＭＳ Ｐゴシック" charset="0"/>
              </a:rPr>
              <a:t> </a:t>
            </a:r>
            <a:r>
              <a:rPr lang="it-IT" sz="2400" dirty="0" smtClean="0">
                <a:solidFill>
                  <a:srgbClr val="000000"/>
                </a:solidFill>
                <a:latin typeface="Times New Roman"/>
                <a:ea typeface="ＭＳ Ｐゴシック" charset="0"/>
                <a:cs typeface="ＭＳ Ｐゴシック" charset="0"/>
              </a:rPr>
              <a:t> (1982): uno dei maggiori contributi della psicologia cognitiva all’educazione matematica è stato proprio la distinzione di due momenti importanti nel </a:t>
            </a:r>
            <a:r>
              <a:rPr lang="it-IT" sz="2400" dirty="0" err="1" smtClean="0">
                <a:solidFill>
                  <a:srgbClr val="000000"/>
                </a:solidFill>
                <a:latin typeface="Times New Roman"/>
                <a:ea typeface="ＭＳ Ｐゴシック" charset="0"/>
                <a:cs typeface="ＭＳ Ｐゴシック" charset="0"/>
              </a:rPr>
              <a:t>problem</a:t>
            </a:r>
            <a:r>
              <a:rPr lang="it-IT" sz="2400" dirty="0" smtClean="0">
                <a:solidFill>
                  <a:srgbClr val="000000"/>
                </a:solidFill>
                <a:latin typeface="Times New Roman"/>
                <a:ea typeface="ＭＳ Ｐゴシック" charset="0"/>
                <a:cs typeface="ＭＳ Ｐゴシック" charset="0"/>
              </a:rPr>
              <a:t> </a:t>
            </a:r>
            <a:r>
              <a:rPr lang="it-IT" sz="2400" dirty="0" err="1" smtClean="0">
                <a:solidFill>
                  <a:srgbClr val="000000"/>
                </a:solidFill>
                <a:latin typeface="Times New Roman"/>
                <a:ea typeface="ＭＳ Ｐゴシック" charset="0"/>
                <a:cs typeface="ＭＳ Ｐゴシック" charset="0"/>
              </a:rPr>
              <a:t>solving</a:t>
            </a:r>
            <a:r>
              <a:rPr lang="it-IT" sz="2400" dirty="0" smtClean="0">
                <a:solidFill>
                  <a:srgbClr val="000000"/>
                </a:solidFill>
                <a:latin typeface="Times New Roman"/>
                <a:ea typeface="ＭＳ Ｐゴシック" charset="0"/>
                <a:cs typeface="ＭＳ Ｐゴシック" charset="0"/>
              </a:rPr>
              <a:t> </a:t>
            </a:r>
          </a:p>
          <a:p>
            <a:pPr defTabSz="914400" fontAlgn="base">
              <a:spcBef>
                <a:spcPct val="0"/>
              </a:spcBef>
              <a:spcAft>
                <a:spcPct val="0"/>
              </a:spcAft>
            </a:pPr>
            <a:r>
              <a:rPr lang="it-IT" sz="2400" dirty="0" smtClean="0">
                <a:solidFill>
                  <a:srgbClr val="000000"/>
                </a:solidFill>
                <a:latin typeface="Times New Roman"/>
                <a:ea typeface="ＭＳ Ｐゴシック" charset="0"/>
                <a:cs typeface="ＭＳ Ｐゴシック" charset="0"/>
              </a:rPr>
              <a:t>1. la rappresentazione </a:t>
            </a:r>
          </a:p>
          <a:p>
            <a:pPr defTabSz="914400" fontAlgn="base">
              <a:spcBef>
                <a:spcPct val="0"/>
              </a:spcBef>
              <a:spcAft>
                <a:spcPct val="0"/>
              </a:spcAft>
            </a:pPr>
            <a:r>
              <a:rPr lang="it-IT" sz="2400" dirty="0" smtClean="0">
                <a:solidFill>
                  <a:srgbClr val="000000"/>
                </a:solidFill>
                <a:latin typeface="Times New Roman"/>
                <a:ea typeface="ＭＳ Ｐゴシック" charset="0"/>
                <a:cs typeface="ＭＳ Ｐゴシック" charset="0"/>
              </a:rPr>
              <a:t>2. la soluzione. </a:t>
            </a:r>
          </a:p>
        </p:txBody>
      </p:sp>
      <p:sp>
        <p:nvSpPr>
          <p:cNvPr id="73733" name="Rettangolo 8"/>
          <p:cNvSpPr>
            <a:spLocks noChangeArrowheads="1"/>
          </p:cNvSpPr>
          <p:nvPr/>
        </p:nvSpPr>
        <p:spPr bwMode="auto">
          <a:xfrm>
            <a:off x="323849" y="5447247"/>
            <a:ext cx="8640763" cy="1200150"/>
          </a:xfrm>
          <a:prstGeom prst="rect">
            <a:avLst/>
          </a:prstGeom>
          <a:solidFill>
            <a:srgbClr val="FFFFFF"/>
          </a:solidFill>
          <a:ln w="9525">
            <a:solidFill>
              <a:srgbClr val="000000"/>
            </a:solidFill>
            <a:miter lim="800000"/>
            <a:headEnd/>
            <a:tailEnd/>
          </a:ln>
          <a:extLst/>
        </p:spPr>
        <p:txBody>
          <a:bodyPr wrap="square">
            <a:spAutoFit/>
          </a:bodyPr>
          <a:lstStyle/>
          <a:p>
            <a:pPr defTabSz="914400" fontAlgn="base">
              <a:spcBef>
                <a:spcPct val="0"/>
              </a:spcBef>
              <a:spcAft>
                <a:spcPct val="0"/>
              </a:spcAft>
            </a:pPr>
            <a:r>
              <a:rPr lang="it-IT" sz="2400" dirty="0" smtClean="0">
                <a:solidFill>
                  <a:srgbClr val="000000"/>
                </a:solidFill>
                <a:latin typeface="Times New Roman"/>
                <a:ea typeface="ＭＳ Ｐゴシック" charset="0"/>
                <a:cs typeface="ＭＳ Ｐゴシック" charset="0"/>
              </a:rPr>
              <a:t>De Corte e </a:t>
            </a:r>
            <a:r>
              <a:rPr lang="it-IT" sz="2400" dirty="0" err="1" smtClean="0">
                <a:solidFill>
                  <a:srgbClr val="000000"/>
                </a:solidFill>
                <a:latin typeface="Times New Roman"/>
                <a:ea typeface="ＭＳ Ｐゴシック" charset="0"/>
                <a:cs typeface="ＭＳ Ｐゴシック" charset="0"/>
              </a:rPr>
              <a:t>Verschaffel</a:t>
            </a:r>
            <a:r>
              <a:rPr lang="it-IT" sz="2400" dirty="0" smtClean="0">
                <a:solidFill>
                  <a:srgbClr val="000000"/>
                </a:solidFill>
                <a:latin typeface="Times New Roman"/>
                <a:ea typeface="ＭＳ Ｐゴシック" charset="0"/>
                <a:cs typeface="ＭＳ Ｐゴシック" charset="0"/>
              </a:rPr>
              <a:t> (1985): dietro molti processi risolutivi scorretti c’è una mancata costruzione di una rappresentazione mentale adeguata del problema.</a:t>
            </a:r>
          </a:p>
        </p:txBody>
      </p:sp>
      <p:sp>
        <p:nvSpPr>
          <p:cNvPr id="4" name="CasellaDiTesto 3"/>
          <p:cNvSpPr txBox="1"/>
          <p:nvPr/>
        </p:nvSpPr>
        <p:spPr>
          <a:xfrm>
            <a:off x="4316137" y="2083285"/>
            <a:ext cx="2409341" cy="1200329"/>
          </a:xfrm>
          <a:prstGeom prst="rect">
            <a:avLst/>
          </a:prstGeom>
          <a:noFill/>
          <a:ln>
            <a:solidFill>
              <a:srgbClr val="000000"/>
            </a:solidFill>
          </a:ln>
        </p:spPr>
        <p:txBody>
          <a:bodyPr wrap="square" rtlCol="0">
            <a:spAutoFit/>
          </a:bodyPr>
          <a:lstStyle/>
          <a:p>
            <a:r>
              <a:rPr lang="it-IT" dirty="0" smtClean="0"/>
              <a:t>Alan </a:t>
            </a:r>
            <a:r>
              <a:rPr lang="it-IT" dirty="0" err="1" smtClean="0"/>
              <a:t>Schoenfeld</a:t>
            </a:r>
            <a:r>
              <a:rPr lang="it-IT" dirty="0" smtClean="0"/>
              <a:t> (1987)</a:t>
            </a:r>
          </a:p>
          <a:p>
            <a:r>
              <a:rPr lang="it-IT" dirty="0" smtClean="0"/>
              <a:t>1. Lettura</a:t>
            </a:r>
            <a:endParaRPr lang="it-IT" dirty="0"/>
          </a:p>
          <a:p>
            <a:r>
              <a:rPr lang="it-IT" dirty="0"/>
              <a:t>2. Analisi </a:t>
            </a:r>
          </a:p>
          <a:p>
            <a:r>
              <a:rPr lang="it-IT" dirty="0"/>
              <a:t>3. Esplorazione </a:t>
            </a:r>
          </a:p>
        </p:txBody>
      </p:sp>
      <p:grpSp>
        <p:nvGrpSpPr>
          <p:cNvPr id="2" name="Gruppo 1"/>
          <p:cNvGrpSpPr/>
          <p:nvPr/>
        </p:nvGrpSpPr>
        <p:grpSpPr>
          <a:xfrm>
            <a:off x="3987424" y="1755913"/>
            <a:ext cx="1236141" cy="327372"/>
            <a:chOff x="3987424" y="1755913"/>
            <a:chExt cx="1236141" cy="327372"/>
          </a:xfrm>
        </p:grpSpPr>
        <p:cxnSp>
          <p:nvCxnSpPr>
            <p:cNvPr id="7" name="Connettore 1 6"/>
            <p:cNvCxnSpPr/>
            <p:nvPr/>
          </p:nvCxnSpPr>
          <p:spPr>
            <a:xfrm flipV="1">
              <a:off x="3987424" y="1755913"/>
              <a:ext cx="1236141" cy="11044"/>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1" name="Connettore 2 10"/>
            <p:cNvCxnSpPr/>
            <p:nvPr/>
          </p:nvCxnSpPr>
          <p:spPr>
            <a:xfrm>
              <a:off x="5223565" y="1755913"/>
              <a:ext cx="0" cy="327372"/>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6046252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373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37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3732" grpId="0" animBg="1"/>
      <p:bldP spid="73733" grpId="0" animBg="1"/>
      <p:bldP spid="4" grpId="0" animBg="1"/>
    </p:bld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a:solidFill>
            <a:srgbClr val="FFFFFF"/>
          </a:solidFill>
        </p:spPr>
        <p:txBody>
          <a:bodyPr/>
          <a:lstStyle/>
          <a:p>
            <a:pPr>
              <a:defRPr/>
            </a:pPr>
            <a:r>
              <a:rPr lang="it-IT" dirty="0"/>
              <a:t>2</a:t>
            </a:r>
            <a:r>
              <a:rPr lang="it-IT" dirty="0" smtClean="0"/>
              <a:t>° test di continuità narrativa</a:t>
            </a:r>
            <a:endParaRPr lang="it-IT" dirty="0"/>
          </a:p>
        </p:txBody>
      </p:sp>
      <p:sp>
        <p:nvSpPr>
          <p:cNvPr id="6" name="Segnaposto contenuto 5"/>
          <p:cNvSpPr>
            <a:spLocks noGrp="1"/>
          </p:cNvSpPr>
          <p:nvPr>
            <p:ph idx="1"/>
          </p:nvPr>
        </p:nvSpPr>
        <p:spPr>
          <a:xfrm>
            <a:off x="685800" y="1981200"/>
            <a:ext cx="7772400" cy="1087438"/>
          </a:xfrm>
        </p:spPr>
        <p:txBody>
          <a:bodyPr/>
          <a:lstStyle/>
          <a:p>
            <a:pPr marL="0" indent="0">
              <a:buFontTx/>
              <a:buNone/>
              <a:defRPr/>
            </a:pPr>
            <a:r>
              <a:rPr lang="it-IT" dirty="0">
                <a:solidFill>
                  <a:srgbClr val="000000"/>
                </a:solidFill>
              </a:rPr>
              <a:t>C</a:t>
            </a:r>
            <a:r>
              <a:rPr lang="it-IT" dirty="0" smtClean="0">
                <a:solidFill>
                  <a:srgbClr val="000000"/>
                </a:solidFill>
              </a:rPr>
              <a:t>onoscere la risposta alla domanda serve ad un personaggio </a:t>
            </a:r>
            <a:r>
              <a:rPr lang="it-IT" dirty="0">
                <a:solidFill>
                  <a:srgbClr val="000000"/>
                </a:solidFill>
              </a:rPr>
              <a:t>della </a:t>
            </a:r>
            <a:r>
              <a:rPr lang="it-IT" dirty="0" smtClean="0">
                <a:solidFill>
                  <a:srgbClr val="000000"/>
                </a:solidFill>
              </a:rPr>
              <a:t>storia? </a:t>
            </a:r>
            <a:endParaRPr lang="it-IT" dirty="0">
              <a:solidFill>
                <a:srgbClr val="000000"/>
              </a:solidFill>
            </a:endParaRPr>
          </a:p>
        </p:txBody>
      </p:sp>
      <p:sp>
        <p:nvSpPr>
          <p:cNvPr id="7" name="Freccia giù 6"/>
          <p:cNvSpPr/>
          <p:nvPr/>
        </p:nvSpPr>
        <p:spPr>
          <a:xfrm>
            <a:off x="4427538" y="3284538"/>
            <a:ext cx="288925" cy="936625"/>
          </a:xfrm>
          <a:prstGeom prst="downArrow">
            <a:avLst/>
          </a:prstGeom>
          <a:solidFill>
            <a:srgbClr val="FFFFFF"/>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8" name="CasellaDiTesto 7"/>
          <p:cNvSpPr txBox="1">
            <a:spLocks noChangeArrowheads="1"/>
          </p:cNvSpPr>
          <p:nvPr/>
        </p:nvSpPr>
        <p:spPr bwMode="auto">
          <a:xfrm>
            <a:off x="827088" y="4652963"/>
            <a:ext cx="7561262"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2800" dirty="0">
                <a:solidFill>
                  <a:srgbClr val="000000"/>
                </a:solidFill>
              </a:rPr>
              <a:t>C’è frattura narrativa fra contesto (la storia) e la domanda</a:t>
            </a:r>
          </a:p>
        </p:txBody>
      </p:sp>
      <p:sp>
        <p:nvSpPr>
          <p:cNvPr id="2" name="CasellaDiTesto 1"/>
          <p:cNvSpPr txBox="1">
            <a:spLocks noChangeArrowheads="1"/>
          </p:cNvSpPr>
          <p:nvPr/>
        </p:nvSpPr>
        <p:spPr bwMode="auto">
          <a:xfrm>
            <a:off x="4859338" y="3429000"/>
            <a:ext cx="20891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2800" dirty="0" smtClean="0">
                <a:solidFill>
                  <a:srgbClr val="000000"/>
                </a:solidFill>
              </a:rPr>
              <a:t>NO</a:t>
            </a:r>
            <a:endParaRPr lang="it-IT" sz="2800" dirty="0">
              <a:solidFill>
                <a:srgbClr val="000000"/>
              </a:solidFill>
            </a:endParaRPr>
          </a:p>
        </p:txBody>
      </p:sp>
    </p:spTree>
    <p:extLst>
      <p:ext uri="{BB962C8B-B14F-4D97-AF65-F5344CB8AC3E}">
        <p14:creationId xmlns:p14="http://schemas.microsoft.com/office/powerpoint/2010/main" val="15204454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uild="p"/>
      <p:bldP spid="7" grpId="0" animBg="1"/>
      <p:bldP spid="8" grpId="0"/>
      <p:bldP spid="2" grpId="0"/>
    </p:bld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ln>
            <a:solidFill>
              <a:schemeClr val="tx1"/>
            </a:solidFill>
          </a:ln>
        </p:spPr>
        <p:txBody>
          <a:bodyPr/>
          <a:lstStyle/>
          <a:p>
            <a:r>
              <a:rPr lang="it-IT" dirty="0" smtClean="0"/>
              <a:t>Una sperimentazione</a:t>
            </a:r>
            <a:endParaRPr lang="it-IT" dirty="0"/>
          </a:p>
        </p:txBody>
      </p:sp>
      <p:sp>
        <p:nvSpPr>
          <p:cNvPr id="3" name="Segnaposto contenuto 2"/>
          <p:cNvSpPr>
            <a:spLocks noGrp="1"/>
          </p:cNvSpPr>
          <p:nvPr>
            <p:ph idx="1"/>
          </p:nvPr>
        </p:nvSpPr>
        <p:spPr>
          <a:xfrm>
            <a:off x="457200" y="1600200"/>
            <a:ext cx="8229600" cy="2521595"/>
          </a:xfrm>
          <a:solidFill>
            <a:srgbClr val="FFFFFF"/>
          </a:solidFill>
        </p:spPr>
        <p:txBody>
          <a:bodyPr>
            <a:normAutofit lnSpcReduction="10000"/>
          </a:bodyPr>
          <a:lstStyle/>
          <a:p>
            <a:r>
              <a:rPr lang="it-IT" dirty="0" smtClean="0"/>
              <a:t>Per aver conferma della nostra ipotesi abbiamo fatto una sperimentazione…</a:t>
            </a:r>
          </a:p>
          <a:p>
            <a:r>
              <a:rPr lang="it-IT" dirty="0" smtClean="0"/>
              <a:t>…riformulando Nonna Adele in modo da saldare la frattura narrativa, cioè da superare il 2° test di continuità:</a:t>
            </a:r>
            <a:endParaRPr lang="it-IT" dirty="0"/>
          </a:p>
        </p:txBody>
      </p:sp>
      <p:sp>
        <p:nvSpPr>
          <p:cNvPr id="4" name="Segnaposto contenuto 5"/>
          <p:cNvSpPr txBox="1">
            <a:spLocks/>
          </p:cNvSpPr>
          <p:nvPr/>
        </p:nvSpPr>
        <p:spPr>
          <a:xfrm>
            <a:off x="578176" y="4607095"/>
            <a:ext cx="7772400" cy="1087438"/>
          </a:xfrm>
          <a:prstGeom prst="rect">
            <a:avLst/>
          </a:prstGeom>
          <a:ln>
            <a:solidFill>
              <a:schemeClr val="tx1"/>
            </a:solidFill>
          </a:ln>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Tx/>
              <a:buNone/>
              <a:defRPr/>
            </a:pPr>
            <a:r>
              <a:rPr lang="it-IT" dirty="0" smtClean="0">
                <a:solidFill>
                  <a:srgbClr val="000000"/>
                </a:solidFill>
              </a:rPr>
              <a:t>Conoscere la risposta alla domanda serve ad un personaggio della storia? </a:t>
            </a:r>
            <a:endParaRPr lang="it-IT" dirty="0">
              <a:solidFill>
                <a:srgbClr val="000000"/>
              </a:solidFill>
            </a:endParaRPr>
          </a:p>
        </p:txBody>
      </p:sp>
    </p:spTree>
    <p:extLst>
      <p:ext uri="{BB962C8B-B14F-4D97-AF65-F5344CB8AC3E}">
        <p14:creationId xmlns:p14="http://schemas.microsoft.com/office/powerpoint/2010/main" val="21996732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bg/>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P spid="4" grpId="0" build="p" animBg="1"/>
    </p:bld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288" y="243657"/>
            <a:ext cx="8173870" cy="640008"/>
          </a:xfrm>
          <a:solidFill>
            <a:srgbClr val="FF9999"/>
          </a:solidFill>
        </p:spPr>
        <p:txBody>
          <a:bodyPr>
            <a:normAutofit/>
          </a:bodyPr>
          <a:lstStyle/>
          <a:p>
            <a:pPr>
              <a:defRPr/>
            </a:pPr>
            <a:r>
              <a:rPr lang="it-IT" sz="2800" b="1" dirty="0" smtClean="0"/>
              <a:t>Nonna </a:t>
            </a:r>
            <a:r>
              <a:rPr lang="it-IT" sz="2800" b="1" dirty="0"/>
              <a:t>A</a:t>
            </a:r>
            <a:r>
              <a:rPr lang="it-IT" sz="2800" b="1" dirty="0" smtClean="0"/>
              <a:t>dele riformulata</a:t>
            </a:r>
            <a:endParaRPr lang="it-IT" sz="2800" b="1" dirty="0"/>
          </a:p>
        </p:txBody>
      </p:sp>
      <p:sp>
        <p:nvSpPr>
          <p:cNvPr id="3" name="Segnaposto contenuto 2"/>
          <p:cNvSpPr>
            <a:spLocks noGrp="1"/>
          </p:cNvSpPr>
          <p:nvPr>
            <p:ph idx="1"/>
          </p:nvPr>
        </p:nvSpPr>
        <p:spPr>
          <a:xfrm>
            <a:off x="395288" y="876143"/>
            <a:ext cx="8173870" cy="3047549"/>
          </a:xfrm>
          <a:solidFill>
            <a:srgbClr val="FF9999"/>
          </a:solidFill>
        </p:spPr>
        <p:txBody>
          <a:bodyPr>
            <a:normAutofit fontScale="92500" lnSpcReduction="20000"/>
          </a:bodyPr>
          <a:lstStyle/>
          <a:p>
            <a:pPr marL="0" indent="0">
              <a:buFontTx/>
              <a:buNone/>
              <a:defRPr/>
            </a:pPr>
            <a:r>
              <a:rPr lang="it-IT" sz="2400" dirty="0"/>
              <a:t>Ogni volta che va a trovare i nipotini Elisa e Matteo, nonna Adele porta due sacchetti di caramelle che i bambini dovranno mettere nel cassetto di cucina, per poi mangiare una caramella ogni tanto. </a:t>
            </a:r>
            <a:endParaRPr lang="it-IT" sz="2400" b="1" dirty="0"/>
          </a:p>
          <a:p>
            <a:pPr marL="0" indent="0">
              <a:buFontTx/>
              <a:buNone/>
              <a:defRPr/>
            </a:pPr>
            <a:r>
              <a:rPr lang="it-IT" sz="2400" dirty="0"/>
              <a:t>La prima caramella però la possono mangiare subito, ma nonna Adele vuole che Elisa e Matteo la prendano da uno dei due sacchetti senza guardare dentro.</a:t>
            </a:r>
            <a:endParaRPr lang="it-IT" sz="2400" b="1" dirty="0"/>
          </a:p>
          <a:p>
            <a:pPr marL="0" indent="0">
              <a:buFontTx/>
              <a:buNone/>
              <a:defRPr/>
            </a:pPr>
            <a:r>
              <a:rPr lang="it-IT" sz="2400" dirty="0"/>
              <a:t>Oggi la nonna è arrivata con due sacchetti, uno bianco e uno rosso, e dice ai bambini: “In quello bianco ci sono 4 caramelle al gusto di menta e 3 al gusto di arancia, in quello rosso ci sono 3 caramelle al gusto di menta e 4 al gusto di arancia”</a:t>
            </a:r>
            <a:r>
              <a:rPr lang="it-IT" sz="2400" dirty="0" smtClean="0"/>
              <a:t>.</a:t>
            </a:r>
          </a:p>
          <a:p>
            <a:pPr marL="0" indent="0">
              <a:buNone/>
              <a:defRPr/>
            </a:pPr>
            <a:endParaRPr lang="it-IT" sz="2400" b="1" dirty="0"/>
          </a:p>
          <a:p>
            <a:pPr>
              <a:defRPr/>
            </a:pPr>
            <a:endParaRPr lang="it-IT" dirty="0"/>
          </a:p>
        </p:txBody>
      </p:sp>
      <p:sp>
        <p:nvSpPr>
          <p:cNvPr id="5" name="CasellaDiTesto 4"/>
          <p:cNvSpPr txBox="1"/>
          <p:nvPr/>
        </p:nvSpPr>
        <p:spPr>
          <a:xfrm>
            <a:off x="395289" y="4599495"/>
            <a:ext cx="3655344" cy="1200329"/>
          </a:xfrm>
          <a:prstGeom prst="rect">
            <a:avLst/>
          </a:prstGeom>
          <a:solidFill>
            <a:srgbClr val="FF9999"/>
          </a:solidFill>
          <a:ln>
            <a:solidFill>
              <a:srgbClr val="000000"/>
            </a:solidFill>
          </a:ln>
        </p:spPr>
        <p:txBody>
          <a:bodyPr wrap="square" rtlCol="0">
            <a:spAutoFit/>
          </a:bodyPr>
          <a:lstStyle/>
          <a:p>
            <a:pPr>
              <a:defRPr/>
            </a:pPr>
            <a:r>
              <a:rPr lang="it-IT" b="1" dirty="0"/>
              <a:t>Se a Matteo piacciono di più le caramelle all’arancia, da quale dei due sacchetti gli conviene pescare?</a:t>
            </a:r>
          </a:p>
          <a:p>
            <a:pPr>
              <a:defRPr/>
            </a:pPr>
            <a:r>
              <a:rPr lang="it-IT" dirty="0"/>
              <a:t>Perché?  </a:t>
            </a:r>
            <a:endParaRPr lang="it-IT" b="1" dirty="0"/>
          </a:p>
        </p:txBody>
      </p:sp>
      <p:sp>
        <p:nvSpPr>
          <p:cNvPr id="9" name="CasellaDiTesto 8"/>
          <p:cNvSpPr txBox="1"/>
          <p:nvPr/>
        </p:nvSpPr>
        <p:spPr>
          <a:xfrm>
            <a:off x="4692321" y="4563478"/>
            <a:ext cx="3890835" cy="1477328"/>
          </a:xfrm>
          <a:prstGeom prst="rect">
            <a:avLst/>
          </a:prstGeom>
          <a:solidFill>
            <a:srgbClr val="00FF00"/>
          </a:solidFill>
          <a:ln>
            <a:solidFill>
              <a:srgbClr val="000000"/>
            </a:solidFill>
          </a:ln>
        </p:spPr>
        <p:txBody>
          <a:bodyPr wrap="square" rtlCol="0">
            <a:spAutoFit/>
          </a:bodyPr>
          <a:lstStyle/>
          <a:p>
            <a:r>
              <a:rPr lang="it-IT" dirty="0"/>
              <a:t>Se Matteo può prendere le caramelle per primo, è più facile che gli capiti una caramella </a:t>
            </a:r>
            <a:r>
              <a:rPr lang="it-IT" dirty="0" smtClean="0"/>
              <a:t>all</a:t>
            </a:r>
            <a:r>
              <a:rPr lang="it-IT" dirty="0" smtClean="0">
                <a:latin typeface="Arial"/>
              </a:rPr>
              <a:t>’</a:t>
            </a:r>
            <a:r>
              <a:rPr lang="it-IT" dirty="0" smtClean="0"/>
              <a:t>arancia </a:t>
            </a:r>
            <a:r>
              <a:rPr lang="it-IT" dirty="0"/>
              <a:t>se pesca dal sacchetto bianco o dal sacchetto rosso</a:t>
            </a:r>
            <a:r>
              <a:rPr lang="it-IT" dirty="0" smtClean="0"/>
              <a:t>?</a:t>
            </a:r>
          </a:p>
          <a:p>
            <a:r>
              <a:rPr lang="it-IT" dirty="0" smtClean="0"/>
              <a:t>Perché</a:t>
            </a:r>
            <a:r>
              <a:rPr lang="it-IT" dirty="0"/>
              <a:t>? </a:t>
            </a:r>
          </a:p>
        </p:txBody>
      </p:sp>
      <p:cxnSp>
        <p:nvCxnSpPr>
          <p:cNvPr id="10" name="Connettore 2 9"/>
          <p:cNvCxnSpPr>
            <a:stCxn id="3" idx="2"/>
            <a:endCxn id="5" idx="0"/>
          </p:cNvCxnSpPr>
          <p:nvPr/>
        </p:nvCxnSpPr>
        <p:spPr>
          <a:xfrm flipH="1">
            <a:off x="2222961" y="3923692"/>
            <a:ext cx="2259262" cy="67580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Connettore 2 11"/>
          <p:cNvCxnSpPr>
            <a:stCxn id="3" idx="2"/>
            <a:endCxn id="9" idx="0"/>
          </p:cNvCxnSpPr>
          <p:nvPr/>
        </p:nvCxnSpPr>
        <p:spPr>
          <a:xfrm>
            <a:off x="4482223" y="3923692"/>
            <a:ext cx="2155516" cy="63978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CasellaDiTesto 12"/>
          <p:cNvSpPr txBox="1"/>
          <p:nvPr/>
        </p:nvSpPr>
        <p:spPr>
          <a:xfrm>
            <a:off x="823064" y="3983793"/>
            <a:ext cx="2144712" cy="523220"/>
          </a:xfrm>
          <a:prstGeom prst="rect">
            <a:avLst/>
          </a:prstGeom>
          <a:noFill/>
        </p:spPr>
        <p:txBody>
          <a:bodyPr wrap="square" rtlCol="0">
            <a:spAutoFit/>
          </a:bodyPr>
          <a:lstStyle/>
          <a:p>
            <a:r>
              <a:rPr lang="it-IT" sz="2800" b="1" dirty="0" smtClean="0"/>
              <a:t>VERSIONE A</a:t>
            </a:r>
            <a:endParaRPr lang="it-IT" sz="2800" b="1" dirty="0"/>
          </a:p>
        </p:txBody>
      </p:sp>
      <p:sp>
        <p:nvSpPr>
          <p:cNvPr id="14" name="CasellaDiTesto 13"/>
          <p:cNvSpPr txBox="1"/>
          <p:nvPr/>
        </p:nvSpPr>
        <p:spPr>
          <a:xfrm>
            <a:off x="6202352" y="4002513"/>
            <a:ext cx="2144712" cy="523220"/>
          </a:xfrm>
          <a:prstGeom prst="rect">
            <a:avLst/>
          </a:prstGeom>
          <a:noFill/>
        </p:spPr>
        <p:txBody>
          <a:bodyPr wrap="square" rtlCol="0">
            <a:spAutoFit/>
          </a:bodyPr>
          <a:lstStyle/>
          <a:p>
            <a:r>
              <a:rPr lang="it-IT" sz="2800" b="1" dirty="0" smtClean="0"/>
              <a:t>VERSIONE B</a:t>
            </a:r>
            <a:endParaRPr lang="it-IT" sz="2800" b="1" dirty="0"/>
          </a:p>
        </p:txBody>
      </p:sp>
      <p:sp>
        <p:nvSpPr>
          <p:cNvPr id="15" name="CasellaDiTesto 14"/>
          <p:cNvSpPr txBox="1"/>
          <p:nvPr/>
        </p:nvSpPr>
        <p:spPr>
          <a:xfrm>
            <a:off x="395289" y="6096003"/>
            <a:ext cx="3655344" cy="584776"/>
          </a:xfrm>
          <a:prstGeom prst="rect">
            <a:avLst/>
          </a:prstGeom>
          <a:noFill/>
        </p:spPr>
        <p:txBody>
          <a:bodyPr wrap="square" rtlCol="0">
            <a:spAutoFit/>
          </a:bodyPr>
          <a:lstStyle/>
          <a:p>
            <a:pPr algn="ctr"/>
            <a:r>
              <a:rPr lang="it-IT" sz="3200" b="1" dirty="0" smtClean="0"/>
              <a:t>SENZA FRATTURA</a:t>
            </a:r>
            <a:endParaRPr lang="it-IT" sz="3200" b="1" dirty="0"/>
          </a:p>
        </p:txBody>
      </p:sp>
      <p:sp>
        <p:nvSpPr>
          <p:cNvPr id="16" name="CasellaDiTesto 15"/>
          <p:cNvSpPr txBox="1"/>
          <p:nvPr/>
        </p:nvSpPr>
        <p:spPr>
          <a:xfrm>
            <a:off x="4812081" y="6101355"/>
            <a:ext cx="3655344" cy="584776"/>
          </a:xfrm>
          <a:prstGeom prst="rect">
            <a:avLst/>
          </a:prstGeom>
          <a:noFill/>
        </p:spPr>
        <p:txBody>
          <a:bodyPr wrap="square" rtlCol="0">
            <a:spAutoFit/>
          </a:bodyPr>
          <a:lstStyle/>
          <a:p>
            <a:pPr algn="ctr"/>
            <a:r>
              <a:rPr lang="it-IT" sz="3200" b="1" dirty="0" smtClean="0"/>
              <a:t>FRATTURA</a:t>
            </a:r>
            <a:endParaRPr lang="it-IT" sz="3200" b="1" dirty="0"/>
          </a:p>
        </p:txBody>
      </p:sp>
    </p:spTree>
    <p:extLst>
      <p:ext uri="{BB962C8B-B14F-4D97-AF65-F5344CB8AC3E}">
        <p14:creationId xmlns:p14="http://schemas.microsoft.com/office/powerpoint/2010/main" val="17860762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9" grpId="0" animBg="1"/>
      <p:bldP spid="13" grpId="0"/>
      <p:bldP spid="14" grpId="0"/>
      <p:bldP spid="15" grpId="0"/>
      <p:bldP spid="16" grpId="0"/>
    </p:bld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1"/>
          <p:cNvGrpSpPr/>
          <p:nvPr/>
        </p:nvGrpSpPr>
        <p:grpSpPr>
          <a:xfrm>
            <a:off x="1331913" y="1052513"/>
            <a:ext cx="6553200" cy="4754562"/>
            <a:chOff x="1331913" y="1052513"/>
            <a:chExt cx="6553200" cy="4754562"/>
          </a:xfrm>
        </p:grpSpPr>
        <p:sp>
          <p:nvSpPr>
            <p:cNvPr id="4" name="Rettangolo 3"/>
            <p:cNvSpPr/>
            <p:nvPr/>
          </p:nvSpPr>
          <p:spPr bwMode="auto">
            <a:xfrm>
              <a:off x="3516314" y="1052513"/>
              <a:ext cx="2184401" cy="1585911"/>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3600" dirty="0">
                  <a:solidFill>
                    <a:schemeClr val="tx1"/>
                  </a:solidFill>
                </a:rPr>
                <a:t>Risposte</a:t>
              </a:r>
            </a:p>
            <a:p>
              <a:pPr algn="ctr">
                <a:defRPr/>
              </a:pPr>
              <a:r>
                <a:rPr lang="it-IT" sz="3600" dirty="0">
                  <a:solidFill>
                    <a:schemeClr val="tx1"/>
                  </a:solidFill>
                </a:rPr>
                <a:t>corrette</a:t>
              </a:r>
            </a:p>
          </p:txBody>
        </p:sp>
        <p:sp>
          <p:nvSpPr>
            <p:cNvPr id="5" name="Rettangolo 4"/>
            <p:cNvSpPr/>
            <p:nvPr/>
          </p:nvSpPr>
          <p:spPr bwMode="auto">
            <a:xfrm>
              <a:off x="5700712" y="1054099"/>
              <a:ext cx="2184401" cy="1585914"/>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3600" dirty="0">
                  <a:solidFill>
                    <a:srgbClr val="000000"/>
                  </a:solidFill>
                </a:rPr>
                <a:t>Risposte</a:t>
              </a:r>
            </a:p>
            <a:p>
              <a:pPr algn="ctr">
                <a:defRPr/>
              </a:pPr>
              <a:r>
                <a:rPr lang="it-IT" sz="3600" dirty="0">
                  <a:solidFill>
                    <a:srgbClr val="000000"/>
                  </a:solidFill>
                </a:rPr>
                <a:t>scorrette</a:t>
              </a:r>
            </a:p>
          </p:txBody>
        </p:sp>
        <p:sp>
          <p:nvSpPr>
            <p:cNvPr id="6" name="Rettangolo 5"/>
            <p:cNvSpPr/>
            <p:nvPr/>
          </p:nvSpPr>
          <p:spPr bwMode="auto">
            <a:xfrm>
              <a:off x="3516314" y="4221164"/>
              <a:ext cx="2184401" cy="1585911"/>
            </a:xfrm>
            <a:prstGeom prst="rect">
              <a:avLst/>
            </a:prstGeom>
            <a:solidFill>
              <a:srgbClr val="00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6000" dirty="0">
                  <a:solidFill>
                    <a:srgbClr val="000000"/>
                  </a:solidFill>
                </a:rPr>
                <a:t>27</a:t>
              </a:r>
            </a:p>
          </p:txBody>
        </p:sp>
        <p:sp>
          <p:nvSpPr>
            <p:cNvPr id="7" name="Rettangolo 6"/>
            <p:cNvSpPr/>
            <p:nvPr/>
          </p:nvSpPr>
          <p:spPr bwMode="auto">
            <a:xfrm>
              <a:off x="5700712" y="4221164"/>
              <a:ext cx="2184401" cy="1585911"/>
            </a:xfrm>
            <a:prstGeom prst="rect">
              <a:avLst/>
            </a:prstGeom>
            <a:solidFill>
              <a:srgbClr val="00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6000" dirty="0">
                  <a:solidFill>
                    <a:srgbClr val="000000"/>
                  </a:solidFill>
                </a:rPr>
                <a:t>29</a:t>
              </a:r>
            </a:p>
          </p:txBody>
        </p:sp>
        <p:sp>
          <p:nvSpPr>
            <p:cNvPr id="9" name="Rettangolo 8"/>
            <p:cNvSpPr/>
            <p:nvPr/>
          </p:nvSpPr>
          <p:spPr bwMode="auto">
            <a:xfrm>
              <a:off x="1331913" y="4221164"/>
              <a:ext cx="2184401" cy="1585911"/>
            </a:xfrm>
            <a:prstGeom prst="rect">
              <a:avLst/>
            </a:prstGeom>
            <a:solidFill>
              <a:srgbClr val="00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2800" dirty="0" smtClean="0">
                  <a:solidFill>
                    <a:srgbClr val="000000"/>
                  </a:solidFill>
                </a:rPr>
                <a:t>Versione B </a:t>
              </a:r>
              <a:endParaRPr lang="it-IT" sz="2800" dirty="0">
                <a:solidFill>
                  <a:srgbClr val="000000"/>
                </a:solidFill>
              </a:endParaRPr>
            </a:p>
            <a:p>
              <a:pPr algn="ctr">
                <a:defRPr/>
              </a:pPr>
              <a:r>
                <a:rPr lang="it-IT" sz="2800" dirty="0" smtClean="0">
                  <a:solidFill>
                    <a:srgbClr val="000000"/>
                  </a:solidFill>
                </a:rPr>
                <a:t>(frattura)</a:t>
              </a:r>
              <a:endParaRPr lang="it-IT" sz="2800" dirty="0">
                <a:solidFill>
                  <a:srgbClr val="000000"/>
                </a:solidFill>
              </a:endParaRPr>
            </a:p>
          </p:txBody>
        </p:sp>
        <p:sp>
          <p:nvSpPr>
            <p:cNvPr id="10" name="Rettangolo 9"/>
            <p:cNvSpPr/>
            <p:nvPr/>
          </p:nvSpPr>
          <p:spPr bwMode="auto">
            <a:xfrm>
              <a:off x="1331913" y="2640013"/>
              <a:ext cx="2184401" cy="1581151"/>
            </a:xfrm>
            <a:prstGeom prst="rect">
              <a:avLst/>
            </a:prstGeom>
            <a:solidFill>
              <a:srgbClr val="FF9999"/>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2800" dirty="0">
                  <a:solidFill>
                    <a:srgbClr val="000000"/>
                  </a:solidFill>
                </a:rPr>
                <a:t>Versione </a:t>
              </a:r>
              <a:r>
                <a:rPr lang="it-IT" sz="2800" dirty="0" smtClean="0">
                  <a:solidFill>
                    <a:srgbClr val="000000"/>
                  </a:solidFill>
                </a:rPr>
                <a:t>A</a:t>
              </a:r>
              <a:endParaRPr lang="it-IT" sz="2800" dirty="0">
                <a:solidFill>
                  <a:srgbClr val="000000"/>
                </a:solidFill>
              </a:endParaRPr>
            </a:p>
            <a:p>
              <a:pPr algn="ctr">
                <a:defRPr/>
              </a:pPr>
              <a:r>
                <a:rPr lang="it-IT" sz="2800" dirty="0" smtClean="0">
                  <a:solidFill>
                    <a:srgbClr val="000000"/>
                  </a:solidFill>
                </a:rPr>
                <a:t>(non </a:t>
              </a:r>
              <a:r>
                <a:rPr lang="it-IT" sz="2800" dirty="0" smtClean="0">
                  <a:solidFill>
                    <a:srgbClr val="000000"/>
                  </a:solidFill>
                </a:rPr>
                <a:t>frattura)</a:t>
              </a:r>
              <a:endParaRPr lang="it-IT" sz="2800" dirty="0">
                <a:solidFill>
                  <a:srgbClr val="000000"/>
                </a:solidFill>
              </a:endParaRPr>
            </a:p>
          </p:txBody>
        </p:sp>
        <p:sp>
          <p:nvSpPr>
            <p:cNvPr id="11" name="Rettangolo 10"/>
            <p:cNvSpPr/>
            <p:nvPr/>
          </p:nvSpPr>
          <p:spPr bwMode="auto">
            <a:xfrm>
              <a:off x="3516314" y="2640013"/>
              <a:ext cx="2184401" cy="1581151"/>
            </a:xfrm>
            <a:prstGeom prst="rect">
              <a:avLst/>
            </a:prstGeom>
            <a:solidFill>
              <a:srgbClr val="FF9999"/>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6000" dirty="0">
                  <a:solidFill>
                    <a:srgbClr val="000000"/>
                  </a:solidFill>
                </a:rPr>
                <a:t>44</a:t>
              </a:r>
            </a:p>
          </p:txBody>
        </p:sp>
        <p:sp>
          <p:nvSpPr>
            <p:cNvPr id="12" name="Rettangolo 11"/>
            <p:cNvSpPr/>
            <p:nvPr/>
          </p:nvSpPr>
          <p:spPr bwMode="auto">
            <a:xfrm>
              <a:off x="5700712" y="2640013"/>
              <a:ext cx="2184401" cy="1581151"/>
            </a:xfrm>
            <a:prstGeom prst="rect">
              <a:avLst/>
            </a:prstGeom>
            <a:solidFill>
              <a:srgbClr val="FF9999"/>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6000" dirty="0">
                  <a:solidFill>
                    <a:srgbClr val="000000"/>
                  </a:solidFill>
                </a:rPr>
                <a:t>12</a:t>
              </a:r>
            </a:p>
          </p:txBody>
        </p:sp>
        <p:sp>
          <p:nvSpPr>
            <p:cNvPr id="13" name="Rettangolo 12"/>
            <p:cNvSpPr/>
            <p:nvPr/>
          </p:nvSpPr>
          <p:spPr bwMode="auto">
            <a:xfrm>
              <a:off x="1331913" y="1054099"/>
              <a:ext cx="2184401" cy="1585914"/>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4000" dirty="0">
                  <a:solidFill>
                    <a:schemeClr val="tx1"/>
                  </a:solidFill>
                </a:rPr>
                <a:t>CLASSI</a:t>
              </a:r>
              <a:br>
                <a:rPr lang="it-IT" sz="4000" dirty="0">
                  <a:solidFill>
                    <a:schemeClr val="tx1"/>
                  </a:solidFill>
                </a:rPr>
              </a:br>
              <a:r>
                <a:rPr lang="it-IT" sz="4000" dirty="0">
                  <a:solidFill>
                    <a:schemeClr val="tx1"/>
                  </a:solidFill>
                </a:rPr>
                <a:t>SECONDE</a:t>
              </a:r>
            </a:p>
          </p:txBody>
        </p:sp>
      </p:grpSp>
    </p:spTree>
    <p:extLst>
      <p:ext uri="{BB962C8B-B14F-4D97-AF65-F5344CB8AC3E}">
        <p14:creationId xmlns:p14="http://schemas.microsoft.com/office/powerpoint/2010/main" val="37865898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31057" y="2737072"/>
            <a:ext cx="8229600" cy="2779285"/>
          </a:xfrm>
        </p:spPr>
        <p:txBody>
          <a:bodyPr>
            <a:normAutofit fontScale="92500" lnSpcReduction="20000"/>
          </a:bodyPr>
          <a:lstStyle/>
          <a:p>
            <a:r>
              <a:rPr lang="it-IT" dirty="0" smtClean="0"/>
              <a:t> Ma dalla sperimentazione emerge un altro aspetto interessante:</a:t>
            </a:r>
          </a:p>
          <a:p>
            <a:pPr lvl="1"/>
            <a:r>
              <a:rPr lang="it-IT" dirty="0" smtClean="0"/>
              <a:t>Anche le risposte scorrette nella versione senza frattura appaiono più ‘razionali’, più coerenti con la domanda fatta</a:t>
            </a:r>
          </a:p>
          <a:p>
            <a:pPr lvl="1"/>
            <a:r>
              <a:rPr lang="it-IT" dirty="0" smtClean="0"/>
              <a:t>Nella versione con frattura invece sono molte le risposte apparentemente irrazionali</a:t>
            </a:r>
          </a:p>
        </p:txBody>
      </p:sp>
      <p:sp>
        <p:nvSpPr>
          <p:cNvPr id="5" name="Segnaposto contenuto 2"/>
          <p:cNvSpPr txBox="1">
            <a:spLocks/>
          </p:cNvSpPr>
          <p:nvPr/>
        </p:nvSpPr>
        <p:spPr>
          <a:xfrm>
            <a:off x="497524" y="856413"/>
            <a:ext cx="8229600" cy="1707194"/>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it-IT" dirty="0" smtClean="0"/>
              <a:t>L’aumento di risposte corrette fa pensare che alcune risposte scorrette fossero dovute ad una mancata comprensione del problema</a:t>
            </a:r>
          </a:p>
        </p:txBody>
      </p:sp>
    </p:spTree>
    <p:extLst>
      <p:ext uri="{BB962C8B-B14F-4D97-AF65-F5344CB8AC3E}">
        <p14:creationId xmlns:p14="http://schemas.microsoft.com/office/powerpoint/2010/main" val="37888506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P spid="5" grpId="0"/>
    </p:bld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4516" name="Picture 4" descr="B39 Don Milan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250" y="1301750"/>
            <a:ext cx="5616575" cy="4046538"/>
          </a:xfrm>
          <a:prstGeom prst="rect">
            <a:avLst/>
          </a:prstGeom>
          <a:noFill/>
          <a:extLst>
            <a:ext uri="{909E8E84-426E-40dd-AFC4-6F175D3DCCD1}">
              <a14:hiddenFill xmlns:a14="http://schemas.microsoft.com/office/drawing/2010/main">
                <a:solidFill>
                  <a:srgbClr val="FFFFFF"/>
                </a:solidFill>
              </a14:hiddenFill>
            </a:ext>
          </a:extLst>
        </p:spPr>
      </p:pic>
      <p:sp>
        <p:nvSpPr>
          <p:cNvPr id="704517" name="Text Box 5"/>
          <p:cNvSpPr txBox="1">
            <a:spLocks noChangeArrowheads="1"/>
          </p:cNvSpPr>
          <p:nvPr/>
        </p:nvSpPr>
        <p:spPr bwMode="auto">
          <a:xfrm>
            <a:off x="755650" y="404813"/>
            <a:ext cx="71294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it-IT" sz="4000" b="1">
                <a:solidFill>
                  <a:schemeClr val="bg1"/>
                </a:solidFill>
                <a:latin typeface="Vladimir Script" charset="0"/>
              </a:rPr>
              <a:t>E</a:t>
            </a:r>
            <a:r>
              <a:rPr lang="ja-JP" altLang="it-IT" sz="4000" b="1">
                <a:solidFill>
                  <a:schemeClr val="bg1"/>
                </a:solidFill>
                <a:latin typeface="Vladimir Script" charset="0"/>
              </a:rPr>
              <a:t>’</a:t>
            </a:r>
            <a:r>
              <a:rPr lang="it-IT" sz="4000" b="1">
                <a:solidFill>
                  <a:schemeClr val="bg1"/>
                </a:solidFill>
                <a:latin typeface="Vladimir Script" charset="0"/>
              </a:rPr>
              <a:t> meglio che pesca da quello bianco</a:t>
            </a:r>
          </a:p>
        </p:txBody>
      </p:sp>
    </p:spTree>
    <p:extLst>
      <p:ext uri="{BB962C8B-B14F-4D97-AF65-F5344CB8AC3E}">
        <p14:creationId xmlns:p14="http://schemas.microsoft.com/office/powerpoint/2010/main" val="54527612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5540" name="Picture 4" descr="B27 Pappiana 2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350" y="1990725"/>
            <a:ext cx="5689600" cy="4462463"/>
          </a:xfrm>
          <a:prstGeom prst="rect">
            <a:avLst/>
          </a:prstGeom>
          <a:noFill/>
          <a:extLst>
            <a:ext uri="{909E8E84-426E-40dd-AFC4-6F175D3DCCD1}">
              <a14:hiddenFill xmlns:a14="http://schemas.microsoft.com/office/drawing/2010/main">
                <a:solidFill>
                  <a:srgbClr val="FFFFFF"/>
                </a:solidFill>
              </a14:hiddenFill>
            </a:ext>
          </a:extLst>
        </p:spPr>
      </p:pic>
      <p:sp>
        <p:nvSpPr>
          <p:cNvPr id="705541" name="Text Box 5"/>
          <p:cNvSpPr txBox="1">
            <a:spLocks noChangeArrowheads="1"/>
          </p:cNvSpPr>
          <p:nvPr/>
        </p:nvSpPr>
        <p:spPr bwMode="auto">
          <a:xfrm>
            <a:off x="323850" y="476250"/>
            <a:ext cx="84963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it-IT" sz="2400">
                <a:solidFill>
                  <a:schemeClr val="bg1"/>
                </a:solidFill>
              </a:rPr>
              <a:t>LA NONNA LI VUOLE BENE </a:t>
            </a:r>
          </a:p>
          <a:p>
            <a:r>
              <a:rPr lang="it-IT" sz="2400">
                <a:solidFill>
                  <a:schemeClr val="bg1"/>
                </a:solidFill>
              </a:rPr>
              <a:t>E VOLEVA CHE ELISA E MATTEO GIOCANO</a:t>
            </a:r>
          </a:p>
        </p:txBody>
      </p:sp>
    </p:spTree>
    <p:extLst>
      <p:ext uri="{BB962C8B-B14F-4D97-AF65-F5344CB8AC3E}">
        <p14:creationId xmlns:p14="http://schemas.microsoft.com/office/powerpoint/2010/main" val="194008821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69619" y="1874761"/>
            <a:ext cx="8229600" cy="2779285"/>
          </a:xfrm>
        </p:spPr>
        <p:txBody>
          <a:bodyPr>
            <a:normAutofit/>
          </a:bodyPr>
          <a:lstStyle/>
          <a:p>
            <a:r>
              <a:rPr lang="it-IT" dirty="0" smtClean="0"/>
              <a:t> Ma dalla sperimentazione emerge un altro aspetto interessante:</a:t>
            </a:r>
          </a:p>
          <a:p>
            <a:pPr lvl="1"/>
            <a:r>
              <a:rPr lang="it-IT" dirty="0" smtClean="0"/>
              <a:t>Anche le risposte scorrette nella versione senza frattura appaiono più ‘razionali’, più coerenti con la domanda fatta</a:t>
            </a:r>
          </a:p>
        </p:txBody>
      </p:sp>
      <p:sp>
        <p:nvSpPr>
          <p:cNvPr id="5" name="Segnaposto contenuto 2"/>
          <p:cNvSpPr txBox="1">
            <a:spLocks/>
          </p:cNvSpPr>
          <p:nvPr/>
        </p:nvSpPr>
        <p:spPr>
          <a:xfrm>
            <a:off x="497524" y="318319"/>
            <a:ext cx="8229600" cy="1707194"/>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it-IT" dirty="0" smtClean="0"/>
              <a:t>L’aumento di risposte corrette fa pensare che alcune risposte scorrette fossero dovute ad una mancata comprensione del problema</a:t>
            </a:r>
          </a:p>
        </p:txBody>
      </p:sp>
      <p:sp>
        <p:nvSpPr>
          <p:cNvPr id="6" name="Freccia giù 5"/>
          <p:cNvSpPr/>
          <p:nvPr/>
        </p:nvSpPr>
        <p:spPr>
          <a:xfrm>
            <a:off x="4324309" y="4598455"/>
            <a:ext cx="350324" cy="602179"/>
          </a:xfrm>
          <a:prstGeom prst="downArrow">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7" name="CasellaDiTesto 6"/>
          <p:cNvSpPr txBox="1"/>
          <p:nvPr/>
        </p:nvSpPr>
        <p:spPr>
          <a:xfrm>
            <a:off x="656857" y="5288229"/>
            <a:ext cx="8070267" cy="1384995"/>
          </a:xfrm>
          <a:prstGeom prst="rect">
            <a:avLst/>
          </a:prstGeom>
          <a:noFill/>
          <a:ln>
            <a:solidFill>
              <a:srgbClr val="000000"/>
            </a:solidFill>
          </a:ln>
        </p:spPr>
        <p:txBody>
          <a:bodyPr wrap="square" rtlCol="0">
            <a:spAutoFit/>
          </a:bodyPr>
          <a:lstStyle/>
          <a:p>
            <a:pPr algn="ctr"/>
            <a:r>
              <a:rPr lang="it-IT" sz="2800" b="1" dirty="0" smtClean="0"/>
              <a:t>anche chi risponde scorrettamente pare comunque aver compreso il problema </a:t>
            </a:r>
          </a:p>
          <a:p>
            <a:pPr algn="ctr"/>
            <a:r>
              <a:rPr lang="it-IT" sz="2800" b="1" dirty="0" smtClean="0"/>
              <a:t>(in particolare la domanda)</a:t>
            </a:r>
            <a:endParaRPr lang="it-IT" sz="2800" b="1" dirty="0"/>
          </a:p>
        </p:txBody>
      </p:sp>
    </p:spTree>
    <p:extLst>
      <p:ext uri="{BB962C8B-B14F-4D97-AF65-F5344CB8AC3E}">
        <p14:creationId xmlns:p14="http://schemas.microsoft.com/office/powerpoint/2010/main" val="21824159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27218"/>
            <a:ext cx="8229600" cy="1143000"/>
          </a:xfrm>
        </p:spPr>
        <p:txBody>
          <a:bodyPr/>
          <a:lstStyle/>
          <a:p>
            <a:r>
              <a:rPr lang="it-IT" dirty="0" smtClean="0"/>
              <a:t>Criticità</a:t>
            </a:r>
            <a:endParaRPr lang="it-IT" dirty="0"/>
          </a:p>
        </p:txBody>
      </p:sp>
      <p:sp>
        <p:nvSpPr>
          <p:cNvPr id="3" name="Segnaposto contenuto 2"/>
          <p:cNvSpPr>
            <a:spLocks noGrp="1"/>
          </p:cNvSpPr>
          <p:nvPr>
            <p:ph idx="1"/>
          </p:nvPr>
        </p:nvSpPr>
        <p:spPr>
          <a:xfrm>
            <a:off x="457200" y="1396081"/>
            <a:ext cx="8229600" cy="2368874"/>
          </a:xfrm>
        </p:spPr>
        <p:txBody>
          <a:bodyPr/>
          <a:lstStyle/>
          <a:p>
            <a:r>
              <a:rPr lang="it-IT" sz="2800" dirty="0" smtClean="0"/>
              <a:t>Il testo di un problema ben formulato narrativamente in genere è più lungo e articolato</a:t>
            </a:r>
          </a:p>
          <a:p>
            <a:r>
              <a:rPr lang="it-IT" sz="2800" dirty="0" smtClean="0"/>
              <a:t>Non si riesce a sperimentare le potenzialità di un testo ‘ben formulato’ narrativamente se l’allievo non legge il testo o ha sviluppato una lettura selettiva </a:t>
            </a:r>
            <a:endParaRPr lang="it-IT" sz="2800" dirty="0"/>
          </a:p>
        </p:txBody>
      </p:sp>
      <p:sp>
        <p:nvSpPr>
          <p:cNvPr id="5" name="CasellaDiTesto 4"/>
          <p:cNvSpPr txBox="1"/>
          <p:nvPr/>
        </p:nvSpPr>
        <p:spPr>
          <a:xfrm>
            <a:off x="1020575" y="5273211"/>
            <a:ext cx="6735744" cy="954107"/>
          </a:xfrm>
          <a:prstGeom prst="rect">
            <a:avLst/>
          </a:prstGeom>
          <a:noFill/>
        </p:spPr>
        <p:txBody>
          <a:bodyPr wrap="square" rtlCol="0">
            <a:spAutoFit/>
          </a:bodyPr>
          <a:lstStyle/>
          <a:p>
            <a:pPr algn="ctr"/>
            <a:r>
              <a:rPr lang="it-IT" sz="2800" dirty="0" smtClean="0"/>
              <a:t>La teoria costruita può apparire non scientifica, in quanto non falsificabile</a:t>
            </a:r>
            <a:endParaRPr lang="it-IT" sz="2800" dirty="0"/>
          </a:p>
        </p:txBody>
      </p:sp>
      <p:sp>
        <p:nvSpPr>
          <p:cNvPr id="6" name="Freccia giù 5"/>
          <p:cNvSpPr/>
          <p:nvPr/>
        </p:nvSpPr>
        <p:spPr>
          <a:xfrm>
            <a:off x="4161647" y="4105161"/>
            <a:ext cx="484632" cy="680413"/>
          </a:xfrm>
          <a:prstGeom prst="downArrow">
            <a:avLst/>
          </a:prstGeom>
          <a:solidFill>
            <a:srgbClr val="FFFFFF"/>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67685873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Scaletta</a:t>
            </a:r>
            <a:endParaRPr lang="it-IT" dirty="0"/>
          </a:p>
        </p:txBody>
      </p:sp>
      <p:sp>
        <p:nvSpPr>
          <p:cNvPr id="3" name="Segnaposto contenuto 2"/>
          <p:cNvSpPr>
            <a:spLocks noGrp="1"/>
          </p:cNvSpPr>
          <p:nvPr>
            <p:ph idx="1"/>
          </p:nvPr>
        </p:nvSpPr>
        <p:spPr>
          <a:xfrm>
            <a:off x="457200" y="1600201"/>
            <a:ext cx="8229600" cy="657578"/>
          </a:xfrm>
        </p:spPr>
        <p:txBody>
          <a:bodyPr/>
          <a:lstStyle/>
          <a:p>
            <a:pPr marL="0" indent="0">
              <a:buNone/>
            </a:pPr>
            <a:r>
              <a:rPr lang="it-IT" dirty="0" smtClean="0"/>
              <a:t>0. Premesse</a:t>
            </a:r>
            <a:endParaRPr lang="it-IT" dirty="0"/>
          </a:p>
        </p:txBody>
      </p:sp>
      <p:sp>
        <p:nvSpPr>
          <p:cNvPr id="4" name="Segnaposto contenuto 2"/>
          <p:cNvSpPr txBox="1">
            <a:spLocks/>
          </p:cNvSpPr>
          <p:nvPr/>
        </p:nvSpPr>
        <p:spPr>
          <a:xfrm>
            <a:off x="488249" y="2257779"/>
            <a:ext cx="8229600" cy="884502"/>
          </a:xfrm>
          <a:prstGeom prst="rect">
            <a:avLst/>
          </a:prstGeom>
        </p:spPr>
        <p:txBody>
          <a:bodyPr vert="horz" lIns="91440" tIns="45720" rIns="91440" bIns="45720" rtlCol="0">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it-IT" sz="4100" dirty="0"/>
              <a:t>1</a:t>
            </a:r>
            <a:r>
              <a:rPr lang="it-IT" sz="4100" dirty="0" smtClean="0"/>
              <a:t>. La comprensione del testo del problema:         aspetti linguistici generali</a:t>
            </a:r>
            <a:endParaRPr lang="it-IT" sz="4100" dirty="0"/>
          </a:p>
        </p:txBody>
      </p:sp>
      <p:sp>
        <p:nvSpPr>
          <p:cNvPr id="5" name="Segnaposto contenuto 2"/>
          <p:cNvSpPr txBox="1">
            <a:spLocks/>
          </p:cNvSpPr>
          <p:nvPr/>
        </p:nvSpPr>
        <p:spPr>
          <a:xfrm>
            <a:off x="457200" y="3322259"/>
            <a:ext cx="8229600" cy="101343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it-IT" dirty="0" smtClean="0"/>
              <a:t>2. Il problema: genere, sottogeneri, tipologie testuali</a:t>
            </a:r>
            <a:endParaRPr lang="it-IT" dirty="0"/>
          </a:p>
        </p:txBody>
      </p:sp>
      <p:sp>
        <p:nvSpPr>
          <p:cNvPr id="6" name="Segnaposto contenuto 2"/>
          <p:cNvSpPr txBox="1">
            <a:spLocks/>
          </p:cNvSpPr>
          <p:nvPr/>
        </p:nvSpPr>
        <p:spPr>
          <a:xfrm>
            <a:off x="488249" y="4453318"/>
            <a:ext cx="8229600" cy="65757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it-IT" dirty="0" smtClean="0"/>
              <a:t>3. La comprensione di un problema narrativo</a:t>
            </a:r>
            <a:endParaRPr lang="it-IT" dirty="0"/>
          </a:p>
        </p:txBody>
      </p:sp>
      <p:sp>
        <p:nvSpPr>
          <p:cNvPr id="7" name="Segnaposto contenuto 2"/>
          <p:cNvSpPr txBox="1">
            <a:spLocks/>
          </p:cNvSpPr>
          <p:nvPr/>
        </p:nvSpPr>
        <p:spPr>
          <a:xfrm>
            <a:off x="488249" y="5128820"/>
            <a:ext cx="8229600" cy="65757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it-IT" dirty="0"/>
              <a:t>4</a:t>
            </a:r>
            <a:r>
              <a:rPr lang="it-IT" dirty="0" smtClean="0"/>
              <a:t>. Conclusioni</a:t>
            </a:r>
            <a:endParaRPr lang="it-IT" dirty="0"/>
          </a:p>
        </p:txBody>
      </p:sp>
      <p:sp>
        <p:nvSpPr>
          <p:cNvPr id="8" name="Rettangolo 7"/>
          <p:cNvSpPr/>
          <p:nvPr/>
        </p:nvSpPr>
        <p:spPr>
          <a:xfrm>
            <a:off x="350324" y="4980780"/>
            <a:ext cx="8571987" cy="983040"/>
          </a:xfrm>
          <a:prstGeom prst="rect">
            <a:avLst/>
          </a:prstGeom>
          <a:noFill/>
          <a:ln w="57150" cmpd="sng">
            <a:solidFill>
              <a:srgbClr val="00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7331644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ChangeArrowheads="1"/>
          </p:cNvSpPr>
          <p:nvPr/>
        </p:nvSpPr>
        <p:spPr bwMode="auto">
          <a:xfrm>
            <a:off x="3400089" y="3933825"/>
            <a:ext cx="1232420" cy="576263"/>
          </a:xfrm>
          <a:prstGeom prst="rect">
            <a:avLst/>
          </a:prstGeom>
          <a:solidFill>
            <a:srgbClr val="00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123907" name="Rectangle 3"/>
          <p:cNvSpPr>
            <a:spLocks noChangeArrowheads="1"/>
          </p:cNvSpPr>
          <p:nvPr/>
        </p:nvSpPr>
        <p:spPr bwMode="auto">
          <a:xfrm>
            <a:off x="655839" y="2853037"/>
            <a:ext cx="7570787" cy="5113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spcBef>
                <a:spcPct val="20000"/>
              </a:spcBef>
              <a:buFontTx/>
              <a:buChar char="•"/>
              <a:defRPr/>
            </a:pPr>
            <a:r>
              <a:rPr lang="it-IT" sz="3200" dirty="0" smtClean="0">
                <a:solidFill>
                  <a:srgbClr val="000000"/>
                </a:solidFill>
                <a:latin typeface="Times New Roman" charset="0"/>
              </a:rPr>
              <a:t>Nella </a:t>
            </a:r>
            <a:r>
              <a:rPr lang="it-IT" sz="3200" dirty="0">
                <a:solidFill>
                  <a:srgbClr val="000000"/>
                </a:solidFill>
                <a:latin typeface="Times New Roman" charset="0"/>
              </a:rPr>
              <a:t>ricerca queste difficoltà sono state messe in evidenza con due tecniche:</a:t>
            </a:r>
          </a:p>
          <a:p>
            <a:pPr marL="742950" lvl="1" indent="-285750">
              <a:spcBef>
                <a:spcPct val="20000"/>
              </a:spcBef>
              <a:buFont typeface="Wingdings" charset="0"/>
              <a:buChar char="ü"/>
              <a:defRPr/>
            </a:pPr>
            <a:r>
              <a:rPr lang="it-IT" sz="2800" dirty="0">
                <a:solidFill>
                  <a:srgbClr val="000000"/>
                </a:solidFill>
                <a:latin typeface="Times New Roman" charset="0"/>
              </a:rPr>
              <a:t>la richiesta di </a:t>
            </a:r>
            <a:r>
              <a:rPr lang="it-IT" sz="2800" i="1" dirty="0" smtClean="0">
                <a:solidFill>
                  <a:srgbClr val="000000"/>
                </a:solidFill>
                <a:latin typeface="Times New Roman" charset="0"/>
              </a:rPr>
              <a:t>ripetere</a:t>
            </a:r>
            <a:r>
              <a:rPr lang="it-IT" sz="2800" dirty="0" smtClean="0">
                <a:solidFill>
                  <a:srgbClr val="000000"/>
                </a:solidFill>
                <a:latin typeface="Times New Roman" charset="0"/>
              </a:rPr>
              <a:t> </a:t>
            </a:r>
            <a:r>
              <a:rPr lang="it-IT" sz="2800" dirty="0">
                <a:solidFill>
                  <a:srgbClr val="000000"/>
                </a:solidFill>
                <a:latin typeface="Times New Roman" charset="0"/>
              </a:rPr>
              <a:t>il testo del problema (re-</a:t>
            </a:r>
            <a:r>
              <a:rPr lang="it-IT" sz="2800" dirty="0" err="1">
                <a:solidFill>
                  <a:srgbClr val="000000"/>
                </a:solidFill>
                <a:latin typeface="Times New Roman" charset="0"/>
              </a:rPr>
              <a:t>telling</a:t>
            </a:r>
            <a:r>
              <a:rPr lang="it-IT" sz="2800" dirty="0">
                <a:solidFill>
                  <a:srgbClr val="000000"/>
                </a:solidFill>
                <a:latin typeface="Times New Roman" charset="0"/>
              </a:rPr>
              <a:t>)</a:t>
            </a:r>
          </a:p>
          <a:p>
            <a:pPr marL="742950" lvl="1" indent="-285750">
              <a:spcBef>
                <a:spcPct val="20000"/>
              </a:spcBef>
              <a:buFont typeface="Wingdings" charset="0"/>
              <a:buChar char="ü"/>
              <a:defRPr/>
            </a:pPr>
            <a:r>
              <a:rPr lang="it-IT" sz="2800" dirty="0">
                <a:solidFill>
                  <a:srgbClr val="000000"/>
                </a:solidFill>
                <a:latin typeface="Times New Roman" charset="0"/>
              </a:rPr>
              <a:t>la richiesta di </a:t>
            </a:r>
            <a:r>
              <a:rPr lang="it-IT" sz="2800" i="1" dirty="0" smtClean="0">
                <a:solidFill>
                  <a:srgbClr val="000000"/>
                </a:solidFill>
                <a:latin typeface="Times New Roman" charset="0"/>
              </a:rPr>
              <a:t>rappresentare </a:t>
            </a:r>
            <a:r>
              <a:rPr lang="it-IT" sz="2800" dirty="0" smtClean="0">
                <a:solidFill>
                  <a:srgbClr val="000000"/>
                </a:solidFill>
                <a:latin typeface="Times New Roman" charset="0"/>
              </a:rPr>
              <a:t>la situazione con materiali</a:t>
            </a:r>
            <a:endParaRPr lang="it-IT" sz="2800" dirty="0">
              <a:solidFill>
                <a:srgbClr val="000000"/>
              </a:solidFill>
              <a:latin typeface="Times New Roman" charset="0"/>
            </a:endParaRPr>
          </a:p>
          <a:p>
            <a:pPr marL="342900" indent="-342900">
              <a:spcBef>
                <a:spcPct val="20000"/>
              </a:spcBef>
              <a:defRPr/>
            </a:pPr>
            <a:endParaRPr lang="it-IT" sz="3200" dirty="0">
              <a:solidFill>
                <a:schemeClr val="bg1"/>
              </a:solidFill>
              <a:latin typeface="Times New Roman" charset="0"/>
            </a:endParaRPr>
          </a:p>
        </p:txBody>
      </p:sp>
      <p:sp>
        <p:nvSpPr>
          <p:cNvPr id="5" name="CasellaDiTesto 7"/>
          <p:cNvSpPr txBox="1">
            <a:spLocks noChangeArrowheads="1"/>
          </p:cNvSpPr>
          <p:nvPr/>
        </p:nvSpPr>
        <p:spPr bwMode="auto">
          <a:xfrm>
            <a:off x="971550" y="260350"/>
            <a:ext cx="7129463" cy="523875"/>
          </a:xfrm>
          <a:prstGeom prst="rect">
            <a:avLst/>
          </a:prstGeom>
          <a:solidFill>
            <a:srgbClr val="FFFFFF"/>
          </a:solidFill>
          <a:ln w="9525">
            <a:solidFill>
              <a:srgbClr val="000000"/>
            </a:solidFill>
            <a:miter lim="800000"/>
            <a:headEnd/>
            <a:tailEnd/>
          </a:ln>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defTabSz="914400" eaLnBrk="1" fontAlgn="base" hangingPunct="1">
              <a:spcBef>
                <a:spcPct val="0"/>
              </a:spcBef>
              <a:spcAft>
                <a:spcPct val="0"/>
              </a:spcAft>
            </a:pPr>
            <a:r>
              <a:rPr lang="it-IT" sz="2800" smtClean="0">
                <a:solidFill>
                  <a:srgbClr val="000000"/>
                </a:solidFill>
              </a:rPr>
              <a:t>INTERPRETAZIONE</a:t>
            </a:r>
          </a:p>
        </p:txBody>
      </p:sp>
      <p:sp>
        <p:nvSpPr>
          <p:cNvPr id="2" name="CasellaDiTesto 1"/>
          <p:cNvSpPr txBox="1"/>
          <p:nvPr/>
        </p:nvSpPr>
        <p:spPr>
          <a:xfrm>
            <a:off x="655839" y="864073"/>
            <a:ext cx="7361894" cy="2339102"/>
          </a:xfrm>
          <a:prstGeom prst="rect">
            <a:avLst/>
          </a:prstGeom>
          <a:noFill/>
        </p:spPr>
        <p:txBody>
          <a:bodyPr wrap="square" rtlCol="0">
            <a:spAutoFit/>
          </a:bodyPr>
          <a:lstStyle/>
          <a:p>
            <a:pPr marL="457200" indent="-457200">
              <a:buFont typeface="Arial"/>
              <a:buChar char="•"/>
            </a:pPr>
            <a:r>
              <a:rPr lang="it-IT" sz="3200" dirty="0">
                <a:solidFill>
                  <a:srgbClr val="000000"/>
                </a:solidFill>
                <a:latin typeface="Times New Roman" charset="0"/>
              </a:rPr>
              <a:t>Secondo molti ricercatori (e insegnanti) le difficoltà degli allievi sono spesso dovute a difficoltà nella fase iniziale di comprensione.</a:t>
            </a:r>
            <a:r>
              <a:rPr lang="it-IT" dirty="0">
                <a:solidFill>
                  <a:srgbClr val="000000"/>
                </a:solidFill>
                <a:latin typeface="Times New Roman" charset="0"/>
              </a:rPr>
              <a:t> </a:t>
            </a:r>
          </a:p>
          <a:p>
            <a:endParaRPr lang="it-IT" dirty="0"/>
          </a:p>
        </p:txBody>
      </p:sp>
    </p:spTree>
    <p:extLst>
      <p:ext uri="{BB962C8B-B14F-4D97-AF65-F5344CB8AC3E}">
        <p14:creationId xmlns:p14="http://schemas.microsoft.com/office/powerpoint/2010/main" val="32486475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3907">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3907">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390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39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6" grpId="0" animBg="1"/>
      <p:bldP spid="123907" grpId="0" build="p" bldLvl="2"/>
      <p:bldP spid="2" grpId="0"/>
    </p:bld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41747" y="1430079"/>
            <a:ext cx="8229600" cy="4525963"/>
          </a:xfrm>
        </p:spPr>
        <p:txBody>
          <a:bodyPr>
            <a:normAutofit/>
          </a:bodyPr>
          <a:lstStyle/>
          <a:p>
            <a:r>
              <a:rPr lang="it-IT" dirty="0" smtClean="0"/>
              <a:t>La complessità del processo di comprensione di un problema ha implicazioni importanti sull’uso dei problemi nella ricerca didattica</a:t>
            </a:r>
          </a:p>
          <a:p>
            <a:r>
              <a:rPr lang="it-IT" dirty="0" smtClean="0"/>
              <a:t>Un problema comprensibile per tutti è un’astrazione…</a:t>
            </a:r>
          </a:p>
          <a:p>
            <a:r>
              <a:rPr lang="it-IT" dirty="0" smtClean="0"/>
              <a:t>…ma questo comporta estrema prudenza nell’interpretazione delle risposte ottenute in contesto di sperimentazione </a:t>
            </a:r>
          </a:p>
          <a:p>
            <a:pPr marL="0" indent="0">
              <a:buNone/>
            </a:pPr>
            <a:endParaRPr lang="it-IT" dirty="0"/>
          </a:p>
        </p:txBody>
      </p:sp>
      <p:sp>
        <p:nvSpPr>
          <p:cNvPr id="5" name="CasellaDiTesto 4"/>
          <p:cNvSpPr txBox="1"/>
          <p:nvPr/>
        </p:nvSpPr>
        <p:spPr>
          <a:xfrm>
            <a:off x="453576" y="532990"/>
            <a:ext cx="8300614" cy="584776"/>
          </a:xfrm>
          <a:prstGeom prst="rect">
            <a:avLst/>
          </a:prstGeom>
          <a:noFill/>
        </p:spPr>
        <p:txBody>
          <a:bodyPr wrap="square" rtlCol="0">
            <a:spAutoFit/>
          </a:bodyPr>
          <a:lstStyle/>
          <a:p>
            <a:pPr algn="ctr"/>
            <a:r>
              <a:rPr lang="it-IT" sz="3200" dirty="0" smtClean="0"/>
              <a:t>4.1 Implicazioni generali sulla ricerca didattica</a:t>
            </a:r>
            <a:endParaRPr lang="it-IT" sz="3200" dirty="0"/>
          </a:p>
        </p:txBody>
      </p:sp>
    </p:spTree>
    <p:extLst>
      <p:ext uri="{BB962C8B-B14F-4D97-AF65-F5344CB8AC3E}">
        <p14:creationId xmlns:p14="http://schemas.microsoft.com/office/powerpoint/2010/main" val="25198777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41747" y="1895030"/>
            <a:ext cx="8229600" cy="4525963"/>
          </a:xfrm>
        </p:spPr>
        <p:txBody>
          <a:bodyPr>
            <a:normAutofit fontScale="92500" lnSpcReduction="10000"/>
          </a:bodyPr>
          <a:lstStyle/>
          <a:p>
            <a:r>
              <a:rPr lang="it-IT" dirty="0" smtClean="0"/>
              <a:t>Sarebbe interessante interpretare alla luce del quadro teorico presentato alcune ricerche che utilizzano problemi verbali</a:t>
            </a:r>
          </a:p>
          <a:p>
            <a:r>
              <a:rPr lang="it-IT" dirty="0" smtClean="0"/>
              <a:t>Ad esempio:</a:t>
            </a:r>
          </a:p>
          <a:p>
            <a:pPr lvl="1" indent="-342900"/>
            <a:r>
              <a:rPr lang="it-IT" dirty="0" smtClean="0"/>
              <a:t>Task </a:t>
            </a:r>
            <a:r>
              <a:rPr lang="it-IT" dirty="0" err="1" smtClean="0"/>
              <a:t>variables</a:t>
            </a:r>
            <a:r>
              <a:rPr lang="it-IT" dirty="0" smtClean="0"/>
              <a:t> and </a:t>
            </a:r>
            <a:r>
              <a:rPr lang="it-IT" dirty="0" err="1" smtClean="0"/>
              <a:t>mathematical</a:t>
            </a:r>
            <a:r>
              <a:rPr lang="it-IT" dirty="0" smtClean="0"/>
              <a:t> </a:t>
            </a:r>
            <a:r>
              <a:rPr lang="it-IT" dirty="0" err="1" smtClean="0"/>
              <a:t>problem</a:t>
            </a:r>
            <a:r>
              <a:rPr lang="it-IT" dirty="0" smtClean="0"/>
              <a:t> </a:t>
            </a:r>
            <a:r>
              <a:rPr lang="it-IT" dirty="0" err="1" smtClean="0"/>
              <a:t>solving</a:t>
            </a:r>
            <a:endParaRPr lang="it-IT" dirty="0" smtClean="0"/>
          </a:p>
          <a:p>
            <a:pPr lvl="1" indent="-342900"/>
            <a:r>
              <a:rPr lang="it-IT" dirty="0" smtClean="0"/>
              <a:t>Il ruolo del contesto: concreto, realistico, familiare</a:t>
            </a:r>
          </a:p>
          <a:p>
            <a:r>
              <a:rPr lang="it-IT" dirty="0" smtClean="0"/>
              <a:t>Ma anche:</a:t>
            </a:r>
          </a:p>
          <a:p>
            <a:pPr marL="857250" lvl="1" indent="-457200"/>
            <a:r>
              <a:rPr lang="it-IT" dirty="0" smtClean="0"/>
              <a:t>Problemi statici vs problemi dinamici</a:t>
            </a:r>
          </a:p>
          <a:p>
            <a:pPr marL="857250" lvl="1" indent="-457200"/>
            <a:r>
              <a:rPr lang="it-IT" dirty="0" smtClean="0"/>
              <a:t>La ricerca sui problemi aritmetici con addizione e sottrazione</a:t>
            </a:r>
          </a:p>
        </p:txBody>
      </p:sp>
      <p:sp>
        <p:nvSpPr>
          <p:cNvPr id="5" name="CasellaDiTesto 4"/>
          <p:cNvSpPr txBox="1"/>
          <p:nvPr/>
        </p:nvSpPr>
        <p:spPr>
          <a:xfrm>
            <a:off x="453576" y="532990"/>
            <a:ext cx="8300614" cy="1077218"/>
          </a:xfrm>
          <a:prstGeom prst="rect">
            <a:avLst/>
          </a:prstGeom>
          <a:noFill/>
        </p:spPr>
        <p:txBody>
          <a:bodyPr wrap="square" rtlCol="0">
            <a:spAutoFit/>
          </a:bodyPr>
          <a:lstStyle/>
          <a:p>
            <a:pPr algn="ctr"/>
            <a:r>
              <a:rPr lang="it-IT" sz="3200" dirty="0" smtClean="0"/>
              <a:t>4.2 Implicazioni della teoria presentata su alcune  ricerche di didattica</a:t>
            </a:r>
            <a:endParaRPr lang="it-IT" sz="3200" dirty="0"/>
          </a:p>
        </p:txBody>
      </p:sp>
    </p:spTree>
    <p:extLst>
      <p:ext uri="{BB962C8B-B14F-4D97-AF65-F5344CB8AC3E}">
        <p14:creationId xmlns:p14="http://schemas.microsoft.com/office/powerpoint/2010/main" val="23365093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P spid="5" grpId="0"/>
    </p:bld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4.3 Approcci diversi (Bishop, 1992)</a:t>
            </a:r>
            <a:endParaRPr lang="it-IT" dirty="0"/>
          </a:p>
        </p:txBody>
      </p:sp>
      <p:sp>
        <p:nvSpPr>
          <p:cNvPr id="4" name="CasellaDiTesto 3"/>
          <p:cNvSpPr txBox="1"/>
          <p:nvPr/>
        </p:nvSpPr>
        <p:spPr>
          <a:xfrm>
            <a:off x="963869" y="1400657"/>
            <a:ext cx="2472041" cy="584776"/>
          </a:xfrm>
          <a:prstGeom prst="rect">
            <a:avLst/>
          </a:prstGeom>
          <a:noFill/>
          <a:ln>
            <a:solidFill>
              <a:srgbClr val="000000"/>
            </a:solidFill>
          </a:ln>
        </p:spPr>
        <p:txBody>
          <a:bodyPr wrap="square" rtlCol="0">
            <a:spAutoFit/>
          </a:bodyPr>
          <a:lstStyle/>
          <a:p>
            <a:pPr algn="ctr"/>
            <a:r>
              <a:rPr lang="it-IT" sz="3200" dirty="0" err="1" smtClean="0"/>
              <a:t>method</a:t>
            </a:r>
            <a:r>
              <a:rPr lang="it-IT" sz="3200" dirty="0" smtClean="0"/>
              <a:t> - led</a:t>
            </a:r>
            <a:endParaRPr lang="it-IT" sz="3200" dirty="0"/>
          </a:p>
        </p:txBody>
      </p:sp>
      <p:sp>
        <p:nvSpPr>
          <p:cNvPr id="5" name="CasellaDiTesto 4"/>
          <p:cNvSpPr txBox="1"/>
          <p:nvPr/>
        </p:nvSpPr>
        <p:spPr>
          <a:xfrm>
            <a:off x="5811029" y="1405637"/>
            <a:ext cx="2472041" cy="584776"/>
          </a:xfrm>
          <a:prstGeom prst="rect">
            <a:avLst/>
          </a:prstGeom>
          <a:noFill/>
          <a:ln>
            <a:solidFill>
              <a:srgbClr val="000000"/>
            </a:solidFill>
          </a:ln>
        </p:spPr>
        <p:txBody>
          <a:bodyPr wrap="square" rtlCol="0">
            <a:spAutoFit/>
          </a:bodyPr>
          <a:lstStyle/>
          <a:p>
            <a:pPr algn="ctr"/>
            <a:r>
              <a:rPr lang="it-IT" sz="3200" dirty="0" err="1"/>
              <a:t>p</a:t>
            </a:r>
            <a:r>
              <a:rPr lang="it-IT" sz="3200" dirty="0" err="1" smtClean="0"/>
              <a:t>roblem</a:t>
            </a:r>
            <a:r>
              <a:rPr lang="it-IT" sz="3200" dirty="0" smtClean="0"/>
              <a:t> - led</a:t>
            </a:r>
            <a:endParaRPr lang="it-IT" sz="3200" dirty="0"/>
          </a:p>
        </p:txBody>
      </p:sp>
      <p:cxnSp>
        <p:nvCxnSpPr>
          <p:cNvPr id="7" name="Connettore 2 6"/>
          <p:cNvCxnSpPr/>
          <p:nvPr/>
        </p:nvCxnSpPr>
        <p:spPr>
          <a:xfrm>
            <a:off x="2192768" y="1985433"/>
            <a:ext cx="0" cy="685329"/>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8" name="CasellaDiTesto 7"/>
          <p:cNvSpPr txBox="1"/>
          <p:nvPr/>
        </p:nvSpPr>
        <p:spPr>
          <a:xfrm>
            <a:off x="816454" y="2840866"/>
            <a:ext cx="2823570" cy="369332"/>
          </a:xfrm>
          <a:prstGeom prst="rect">
            <a:avLst/>
          </a:prstGeom>
          <a:noFill/>
        </p:spPr>
        <p:txBody>
          <a:bodyPr wrap="square" rtlCol="0">
            <a:spAutoFit/>
          </a:bodyPr>
          <a:lstStyle/>
          <a:p>
            <a:pPr algn="ctr"/>
            <a:r>
              <a:rPr lang="it-IT" dirty="0"/>
              <a:t>g</a:t>
            </a:r>
            <a:r>
              <a:rPr lang="it-IT" dirty="0" smtClean="0"/>
              <a:t>uidata dai metodi</a:t>
            </a:r>
            <a:endParaRPr lang="it-IT" dirty="0"/>
          </a:p>
        </p:txBody>
      </p:sp>
      <p:cxnSp>
        <p:nvCxnSpPr>
          <p:cNvPr id="9" name="Connettore 2 8"/>
          <p:cNvCxnSpPr/>
          <p:nvPr/>
        </p:nvCxnSpPr>
        <p:spPr>
          <a:xfrm>
            <a:off x="7035710" y="2001753"/>
            <a:ext cx="0" cy="685329"/>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0" name="CasellaDiTesto 9"/>
          <p:cNvSpPr txBox="1"/>
          <p:nvPr/>
        </p:nvSpPr>
        <p:spPr>
          <a:xfrm>
            <a:off x="5629594" y="2845846"/>
            <a:ext cx="2823570" cy="369332"/>
          </a:xfrm>
          <a:prstGeom prst="rect">
            <a:avLst/>
          </a:prstGeom>
          <a:noFill/>
        </p:spPr>
        <p:txBody>
          <a:bodyPr wrap="square" rtlCol="0">
            <a:spAutoFit/>
          </a:bodyPr>
          <a:lstStyle/>
          <a:p>
            <a:pPr algn="ctr"/>
            <a:r>
              <a:rPr lang="it-IT" dirty="0"/>
              <a:t>g</a:t>
            </a:r>
            <a:r>
              <a:rPr lang="it-IT" dirty="0" smtClean="0"/>
              <a:t>uidata dai problemi</a:t>
            </a:r>
            <a:endParaRPr lang="it-IT" dirty="0"/>
          </a:p>
        </p:txBody>
      </p:sp>
    </p:spTree>
    <p:extLst>
      <p:ext uri="{BB962C8B-B14F-4D97-AF65-F5344CB8AC3E}">
        <p14:creationId xmlns:p14="http://schemas.microsoft.com/office/powerpoint/2010/main" val="39576037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8" grpId="0"/>
      <p:bldP spid="10" grpId="0"/>
    </p:bld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4.3 Approcci diversi (Bishop, 1992)</a:t>
            </a:r>
            <a:endParaRPr lang="it-IT" dirty="0"/>
          </a:p>
        </p:txBody>
      </p:sp>
      <p:sp>
        <p:nvSpPr>
          <p:cNvPr id="5" name="CasellaDiTesto 4"/>
          <p:cNvSpPr txBox="1"/>
          <p:nvPr/>
        </p:nvSpPr>
        <p:spPr>
          <a:xfrm>
            <a:off x="5811029" y="1405637"/>
            <a:ext cx="2472041" cy="584776"/>
          </a:xfrm>
          <a:prstGeom prst="rect">
            <a:avLst/>
          </a:prstGeom>
          <a:noFill/>
          <a:ln>
            <a:solidFill>
              <a:srgbClr val="000000"/>
            </a:solidFill>
          </a:ln>
        </p:spPr>
        <p:txBody>
          <a:bodyPr wrap="square" rtlCol="0">
            <a:spAutoFit/>
          </a:bodyPr>
          <a:lstStyle/>
          <a:p>
            <a:pPr algn="ctr"/>
            <a:r>
              <a:rPr lang="it-IT" sz="3200" dirty="0" err="1"/>
              <a:t>p</a:t>
            </a:r>
            <a:r>
              <a:rPr lang="it-IT" sz="3200" dirty="0" err="1" smtClean="0"/>
              <a:t>roblem</a:t>
            </a:r>
            <a:r>
              <a:rPr lang="it-IT" sz="3200" dirty="0" smtClean="0"/>
              <a:t> - led</a:t>
            </a:r>
            <a:endParaRPr lang="it-IT" sz="3200" dirty="0"/>
          </a:p>
        </p:txBody>
      </p:sp>
      <p:cxnSp>
        <p:nvCxnSpPr>
          <p:cNvPr id="9" name="Connettore 2 8"/>
          <p:cNvCxnSpPr/>
          <p:nvPr/>
        </p:nvCxnSpPr>
        <p:spPr>
          <a:xfrm>
            <a:off x="7035710" y="2001753"/>
            <a:ext cx="0" cy="685329"/>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0" name="CasellaDiTesto 9"/>
          <p:cNvSpPr txBox="1"/>
          <p:nvPr/>
        </p:nvSpPr>
        <p:spPr>
          <a:xfrm>
            <a:off x="5629594" y="2845846"/>
            <a:ext cx="2823570" cy="369332"/>
          </a:xfrm>
          <a:prstGeom prst="rect">
            <a:avLst/>
          </a:prstGeom>
          <a:noFill/>
        </p:spPr>
        <p:txBody>
          <a:bodyPr wrap="square" rtlCol="0">
            <a:spAutoFit/>
          </a:bodyPr>
          <a:lstStyle/>
          <a:p>
            <a:pPr algn="ctr"/>
            <a:r>
              <a:rPr lang="it-IT" dirty="0"/>
              <a:t>g</a:t>
            </a:r>
            <a:r>
              <a:rPr lang="it-IT" dirty="0" smtClean="0"/>
              <a:t>uidata dai problemi</a:t>
            </a:r>
            <a:endParaRPr lang="it-IT" dirty="0"/>
          </a:p>
        </p:txBody>
      </p:sp>
      <p:sp>
        <p:nvSpPr>
          <p:cNvPr id="11" name="Rettangolo 10"/>
          <p:cNvSpPr/>
          <p:nvPr/>
        </p:nvSpPr>
        <p:spPr>
          <a:xfrm>
            <a:off x="680379" y="5675609"/>
            <a:ext cx="8232576" cy="666849"/>
          </a:xfrm>
          <a:prstGeom prst="rect">
            <a:avLst/>
          </a:prstGeom>
        </p:spPr>
        <p:txBody>
          <a:bodyPr wrap="square">
            <a:spAutoFit/>
          </a:bodyPr>
          <a:lstStyle/>
          <a:p>
            <a:pPr algn="ctr"/>
            <a:r>
              <a:rPr lang="it-IT" sz="2800" baseline="30000" dirty="0" smtClean="0"/>
              <a:t>L’interazione </a:t>
            </a:r>
            <a:r>
              <a:rPr lang="it-IT" sz="2800" baseline="30000" dirty="0"/>
              <a:t>con le altre discipline è più </a:t>
            </a:r>
            <a:r>
              <a:rPr lang="it-IT" sz="2800" baseline="30000" dirty="0" smtClean="0"/>
              <a:t>evidente nella scelta dei</a:t>
            </a:r>
            <a:r>
              <a:rPr lang="it-IT" sz="2800" i="1" baseline="30000" dirty="0" smtClean="0"/>
              <a:t> metodi</a:t>
            </a:r>
            <a:r>
              <a:rPr lang="it-IT" sz="2800" baseline="30000" dirty="0" smtClean="0"/>
              <a:t>, </a:t>
            </a:r>
          </a:p>
          <a:p>
            <a:pPr algn="ctr"/>
            <a:r>
              <a:rPr lang="it-IT" sz="2800" baseline="30000" dirty="0" smtClean="0"/>
              <a:t>mentre </a:t>
            </a:r>
            <a:r>
              <a:rPr lang="it-IT" sz="2800" baseline="30000" dirty="0"/>
              <a:t>i </a:t>
            </a:r>
            <a:r>
              <a:rPr lang="it-IT" sz="2800" i="1" baseline="30000" dirty="0"/>
              <a:t>problemi</a:t>
            </a:r>
            <a:r>
              <a:rPr lang="it-IT" sz="2800" baseline="30000" dirty="0"/>
              <a:t> e i</a:t>
            </a:r>
            <a:r>
              <a:rPr lang="it-IT" sz="2800" i="1" baseline="30000" dirty="0"/>
              <a:t> risultati </a:t>
            </a:r>
            <a:r>
              <a:rPr lang="it-IT" sz="2800" baseline="30000" dirty="0"/>
              <a:t>sono specifici della nostra </a:t>
            </a:r>
            <a:r>
              <a:rPr lang="it-IT" sz="2800" baseline="30000" dirty="0" smtClean="0"/>
              <a:t>disciplina.</a:t>
            </a:r>
            <a:endParaRPr lang="it-IT" sz="2800" baseline="30000" dirty="0"/>
          </a:p>
        </p:txBody>
      </p:sp>
      <p:sp>
        <p:nvSpPr>
          <p:cNvPr id="12" name="CasellaDiTesto 11"/>
          <p:cNvSpPr txBox="1"/>
          <p:nvPr/>
        </p:nvSpPr>
        <p:spPr>
          <a:xfrm>
            <a:off x="578323" y="3484990"/>
            <a:ext cx="1837020" cy="523220"/>
          </a:xfrm>
          <a:prstGeom prst="rect">
            <a:avLst/>
          </a:prstGeom>
          <a:noFill/>
          <a:ln>
            <a:solidFill>
              <a:srgbClr val="000000"/>
            </a:solidFill>
          </a:ln>
        </p:spPr>
        <p:txBody>
          <a:bodyPr wrap="square" rtlCol="0">
            <a:spAutoFit/>
          </a:bodyPr>
          <a:lstStyle/>
          <a:p>
            <a:r>
              <a:rPr lang="it-IT" sz="2800" dirty="0" smtClean="0"/>
              <a:t>PROBLEMA</a:t>
            </a:r>
            <a:endParaRPr lang="it-IT" sz="2800" dirty="0"/>
          </a:p>
        </p:txBody>
      </p:sp>
      <p:sp>
        <p:nvSpPr>
          <p:cNvPr id="13" name="CasellaDiTesto 12"/>
          <p:cNvSpPr txBox="1"/>
          <p:nvPr/>
        </p:nvSpPr>
        <p:spPr>
          <a:xfrm>
            <a:off x="3384283" y="3489970"/>
            <a:ext cx="1837020" cy="523220"/>
          </a:xfrm>
          <a:prstGeom prst="rect">
            <a:avLst/>
          </a:prstGeom>
          <a:noFill/>
          <a:ln>
            <a:solidFill>
              <a:srgbClr val="000000"/>
            </a:solidFill>
          </a:ln>
        </p:spPr>
        <p:txBody>
          <a:bodyPr wrap="square" rtlCol="0">
            <a:spAutoFit/>
          </a:bodyPr>
          <a:lstStyle/>
          <a:p>
            <a:pPr algn="ctr"/>
            <a:r>
              <a:rPr lang="it-IT" sz="2800" dirty="0" smtClean="0"/>
              <a:t>METODI</a:t>
            </a:r>
            <a:endParaRPr lang="it-IT" sz="2800" dirty="0"/>
          </a:p>
        </p:txBody>
      </p:sp>
      <p:sp>
        <p:nvSpPr>
          <p:cNvPr id="14" name="CasellaDiTesto 13"/>
          <p:cNvSpPr txBox="1"/>
          <p:nvPr/>
        </p:nvSpPr>
        <p:spPr>
          <a:xfrm>
            <a:off x="5872628" y="3484990"/>
            <a:ext cx="1837020" cy="523220"/>
          </a:xfrm>
          <a:prstGeom prst="rect">
            <a:avLst/>
          </a:prstGeom>
          <a:noFill/>
          <a:ln>
            <a:solidFill>
              <a:srgbClr val="000000"/>
            </a:solidFill>
          </a:ln>
        </p:spPr>
        <p:txBody>
          <a:bodyPr wrap="square" rtlCol="0">
            <a:spAutoFit/>
          </a:bodyPr>
          <a:lstStyle/>
          <a:p>
            <a:pPr algn="ctr"/>
            <a:r>
              <a:rPr lang="it-IT" sz="2800" dirty="0" smtClean="0"/>
              <a:t>RISULTATI</a:t>
            </a:r>
            <a:endParaRPr lang="it-IT" sz="2800" dirty="0"/>
          </a:p>
        </p:txBody>
      </p:sp>
      <p:sp>
        <p:nvSpPr>
          <p:cNvPr id="19" name="Parentesi graffa chiusa 18"/>
          <p:cNvSpPr/>
          <p:nvPr/>
        </p:nvSpPr>
        <p:spPr>
          <a:xfrm rot="16200000">
            <a:off x="3979550" y="798191"/>
            <a:ext cx="704362" cy="7506839"/>
          </a:xfrm>
          <a:prstGeom prst="rightBrace">
            <a:avLst/>
          </a:prstGeom>
          <a:ln>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a:p>
        </p:txBody>
      </p:sp>
      <p:grpSp>
        <p:nvGrpSpPr>
          <p:cNvPr id="3" name="Gruppo 2"/>
          <p:cNvGrpSpPr/>
          <p:nvPr/>
        </p:nvGrpSpPr>
        <p:grpSpPr>
          <a:xfrm>
            <a:off x="113996" y="5042056"/>
            <a:ext cx="8447441" cy="392149"/>
            <a:chOff x="113996" y="5042056"/>
            <a:chExt cx="8447441" cy="392149"/>
          </a:xfrm>
        </p:grpSpPr>
        <p:sp>
          <p:nvSpPr>
            <p:cNvPr id="15" name="CasellaDiTesto 14"/>
            <p:cNvSpPr txBox="1"/>
            <p:nvPr/>
          </p:nvSpPr>
          <p:spPr>
            <a:xfrm>
              <a:off x="1145276" y="5049933"/>
              <a:ext cx="1508172" cy="369332"/>
            </a:xfrm>
            <a:prstGeom prst="rect">
              <a:avLst/>
            </a:prstGeom>
            <a:noFill/>
            <a:ln>
              <a:solidFill>
                <a:srgbClr val="000000"/>
              </a:solidFill>
            </a:ln>
          </p:spPr>
          <p:txBody>
            <a:bodyPr wrap="square" rtlCol="0">
              <a:spAutoFit/>
            </a:bodyPr>
            <a:lstStyle/>
            <a:p>
              <a:pPr algn="ctr"/>
              <a:r>
                <a:rPr lang="it-IT" dirty="0" smtClean="0"/>
                <a:t>linguistica</a:t>
              </a:r>
              <a:endParaRPr lang="it-IT" dirty="0"/>
            </a:p>
          </p:txBody>
        </p:sp>
        <p:sp>
          <p:nvSpPr>
            <p:cNvPr id="16" name="CasellaDiTesto 15"/>
            <p:cNvSpPr txBox="1"/>
            <p:nvPr/>
          </p:nvSpPr>
          <p:spPr>
            <a:xfrm>
              <a:off x="2749196" y="5054913"/>
              <a:ext cx="1508172" cy="369332"/>
            </a:xfrm>
            <a:prstGeom prst="rect">
              <a:avLst/>
            </a:prstGeom>
            <a:noFill/>
            <a:ln>
              <a:solidFill>
                <a:srgbClr val="000000"/>
              </a:solidFill>
            </a:ln>
          </p:spPr>
          <p:txBody>
            <a:bodyPr wrap="square" rtlCol="0">
              <a:spAutoFit/>
            </a:bodyPr>
            <a:lstStyle/>
            <a:p>
              <a:pPr algn="ctr"/>
              <a:r>
                <a:rPr lang="it-IT" dirty="0" smtClean="0"/>
                <a:t>psicologia</a:t>
              </a:r>
              <a:endParaRPr lang="it-IT" dirty="0"/>
            </a:p>
          </p:txBody>
        </p:sp>
        <p:sp>
          <p:nvSpPr>
            <p:cNvPr id="17" name="CasellaDiTesto 16"/>
            <p:cNvSpPr txBox="1"/>
            <p:nvPr/>
          </p:nvSpPr>
          <p:spPr>
            <a:xfrm>
              <a:off x="4364456" y="5059893"/>
              <a:ext cx="1508172" cy="369332"/>
            </a:xfrm>
            <a:prstGeom prst="rect">
              <a:avLst/>
            </a:prstGeom>
            <a:noFill/>
            <a:ln>
              <a:solidFill>
                <a:srgbClr val="000000"/>
              </a:solidFill>
            </a:ln>
          </p:spPr>
          <p:txBody>
            <a:bodyPr wrap="square" rtlCol="0">
              <a:spAutoFit/>
            </a:bodyPr>
            <a:lstStyle/>
            <a:p>
              <a:pPr algn="ctr"/>
              <a:r>
                <a:rPr lang="it-IT" dirty="0" smtClean="0"/>
                <a:t>antropologia</a:t>
              </a:r>
              <a:endParaRPr lang="it-IT" dirty="0"/>
            </a:p>
          </p:txBody>
        </p:sp>
        <p:sp>
          <p:nvSpPr>
            <p:cNvPr id="18" name="CasellaDiTesto 17"/>
            <p:cNvSpPr txBox="1"/>
            <p:nvPr/>
          </p:nvSpPr>
          <p:spPr>
            <a:xfrm>
              <a:off x="6036416" y="5064873"/>
              <a:ext cx="1508172" cy="369332"/>
            </a:xfrm>
            <a:prstGeom prst="rect">
              <a:avLst/>
            </a:prstGeom>
            <a:noFill/>
            <a:ln>
              <a:solidFill>
                <a:srgbClr val="000000"/>
              </a:solidFill>
            </a:ln>
          </p:spPr>
          <p:txBody>
            <a:bodyPr wrap="square" rtlCol="0">
              <a:spAutoFit/>
            </a:bodyPr>
            <a:lstStyle/>
            <a:p>
              <a:pPr algn="ctr"/>
              <a:r>
                <a:rPr lang="it-IT" dirty="0" smtClean="0"/>
                <a:t>sociologia</a:t>
              </a:r>
              <a:endParaRPr lang="it-IT" dirty="0"/>
            </a:p>
          </p:txBody>
        </p:sp>
        <p:sp>
          <p:nvSpPr>
            <p:cNvPr id="20" name="CasellaDiTesto 19"/>
            <p:cNvSpPr txBox="1"/>
            <p:nvPr/>
          </p:nvSpPr>
          <p:spPr>
            <a:xfrm>
              <a:off x="113996" y="5042056"/>
              <a:ext cx="761411" cy="369332"/>
            </a:xfrm>
            <a:prstGeom prst="rect">
              <a:avLst/>
            </a:prstGeom>
            <a:noFill/>
            <a:ln>
              <a:solidFill>
                <a:srgbClr val="000000"/>
              </a:solidFill>
            </a:ln>
          </p:spPr>
          <p:txBody>
            <a:bodyPr wrap="square" rtlCol="0">
              <a:spAutoFit/>
            </a:bodyPr>
            <a:lstStyle/>
            <a:p>
              <a:pPr algn="ctr"/>
              <a:r>
                <a:rPr lang="it-IT" dirty="0" smtClean="0"/>
                <a:t>…</a:t>
              </a:r>
            </a:p>
          </p:txBody>
        </p:sp>
        <p:sp>
          <p:nvSpPr>
            <p:cNvPr id="21" name="CasellaDiTesto 20"/>
            <p:cNvSpPr txBox="1"/>
            <p:nvPr/>
          </p:nvSpPr>
          <p:spPr>
            <a:xfrm>
              <a:off x="7800026" y="5046508"/>
              <a:ext cx="761411" cy="369332"/>
            </a:xfrm>
            <a:prstGeom prst="rect">
              <a:avLst/>
            </a:prstGeom>
            <a:noFill/>
            <a:ln>
              <a:solidFill>
                <a:srgbClr val="000000"/>
              </a:solidFill>
            </a:ln>
          </p:spPr>
          <p:txBody>
            <a:bodyPr wrap="square" rtlCol="0">
              <a:spAutoFit/>
            </a:bodyPr>
            <a:lstStyle/>
            <a:p>
              <a:pPr algn="ctr"/>
              <a:r>
                <a:rPr lang="it-IT" dirty="0" smtClean="0"/>
                <a:t>…</a:t>
              </a:r>
            </a:p>
          </p:txBody>
        </p:sp>
      </p:grpSp>
    </p:spTree>
    <p:extLst>
      <p:ext uri="{BB962C8B-B14F-4D97-AF65-F5344CB8AC3E}">
        <p14:creationId xmlns:p14="http://schemas.microsoft.com/office/powerpoint/2010/main" val="40611771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4" grpId="0" animBg="1"/>
      <p:bldP spid="19" grpId="0" animBg="1"/>
    </p:bldLst>
  </p:timing>
</p:sld>
</file>

<file path=ppt/slides/slide1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19209" y="609600"/>
            <a:ext cx="8038991" cy="1143000"/>
          </a:xfrm>
          <a:noFill/>
        </p:spPr>
        <p:txBody>
          <a:bodyPr>
            <a:normAutofit fontScale="90000"/>
          </a:bodyPr>
          <a:lstStyle/>
          <a:p>
            <a:pPr>
              <a:defRPr/>
            </a:pPr>
            <a:r>
              <a:rPr lang="it-IT" dirty="0" smtClean="0">
                <a:latin typeface="Calibri"/>
                <a:cs typeface="Calibri"/>
              </a:rPr>
              <a:t>4.4 Ma che cos</a:t>
            </a:r>
            <a:r>
              <a:rPr lang="it-IT" altLang="en-US" dirty="0" smtClean="0">
                <a:latin typeface="Calibri"/>
                <a:cs typeface="Calibri"/>
              </a:rPr>
              <a:t>’</a:t>
            </a:r>
            <a:r>
              <a:rPr lang="it-IT" dirty="0" smtClean="0">
                <a:latin typeface="Calibri"/>
                <a:cs typeface="Calibri"/>
              </a:rPr>
              <a:t>è </a:t>
            </a:r>
            <a:br>
              <a:rPr lang="it-IT" dirty="0" smtClean="0">
                <a:latin typeface="Calibri"/>
                <a:cs typeface="Calibri"/>
              </a:rPr>
            </a:br>
            <a:r>
              <a:rPr lang="it-IT" dirty="0" smtClean="0">
                <a:latin typeface="Calibri"/>
                <a:cs typeface="Calibri"/>
              </a:rPr>
              <a:t>un </a:t>
            </a:r>
            <a:r>
              <a:rPr lang="it-IT" altLang="en-US" dirty="0" smtClean="0">
                <a:latin typeface="Calibri"/>
                <a:cs typeface="Calibri"/>
              </a:rPr>
              <a:t>‘</a:t>
            </a:r>
            <a:r>
              <a:rPr lang="it-IT" dirty="0" smtClean="0">
                <a:latin typeface="Calibri"/>
                <a:cs typeface="Calibri"/>
              </a:rPr>
              <a:t>buon</a:t>
            </a:r>
            <a:r>
              <a:rPr lang="it-IT" altLang="en-US" dirty="0" smtClean="0">
                <a:latin typeface="Calibri"/>
                <a:cs typeface="Calibri"/>
              </a:rPr>
              <a:t>’</a:t>
            </a:r>
            <a:r>
              <a:rPr lang="it-IT" dirty="0" smtClean="0">
                <a:latin typeface="Calibri"/>
                <a:cs typeface="Calibri"/>
              </a:rPr>
              <a:t> problema in didattica?</a:t>
            </a:r>
          </a:p>
        </p:txBody>
      </p:sp>
      <p:sp>
        <p:nvSpPr>
          <p:cNvPr id="11267" name="Rectangle 3"/>
          <p:cNvSpPr>
            <a:spLocks noGrp="1" noChangeArrowheads="1"/>
          </p:cNvSpPr>
          <p:nvPr>
            <p:ph type="body" idx="1"/>
          </p:nvPr>
        </p:nvSpPr>
        <p:spPr/>
        <p:txBody>
          <a:bodyPr/>
          <a:lstStyle/>
          <a:p>
            <a:pPr>
              <a:defRPr/>
            </a:pPr>
            <a:endParaRPr lang="it-IT" smtClean="0">
              <a:cs typeface="+mn-cs"/>
            </a:endParaRPr>
          </a:p>
          <a:p>
            <a:pPr>
              <a:buFontTx/>
              <a:buNone/>
              <a:defRPr/>
            </a:pPr>
            <a:r>
              <a:rPr lang="it-IT" smtClean="0">
                <a:cs typeface="+mn-cs"/>
              </a:rPr>
              <a:t> </a:t>
            </a:r>
            <a:r>
              <a:rPr lang="it-IT" sz="9600" smtClean="0">
                <a:cs typeface="+mn-cs"/>
              </a:rPr>
              <a:t>         ?</a:t>
            </a:r>
            <a:endParaRPr lang="it-IT" smtClean="0">
              <a:cs typeface="+mn-cs"/>
            </a:endParaRPr>
          </a:p>
        </p:txBody>
      </p:sp>
    </p:spTree>
    <p:extLst>
      <p:ext uri="{BB962C8B-B14F-4D97-AF65-F5344CB8AC3E}">
        <p14:creationId xmlns:p14="http://schemas.microsoft.com/office/powerpoint/2010/main" val="16632171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126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7" grpId="0" build="p" autoUpdateAnimBg="0"/>
    </p:bld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2" descr="C:\SEMINARIO NAZIONALE\mot2.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647700"/>
            <a:ext cx="5614987" cy="556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95556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217"/>
                                        </p:tgtEl>
                                        <p:attrNameLst>
                                          <p:attrName>style.visibility</p:attrName>
                                        </p:attrNameLst>
                                      </p:cBhvr>
                                      <p:to>
                                        <p:strVal val="visible"/>
                                      </p:to>
                                    </p:set>
                                    <p:animEffect transition="in" filter="dissolve">
                                      <p:cBhvr>
                                        <p:cTn id="7" dur="500"/>
                                        <p:tgtEl>
                                          <p:spTgt spid="9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o 3"/>
          <p:cNvGrpSpPr/>
          <p:nvPr/>
        </p:nvGrpSpPr>
        <p:grpSpPr>
          <a:xfrm>
            <a:off x="714397" y="1338146"/>
            <a:ext cx="8202803" cy="4275264"/>
            <a:chOff x="714397" y="1338146"/>
            <a:chExt cx="8202803" cy="4275264"/>
          </a:xfrm>
        </p:grpSpPr>
        <p:sp>
          <p:nvSpPr>
            <p:cNvPr id="2" name="Cornice 1"/>
            <p:cNvSpPr/>
            <p:nvPr/>
          </p:nvSpPr>
          <p:spPr bwMode="auto">
            <a:xfrm>
              <a:off x="714397" y="1338146"/>
              <a:ext cx="8202803" cy="4275264"/>
            </a:xfrm>
            <a:prstGeom prst="frame">
              <a:avLst/>
            </a:prstGeom>
            <a:blipFill rotWithShape="1">
              <a:blip r:embed="rId2"/>
              <a:tile tx="0" ty="0" sx="100000" sy="100000" flip="none" algn="tl"/>
            </a:blip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chemeClr val="tx1"/>
                </a:solidFill>
                <a:effectLst/>
                <a:latin typeface="Times New Roman" charset="0"/>
                <a:ea typeface="ＭＳ Ｐゴシック" charset="0"/>
              </a:endParaRPr>
            </a:p>
          </p:txBody>
        </p:sp>
        <p:sp>
          <p:nvSpPr>
            <p:cNvPr id="3" name="Rettangolo 2"/>
            <p:cNvSpPr/>
            <p:nvPr/>
          </p:nvSpPr>
          <p:spPr>
            <a:xfrm>
              <a:off x="1304067" y="2256695"/>
              <a:ext cx="7053254" cy="2246769"/>
            </a:xfrm>
            <a:prstGeom prst="rect">
              <a:avLst/>
            </a:prstGeom>
          </p:spPr>
          <p:txBody>
            <a:bodyPr wrap="square">
              <a:spAutoFit/>
            </a:bodyPr>
            <a:lstStyle/>
            <a:p>
              <a:pPr algn="ctr" defTabSz="914400" eaLnBrk="0" fontAlgn="base" hangingPunct="0">
                <a:spcBef>
                  <a:spcPct val="0"/>
                </a:spcBef>
                <a:spcAft>
                  <a:spcPct val="0"/>
                </a:spcAft>
                <a:defRPr/>
              </a:pPr>
              <a:r>
                <a:rPr lang="it-IT" sz="2000" b="1" i="1" dirty="0">
                  <a:solidFill>
                    <a:srgbClr val="000090"/>
                  </a:solidFill>
                  <a:latin typeface="Lucida Handwriting" charset="0"/>
                  <a:ea typeface="ＭＳ Ｐゴシック" charset="0"/>
                  <a:cs typeface="ＭＳ Ｐゴシック" charset="0"/>
                </a:rPr>
                <a:t>Questo problema è abbastanza pulito</a:t>
              </a:r>
            </a:p>
            <a:p>
              <a:pPr algn="ctr" defTabSz="914400" eaLnBrk="0" fontAlgn="base" hangingPunct="0">
                <a:spcBef>
                  <a:spcPct val="0"/>
                </a:spcBef>
                <a:spcAft>
                  <a:spcPct val="0"/>
                </a:spcAft>
                <a:defRPr/>
              </a:pPr>
              <a:endParaRPr lang="it-IT" sz="2000" b="1" i="1" dirty="0">
                <a:solidFill>
                  <a:srgbClr val="000090"/>
                </a:solidFill>
                <a:latin typeface="Lucida Handwriting" charset="0"/>
                <a:ea typeface="ＭＳ Ｐゴシック" charset="0"/>
                <a:cs typeface="ＭＳ Ｐゴシック" charset="0"/>
              </a:endParaRPr>
            </a:p>
            <a:p>
              <a:pPr algn="ctr" defTabSz="914400" eaLnBrk="0" fontAlgn="base" hangingPunct="0">
                <a:spcBef>
                  <a:spcPct val="0"/>
                </a:spcBef>
                <a:spcAft>
                  <a:spcPct val="0"/>
                </a:spcAft>
                <a:defRPr/>
              </a:pPr>
              <a:r>
                <a:rPr lang="it-IT" sz="2000" b="1" i="1" dirty="0">
                  <a:solidFill>
                    <a:srgbClr val="000090"/>
                  </a:solidFill>
                  <a:latin typeface="Lucida Handwriting" charset="0"/>
                  <a:ea typeface="ＭＳ Ｐゴシック" charset="0"/>
                  <a:cs typeface="ＭＳ Ｐゴシック" charset="0"/>
                </a:rPr>
                <a:t>per essere un problema di ricerca</a:t>
              </a:r>
            </a:p>
            <a:p>
              <a:pPr algn="ctr" defTabSz="914400" eaLnBrk="0" fontAlgn="base" hangingPunct="0">
                <a:spcBef>
                  <a:spcPct val="0"/>
                </a:spcBef>
                <a:spcAft>
                  <a:spcPct val="0"/>
                </a:spcAft>
                <a:defRPr/>
              </a:pPr>
              <a:endParaRPr lang="it-IT" sz="2000" b="1" i="1" dirty="0">
                <a:solidFill>
                  <a:srgbClr val="000090"/>
                </a:solidFill>
                <a:latin typeface="Lucida Handwriting" charset="0"/>
                <a:ea typeface="ＭＳ Ｐゴシック" charset="0"/>
                <a:cs typeface="ＭＳ Ｐゴシック" charset="0"/>
              </a:endParaRPr>
            </a:p>
            <a:p>
              <a:pPr algn="ctr" defTabSz="914400" eaLnBrk="0" fontAlgn="base" hangingPunct="0">
                <a:spcBef>
                  <a:spcPct val="0"/>
                </a:spcBef>
                <a:spcAft>
                  <a:spcPct val="0"/>
                </a:spcAft>
                <a:defRPr/>
              </a:pPr>
              <a:r>
                <a:rPr lang="it-IT" sz="2000" b="1" i="1" dirty="0">
                  <a:solidFill>
                    <a:srgbClr val="000090"/>
                  </a:solidFill>
                  <a:latin typeface="Lucida Handwriting" charset="0"/>
                  <a:ea typeface="ＭＳ Ｐゴシック" charset="0"/>
                  <a:cs typeface="ＭＳ Ｐゴシック" charset="0"/>
                </a:rPr>
                <a:t>Ma è abbastanza sporco</a:t>
              </a:r>
            </a:p>
            <a:p>
              <a:pPr algn="ctr" defTabSz="914400" eaLnBrk="0" fontAlgn="base" hangingPunct="0">
                <a:spcBef>
                  <a:spcPct val="0"/>
                </a:spcBef>
                <a:spcAft>
                  <a:spcPct val="0"/>
                </a:spcAft>
                <a:defRPr/>
              </a:pPr>
              <a:endParaRPr lang="it-IT" sz="2000" b="1" i="1" dirty="0">
                <a:solidFill>
                  <a:srgbClr val="000090"/>
                </a:solidFill>
                <a:latin typeface="Lucida Handwriting" charset="0"/>
                <a:ea typeface="ＭＳ Ｐゴシック" charset="0"/>
                <a:cs typeface="ＭＳ Ｐゴシック" charset="0"/>
              </a:endParaRPr>
            </a:p>
            <a:p>
              <a:pPr algn="ctr" defTabSz="914400" eaLnBrk="0" fontAlgn="base" hangingPunct="0">
                <a:spcBef>
                  <a:spcPct val="0"/>
                </a:spcBef>
                <a:spcAft>
                  <a:spcPct val="0"/>
                </a:spcAft>
                <a:defRPr/>
              </a:pPr>
              <a:r>
                <a:rPr lang="it-IT" sz="2000" b="1" i="1" dirty="0">
                  <a:solidFill>
                    <a:srgbClr val="000090"/>
                  </a:solidFill>
                  <a:latin typeface="Lucida Handwriting" charset="0"/>
                  <a:ea typeface="ＭＳ Ｐゴシック" charset="0"/>
                  <a:cs typeface="ＭＳ Ｐゴシック" charset="0"/>
                </a:rPr>
                <a:t>per essere un problema di ricerca significativo</a:t>
              </a:r>
              <a:endParaRPr lang="it-IT" sz="2000" dirty="0">
                <a:solidFill>
                  <a:srgbClr val="000090"/>
                </a:solidFill>
                <a:latin typeface="Times New Roman" charset="0"/>
                <a:ea typeface="ＭＳ Ｐゴシック" charset="0"/>
                <a:cs typeface="ＭＳ Ｐゴシック" charset="0"/>
              </a:endParaRPr>
            </a:p>
          </p:txBody>
        </p:sp>
      </p:grpSp>
    </p:spTree>
    <p:extLst>
      <p:ext uri="{BB962C8B-B14F-4D97-AF65-F5344CB8AC3E}">
        <p14:creationId xmlns:p14="http://schemas.microsoft.com/office/powerpoint/2010/main" val="42768364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noFill/>
          <a:ln>
            <a:solidFill>
              <a:schemeClr val="tx1"/>
            </a:solidFill>
          </a:ln>
        </p:spPr>
        <p:txBody>
          <a:bodyPr>
            <a:normAutofit fontScale="90000"/>
          </a:bodyPr>
          <a:lstStyle/>
          <a:p>
            <a:pPr>
              <a:defRPr/>
            </a:pPr>
            <a:r>
              <a:rPr lang="it-IT" dirty="0" smtClean="0">
                <a:cs typeface="+mj-cs"/>
              </a:rPr>
              <a:t>Michael </a:t>
            </a:r>
            <a:r>
              <a:rPr lang="it-IT" dirty="0" err="1" smtClean="0">
                <a:cs typeface="+mj-cs"/>
              </a:rPr>
              <a:t>Polanyi</a:t>
            </a:r>
            <a:r>
              <a:rPr lang="it-IT" dirty="0"/>
              <a:t/>
            </a:r>
            <a:br>
              <a:rPr lang="it-IT" dirty="0"/>
            </a:br>
            <a:r>
              <a:rPr lang="it-IT" sz="3600" dirty="0" smtClean="0"/>
              <a:t>(</a:t>
            </a:r>
            <a:r>
              <a:rPr lang="en-GB" sz="3600" i="1" dirty="0" smtClean="0"/>
              <a:t>Personal Knowledge</a:t>
            </a:r>
            <a:r>
              <a:rPr lang="en-GB" sz="3600" dirty="0" smtClean="0"/>
              <a:t>, 1958)</a:t>
            </a:r>
            <a:endParaRPr lang="it-IT" sz="3600" dirty="0" smtClean="0"/>
          </a:p>
        </p:txBody>
      </p:sp>
      <p:sp>
        <p:nvSpPr>
          <p:cNvPr id="17411" name="Rectangle 3"/>
          <p:cNvSpPr>
            <a:spLocks noGrp="1" noChangeArrowheads="1"/>
          </p:cNvSpPr>
          <p:nvPr>
            <p:ph type="body" idx="1"/>
          </p:nvPr>
        </p:nvSpPr>
        <p:spPr>
          <a:xfrm>
            <a:off x="457200" y="2140670"/>
            <a:ext cx="8229600" cy="3380711"/>
          </a:xfrm>
          <a:solidFill>
            <a:srgbClr val="FFFFFF"/>
          </a:solidFill>
          <a:ln>
            <a:solidFill>
              <a:srgbClr val="000000"/>
            </a:solidFill>
          </a:ln>
        </p:spPr>
        <p:txBody>
          <a:bodyPr>
            <a:noAutofit/>
          </a:bodyPr>
          <a:lstStyle/>
          <a:p>
            <a:pPr>
              <a:buFont typeface="Wingdings" charset="0"/>
              <a:buNone/>
              <a:defRPr/>
            </a:pPr>
            <a:r>
              <a:rPr lang="it-IT" altLang="en-US" sz="3600" i="1" dirty="0" smtClean="0">
                <a:cs typeface="+mn-cs"/>
              </a:rPr>
              <a:t>‘</a:t>
            </a:r>
            <a:r>
              <a:rPr lang="it-IT" sz="3600" i="1" dirty="0" smtClean="0">
                <a:cs typeface="+mn-cs"/>
              </a:rPr>
              <a:t>Ho </a:t>
            </a:r>
            <a:r>
              <a:rPr lang="it-IT" sz="3600" i="1" dirty="0" smtClean="0">
                <a:cs typeface="+mn-cs"/>
              </a:rPr>
              <a:t>mostrato che in ogni atto di conoscenza entra un contributo appassionato della persona che conosce ciò che viene conosciuto, e che questa componente non è un</a:t>
            </a:r>
            <a:r>
              <a:rPr lang="it-IT" altLang="en-US" sz="3600" i="1" dirty="0" smtClean="0">
                <a:cs typeface="+mn-cs"/>
              </a:rPr>
              <a:t>’</a:t>
            </a:r>
            <a:r>
              <a:rPr lang="it-IT" sz="3600" i="1" dirty="0" smtClean="0">
                <a:cs typeface="+mn-cs"/>
              </a:rPr>
              <a:t>imperfezione, bensì un fattore vitale della conoscenza</a:t>
            </a:r>
            <a:r>
              <a:rPr lang="it-IT" altLang="en-US" sz="3600" i="1" dirty="0" smtClean="0">
                <a:cs typeface="+mn-cs"/>
              </a:rPr>
              <a:t>’</a:t>
            </a:r>
            <a:endParaRPr lang="it-IT" sz="3600" dirty="0" smtClean="0">
              <a:cs typeface="+mn-cs"/>
            </a:endParaRPr>
          </a:p>
        </p:txBody>
      </p:sp>
    </p:spTree>
    <p:extLst>
      <p:ext uri="{BB962C8B-B14F-4D97-AF65-F5344CB8AC3E}">
        <p14:creationId xmlns:p14="http://schemas.microsoft.com/office/powerpoint/2010/main" val="28695894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7411">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74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p:bldP spid="17411" grpId="0" build="p"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4930" name="Text Box 2"/>
          <p:cNvSpPr txBox="1">
            <a:spLocks noChangeArrowheads="1"/>
          </p:cNvSpPr>
          <p:nvPr/>
        </p:nvSpPr>
        <p:spPr bwMode="auto">
          <a:xfrm>
            <a:off x="539750" y="1844675"/>
            <a:ext cx="8280400" cy="1839913"/>
          </a:xfrm>
          <a:prstGeom prst="rect">
            <a:avLst/>
          </a:prstGeom>
          <a:solidFill>
            <a:srgbClr val="00FF00"/>
          </a:solidFill>
          <a:ln w="38100">
            <a:solidFill>
              <a:schemeClr val="tx1"/>
            </a:solidFill>
            <a:miter lim="800000"/>
            <a:headEnd/>
            <a:tailEnd/>
          </a:ln>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spcBef>
                <a:spcPct val="50000"/>
              </a:spcBef>
            </a:pPr>
            <a:r>
              <a:rPr lang="it-IT" altLang="zh-CN" sz="2800">
                <a:latin typeface="Arial" charset="0"/>
                <a:ea typeface="宋体" charset="0"/>
                <a:cs typeface="宋体" charset="0"/>
              </a:rPr>
              <a:t>“Joe ha 3 palline. </a:t>
            </a:r>
          </a:p>
          <a:p>
            <a:pPr eaLnBrk="1" hangingPunct="1">
              <a:spcBef>
                <a:spcPct val="50000"/>
              </a:spcBef>
            </a:pPr>
            <a:r>
              <a:rPr lang="it-IT" altLang="zh-CN" sz="2800">
                <a:latin typeface="Arial" charset="0"/>
                <a:ea typeface="宋体" charset="0"/>
                <a:cs typeface="宋体" charset="0"/>
              </a:rPr>
              <a:t>Tom ha 5 palline più di Joe. </a:t>
            </a:r>
          </a:p>
          <a:p>
            <a:pPr eaLnBrk="1" hangingPunct="1">
              <a:spcBef>
                <a:spcPct val="50000"/>
              </a:spcBef>
            </a:pPr>
            <a:r>
              <a:rPr lang="it-IT" altLang="zh-CN" sz="2800">
                <a:latin typeface="Arial" charset="0"/>
                <a:ea typeface="宋体" charset="0"/>
                <a:cs typeface="宋体" charset="0"/>
              </a:rPr>
              <a:t>Quante palline ha Tom?”</a:t>
            </a:r>
            <a:r>
              <a:rPr lang="it-IT" altLang="zh-CN">
                <a:latin typeface="Arial" charset="0"/>
                <a:ea typeface="宋体" charset="0"/>
                <a:cs typeface="宋体" charset="0"/>
              </a:rPr>
              <a:t> </a:t>
            </a:r>
            <a:endParaRPr lang="it-IT">
              <a:latin typeface="Arial" charset="0"/>
            </a:endParaRPr>
          </a:p>
        </p:txBody>
      </p:sp>
      <p:sp>
        <p:nvSpPr>
          <p:cNvPr id="124931" name="Rectangle 3"/>
          <p:cNvSpPr>
            <a:spLocks noChangeArrowheads="1"/>
          </p:cNvSpPr>
          <p:nvPr/>
        </p:nvSpPr>
        <p:spPr bwMode="auto">
          <a:xfrm>
            <a:off x="1331913" y="620713"/>
            <a:ext cx="5832475" cy="720725"/>
          </a:xfrm>
          <a:prstGeom prst="rect">
            <a:avLst/>
          </a:prstGeom>
          <a:solidFill>
            <a:srgbClr val="00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it-IT" sz="3600" b="1" dirty="0" smtClean="0"/>
              <a:t>RIPETIZIONE</a:t>
            </a:r>
            <a:endParaRPr lang="it-IT" sz="3600" b="1" dirty="0"/>
          </a:p>
        </p:txBody>
      </p:sp>
      <p:sp>
        <p:nvSpPr>
          <p:cNvPr id="124932" name="Rectangle 4"/>
          <p:cNvSpPr>
            <a:spLocks noChangeArrowheads="1"/>
          </p:cNvSpPr>
          <p:nvPr/>
        </p:nvSpPr>
        <p:spPr bwMode="auto">
          <a:xfrm>
            <a:off x="468313" y="4797425"/>
            <a:ext cx="7920037" cy="1655763"/>
          </a:xfrm>
          <a:prstGeom prst="rect">
            <a:avLst/>
          </a:prstGeom>
          <a:solidFill>
            <a:srgbClr val="00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lang="it-IT" altLang="zh-CN" sz="2800">
                <a:ea typeface="宋体" charset="0"/>
                <a:cs typeface="宋体" charset="0"/>
              </a:rPr>
              <a:t>“Joe ha 3 palline. </a:t>
            </a:r>
          </a:p>
          <a:p>
            <a:pPr>
              <a:defRPr/>
            </a:pPr>
            <a:r>
              <a:rPr lang="it-IT" altLang="zh-CN" sz="2800">
                <a:ea typeface="宋体" charset="0"/>
                <a:cs typeface="宋体" charset="0"/>
              </a:rPr>
              <a:t>Tom ha 5 palline. </a:t>
            </a:r>
          </a:p>
          <a:p>
            <a:pPr>
              <a:defRPr/>
            </a:pPr>
            <a:r>
              <a:rPr lang="it-IT" altLang="zh-CN" sz="2800">
                <a:ea typeface="宋体" charset="0"/>
                <a:cs typeface="宋体" charset="0"/>
              </a:rPr>
              <a:t>Quante palline ha Tom?”</a:t>
            </a:r>
            <a:endParaRPr lang="it-IT" sz="2800"/>
          </a:p>
        </p:txBody>
      </p:sp>
      <p:sp>
        <p:nvSpPr>
          <p:cNvPr id="124933" name="AutoShape 5"/>
          <p:cNvSpPr>
            <a:spLocks noChangeArrowheads="1"/>
          </p:cNvSpPr>
          <p:nvPr/>
        </p:nvSpPr>
        <p:spPr bwMode="auto">
          <a:xfrm>
            <a:off x="3563938" y="3860800"/>
            <a:ext cx="144462" cy="792163"/>
          </a:xfrm>
          <a:prstGeom prst="downArrow">
            <a:avLst>
              <a:gd name="adj1" fmla="val 50000"/>
              <a:gd name="adj2" fmla="val 137088"/>
            </a:avLst>
          </a:prstGeom>
          <a:solidFill>
            <a:srgbClr val="00FF00"/>
          </a:solidFill>
          <a:ln w="9525">
            <a:solidFill>
              <a:srgbClr val="00FF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124934" name="Text Box 6"/>
          <p:cNvSpPr txBox="1">
            <a:spLocks noChangeArrowheads="1"/>
          </p:cNvSpPr>
          <p:nvPr/>
        </p:nvSpPr>
        <p:spPr bwMode="auto">
          <a:xfrm>
            <a:off x="3995738" y="3933825"/>
            <a:ext cx="514826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it-IT" altLang="zh-CN" sz="3200" dirty="0">
                <a:solidFill>
                  <a:srgbClr val="000000"/>
                </a:solidFill>
                <a:ea typeface="宋体" charset="0"/>
                <a:cs typeface="宋体" charset="0"/>
              </a:rPr>
              <a:t>viene ripetuto così</a:t>
            </a:r>
            <a:endParaRPr lang="it-IT" sz="3200" dirty="0">
              <a:solidFill>
                <a:srgbClr val="000000"/>
              </a:solidFill>
            </a:endParaRPr>
          </a:p>
        </p:txBody>
      </p:sp>
      <p:sp>
        <p:nvSpPr>
          <p:cNvPr id="2" name="Rettangolo 1"/>
          <p:cNvSpPr/>
          <p:nvPr/>
        </p:nvSpPr>
        <p:spPr>
          <a:xfrm>
            <a:off x="3276600" y="2420938"/>
            <a:ext cx="1800225" cy="647700"/>
          </a:xfrm>
          <a:prstGeom prst="rect">
            <a:avLst/>
          </a:prstGeom>
          <a:solidFill>
            <a:srgbClr val="00FF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3" name="CasellaDiTesto 2"/>
          <p:cNvSpPr txBox="1"/>
          <p:nvPr/>
        </p:nvSpPr>
        <p:spPr>
          <a:xfrm>
            <a:off x="110435" y="-11036"/>
            <a:ext cx="4583043" cy="523220"/>
          </a:xfrm>
          <a:prstGeom prst="rect">
            <a:avLst/>
          </a:prstGeom>
          <a:noFill/>
        </p:spPr>
        <p:txBody>
          <a:bodyPr wrap="square" rtlCol="0">
            <a:spAutoFit/>
          </a:bodyPr>
          <a:lstStyle/>
          <a:p>
            <a:r>
              <a:rPr lang="it-IT" sz="2800" dirty="0" smtClean="0"/>
              <a:t>De Corte &amp; </a:t>
            </a:r>
            <a:r>
              <a:rPr lang="it-IT" sz="2800" dirty="0" err="1" smtClean="0"/>
              <a:t>Verschaffel</a:t>
            </a:r>
            <a:r>
              <a:rPr lang="it-IT" sz="2800" dirty="0" smtClean="0"/>
              <a:t>, 1985</a:t>
            </a:r>
            <a:endParaRPr lang="it-IT" sz="2800" dirty="0"/>
          </a:p>
        </p:txBody>
      </p:sp>
    </p:spTree>
    <p:extLst>
      <p:ext uri="{BB962C8B-B14F-4D97-AF65-F5344CB8AC3E}">
        <p14:creationId xmlns:p14="http://schemas.microsoft.com/office/powerpoint/2010/main" val="26025117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493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49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49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49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493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0" grpId="0" animBg="1"/>
      <p:bldP spid="124931" grpId="0" animBg="1"/>
      <p:bldP spid="124932" grpId="0" animBg="1"/>
      <p:bldP spid="124933" grpId="0" animBg="1"/>
      <p:bldP spid="124934" grpId="0"/>
      <p:bldP spid="2" grpId="0" animBg="1"/>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4930" name="Text Box 2"/>
          <p:cNvSpPr txBox="1">
            <a:spLocks noChangeArrowheads="1"/>
          </p:cNvSpPr>
          <p:nvPr/>
        </p:nvSpPr>
        <p:spPr bwMode="auto">
          <a:xfrm>
            <a:off x="539750" y="629945"/>
            <a:ext cx="8280400" cy="1169551"/>
          </a:xfrm>
          <a:prstGeom prst="rect">
            <a:avLst/>
          </a:prstGeom>
          <a:solidFill>
            <a:srgbClr val="00FF00"/>
          </a:solidFill>
          <a:ln w="38100">
            <a:solidFill>
              <a:schemeClr val="tx1"/>
            </a:solidFill>
            <a:miter lim="800000"/>
            <a:headEnd/>
            <a:tailEnd/>
          </a:ln>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spcBef>
                <a:spcPct val="50000"/>
              </a:spcBef>
            </a:pPr>
            <a:r>
              <a:rPr lang="it-IT" altLang="zh-CN" sz="2800" dirty="0" smtClean="0">
                <a:latin typeface="Arial" charset="0"/>
                <a:ea typeface="宋体" charset="0"/>
                <a:cs typeface="宋体" charset="0"/>
              </a:rPr>
              <a:t>Pete </a:t>
            </a:r>
            <a:r>
              <a:rPr lang="it-IT" altLang="zh-CN" sz="2800" dirty="0">
                <a:latin typeface="Arial" charset="0"/>
                <a:ea typeface="宋体" charset="0"/>
                <a:cs typeface="宋体" charset="0"/>
              </a:rPr>
              <a:t>ha 3 </a:t>
            </a:r>
            <a:r>
              <a:rPr lang="it-IT" altLang="zh-CN" sz="2800" dirty="0" smtClean="0">
                <a:latin typeface="Arial" charset="0"/>
                <a:ea typeface="宋体" charset="0"/>
                <a:cs typeface="宋体" charset="0"/>
              </a:rPr>
              <a:t>mele. </a:t>
            </a:r>
            <a:r>
              <a:rPr lang="it-IT" altLang="zh-CN" sz="2800" dirty="0" err="1" smtClean="0">
                <a:latin typeface="Arial" charset="0"/>
                <a:ea typeface="宋体" charset="0"/>
                <a:cs typeface="宋体" charset="0"/>
              </a:rPr>
              <a:t>Ann</a:t>
            </a:r>
            <a:r>
              <a:rPr lang="it-IT" altLang="zh-CN" sz="2800" dirty="0" smtClean="0">
                <a:latin typeface="Arial" charset="0"/>
                <a:ea typeface="宋体" charset="0"/>
                <a:cs typeface="宋体" charset="0"/>
              </a:rPr>
              <a:t> ha 7 mele.</a:t>
            </a:r>
          </a:p>
          <a:p>
            <a:pPr eaLnBrk="1" hangingPunct="1">
              <a:spcBef>
                <a:spcPct val="50000"/>
              </a:spcBef>
            </a:pPr>
            <a:r>
              <a:rPr lang="it-IT" altLang="zh-CN" sz="2800" dirty="0" smtClean="0">
                <a:latin typeface="Arial" charset="0"/>
                <a:ea typeface="宋体" charset="0"/>
                <a:cs typeface="宋体" charset="0"/>
              </a:rPr>
              <a:t>Quante mele hanno Pete e </a:t>
            </a:r>
            <a:r>
              <a:rPr lang="it-IT" altLang="zh-CN" sz="2800" dirty="0" err="1" smtClean="0">
                <a:latin typeface="Arial" charset="0"/>
                <a:ea typeface="宋体" charset="0"/>
                <a:cs typeface="宋体" charset="0"/>
              </a:rPr>
              <a:t>Ann</a:t>
            </a:r>
            <a:r>
              <a:rPr lang="it-IT" altLang="zh-CN" sz="2800" dirty="0" smtClean="0">
                <a:latin typeface="Arial" charset="0"/>
                <a:ea typeface="宋体" charset="0"/>
                <a:cs typeface="宋体" charset="0"/>
              </a:rPr>
              <a:t> insieme? </a:t>
            </a:r>
            <a:endParaRPr lang="it-IT" altLang="zh-CN" sz="2800" dirty="0">
              <a:latin typeface="Arial" charset="0"/>
              <a:ea typeface="宋体" charset="0"/>
              <a:cs typeface="宋体" charset="0"/>
            </a:endParaRPr>
          </a:p>
        </p:txBody>
      </p:sp>
      <p:sp>
        <p:nvSpPr>
          <p:cNvPr id="3" name="CasellaDiTesto 2"/>
          <p:cNvSpPr txBox="1"/>
          <p:nvPr/>
        </p:nvSpPr>
        <p:spPr>
          <a:xfrm>
            <a:off x="110435" y="-11036"/>
            <a:ext cx="4583043" cy="523220"/>
          </a:xfrm>
          <a:prstGeom prst="rect">
            <a:avLst/>
          </a:prstGeom>
          <a:noFill/>
        </p:spPr>
        <p:txBody>
          <a:bodyPr wrap="square" rtlCol="0">
            <a:spAutoFit/>
          </a:bodyPr>
          <a:lstStyle/>
          <a:p>
            <a:r>
              <a:rPr lang="it-IT" sz="2800" dirty="0" smtClean="0"/>
              <a:t>De Corte &amp; </a:t>
            </a:r>
            <a:r>
              <a:rPr lang="it-IT" sz="2800" dirty="0" err="1" smtClean="0"/>
              <a:t>Verschaffel</a:t>
            </a:r>
            <a:r>
              <a:rPr lang="it-IT" sz="2800" dirty="0" smtClean="0"/>
              <a:t>, 1985</a:t>
            </a:r>
            <a:endParaRPr lang="it-IT" sz="2800" dirty="0"/>
          </a:p>
        </p:txBody>
      </p:sp>
      <p:sp>
        <p:nvSpPr>
          <p:cNvPr id="4" name="CasellaDiTesto 3"/>
          <p:cNvSpPr txBox="1"/>
          <p:nvPr/>
        </p:nvSpPr>
        <p:spPr>
          <a:xfrm>
            <a:off x="539750" y="2506875"/>
            <a:ext cx="8029989" cy="1938992"/>
          </a:xfrm>
          <a:prstGeom prst="rect">
            <a:avLst/>
          </a:prstGeom>
          <a:noFill/>
        </p:spPr>
        <p:txBody>
          <a:bodyPr wrap="square" rtlCol="0">
            <a:spAutoFit/>
          </a:bodyPr>
          <a:lstStyle/>
          <a:p>
            <a:r>
              <a:rPr lang="it-IT" sz="2400" dirty="0" smtClean="0"/>
              <a:t>Caso </a:t>
            </a:r>
            <a:r>
              <a:rPr lang="it-IT" sz="2400" dirty="0" err="1" smtClean="0"/>
              <a:t>Sophia</a:t>
            </a:r>
            <a:endParaRPr lang="it-IT" sz="2400" dirty="0" smtClean="0"/>
          </a:p>
          <a:p>
            <a:r>
              <a:rPr lang="it-IT" sz="2400" dirty="0" err="1" smtClean="0"/>
              <a:t>R</a:t>
            </a:r>
            <a:r>
              <a:rPr lang="it-IT" sz="2400" dirty="0" smtClean="0"/>
              <a:t>. Legge il problema, e chiede di ripeterlo.</a:t>
            </a:r>
          </a:p>
          <a:p>
            <a:r>
              <a:rPr lang="it-IT" sz="2400" dirty="0" smtClean="0"/>
              <a:t>S. Pete e </a:t>
            </a:r>
            <a:r>
              <a:rPr lang="it-IT" sz="2400" dirty="0" err="1" smtClean="0"/>
              <a:t>Ann</a:t>
            </a:r>
            <a:r>
              <a:rPr lang="it-IT" sz="2400" dirty="0" smtClean="0"/>
              <a:t>; Pete ha 3 mele; </a:t>
            </a:r>
            <a:r>
              <a:rPr lang="it-IT" sz="2400" dirty="0" err="1" smtClean="0"/>
              <a:t>Ann</a:t>
            </a:r>
            <a:r>
              <a:rPr lang="it-IT" sz="2400" dirty="0" smtClean="0"/>
              <a:t> ha 7 mele.</a:t>
            </a:r>
          </a:p>
          <a:p>
            <a:r>
              <a:rPr lang="it-IT" sz="2400" dirty="0" err="1" smtClean="0"/>
              <a:t>R</a:t>
            </a:r>
            <a:r>
              <a:rPr lang="it-IT" sz="2400" dirty="0" smtClean="0"/>
              <a:t>. Qual è la domanda?</a:t>
            </a:r>
          </a:p>
          <a:p>
            <a:r>
              <a:rPr lang="it-IT" sz="2400" dirty="0" smtClean="0"/>
              <a:t>S. Quante mele ha Pete? 3. E </a:t>
            </a:r>
            <a:r>
              <a:rPr lang="it-IT" sz="2400" dirty="0" err="1" smtClean="0"/>
              <a:t>Ann</a:t>
            </a:r>
            <a:r>
              <a:rPr lang="it-IT" sz="2400" dirty="0" smtClean="0"/>
              <a:t>? 7.</a:t>
            </a:r>
            <a:endParaRPr lang="it-IT" sz="2400" dirty="0"/>
          </a:p>
        </p:txBody>
      </p:sp>
      <p:sp>
        <p:nvSpPr>
          <p:cNvPr id="2" name="CasellaDiTesto 1"/>
          <p:cNvSpPr txBox="1"/>
          <p:nvPr/>
        </p:nvSpPr>
        <p:spPr>
          <a:xfrm>
            <a:off x="539749" y="5014510"/>
            <a:ext cx="8029989" cy="1200329"/>
          </a:xfrm>
          <a:prstGeom prst="rect">
            <a:avLst/>
          </a:prstGeom>
          <a:noFill/>
        </p:spPr>
        <p:txBody>
          <a:bodyPr wrap="square" rtlCol="0">
            <a:spAutoFit/>
          </a:bodyPr>
          <a:lstStyle/>
          <a:p>
            <a:r>
              <a:rPr lang="it-IT" dirty="0" smtClean="0"/>
              <a:t>La domanda </a:t>
            </a:r>
          </a:p>
          <a:p>
            <a:r>
              <a:rPr lang="it-IT" dirty="0" smtClean="0"/>
              <a:t>‘Quanti oggetti hanno </a:t>
            </a:r>
            <a:r>
              <a:rPr lang="it-IT" i="1" dirty="0" smtClean="0"/>
              <a:t>insieme</a:t>
            </a:r>
            <a:r>
              <a:rPr lang="it-IT" dirty="0" smtClean="0"/>
              <a:t> la persona A e la persona B?’ </a:t>
            </a:r>
          </a:p>
          <a:p>
            <a:r>
              <a:rPr lang="it-IT" dirty="0" smtClean="0"/>
              <a:t>viene interpretata:</a:t>
            </a:r>
          </a:p>
          <a:p>
            <a:r>
              <a:rPr lang="it-IT" dirty="0" smtClean="0"/>
              <a:t>‘Quanti oggetti ha la persona A e quanti oggetti ha la persona B?’</a:t>
            </a:r>
            <a:endParaRPr lang="it-IT" dirty="0"/>
          </a:p>
        </p:txBody>
      </p:sp>
    </p:spTree>
    <p:extLst>
      <p:ext uri="{BB962C8B-B14F-4D97-AF65-F5344CB8AC3E}">
        <p14:creationId xmlns:p14="http://schemas.microsoft.com/office/powerpoint/2010/main" val="24389036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49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0" grpId="0" animBg="1"/>
      <p:bldP spid="4" grpId="0" build="p"/>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Scaletta</a:t>
            </a:r>
            <a:endParaRPr lang="it-IT" dirty="0"/>
          </a:p>
        </p:txBody>
      </p:sp>
      <p:sp>
        <p:nvSpPr>
          <p:cNvPr id="3" name="Segnaposto contenuto 2"/>
          <p:cNvSpPr>
            <a:spLocks noGrp="1"/>
          </p:cNvSpPr>
          <p:nvPr>
            <p:ph idx="1"/>
          </p:nvPr>
        </p:nvSpPr>
        <p:spPr>
          <a:xfrm>
            <a:off x="457200" y="1600201"/>
            <a:ext cx="8229600" cy="657578"/>
          </a:xfrm>
        </p:spPr>
        <p:txBody>
          <a:bodyPr/>
          <a:lstStyle/>
          <a:p>
            <a:pPr marL="0" indent="0">
              <a:buNone/>
            </a:pPr>
            <a:r>
              <a:rPr lang="it-IT" dirty="0" smtClean="0"/>
              <a:t>0. Premesse</a:t>
            </a:r>
            <a:endParaRPr lang="it-IT" dirty="0"/>
          </a:p>
        </p:txBody>
      </p:sp>
      <p:sp>
        <p:nvSpPr>
          <p:cNvPr id="4" name="Segnaposto contenuto 2"/>
          <p:cNvSpPr txBox="1">
            <a:spLocks/>
          </p:cNvSpPr>
          <p:nvPr/>
        </p:nvSpPr>
        <p:spPr>
          <a:xfrm>
            <a:off x="488249" y="2257779"/>
            <a:ext cx="8229600" cy="884502"/>
          </a:xfrm>
          <a:prstGeom prst="rect">
            <a:avLst/>
          </a:prstGeom>
        </p:spPr>
        <p:txBody>
          <a:bodyPr vert="horz" lIns="91440" tIns="45720" rIns="91440" bIns="45720" rtlCol="0">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it-IT" sz="4100" dirty="0"/>
              <a:t>1</a:t>
            </a:r>
            <a:r>
              <a:rPr lang="it-IT" sz="4100" dirty="0" smtClean="0"/>
              <a:t>. La comprensione del testo del problema:         aspetti linguistici generali</a:t>
            </a:r>
            <a:endParaRPr lang="it-IT" sz="4100" dirty="0"/>
          </a:p>
        </p:txBody>
      </p:sp>
      <p:sp>
        <p:nvSpPr>
          <p:cNvPr id="5" name="Segnaposto contenuto 2"/>
          <p:cNvSpPr txBox="1">
            <a:spLocks/>
          </p:cNvSpPr>
          <p:nvPr/>
        </p:nvSpPr>
        <p:spPr>
          <a:xfrm>
            <a:off x="457200" y="3322259"/>
            <a:ext cx="8229600" cy="101343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it-IT" dirty="0" smtClean="0"/>
              <a:t>2. Il problema: genere, sottogeneri, tipologie testuali</a:t>
            </a:r>
            <a:endParaRPr lang="it-IT" dirty="0"/>
          </a:p>
        </p:txBody>
      </p:sp>
      <p:sp>
        <p:nvSpPr>
          <p:cNvPr id="6" name="Segnaposto contenuto 2"/>
          <p:cNvSpPr txBox="1">
            <a:spLocks/>
          </p:cNvSpPr>
          <p:nvPr/>
        </p:nvSpPr>
        <p:spPr>
          <a:xfrm>
            <a:off x="488249" y="4441773"/>
            <a:ext cx="8229600" cy="65757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it-IT" dirty="0" smtClean="0"/>
              <a:t>3. La comprensione di un problema narrativo</a:t>
            </a:r>
            <a:endParaRPr lang="it-IT" dirty="0"/>
          </a:p>
        </p:txBody>
      </p:sp>
      <p:sp>
        <p:nvSpPr>
          <p:cNvPr id="7" name="Segnaposto contenuto 2"/>
          <p:cNvSpPr txBox="1">
            <a:spLocks/>
          </p:cNvSpPr>
          <p:nvPr/>
        </p:nvSpPr>
        <p:spPr>
          <a:xfrm>
            <a:off x="488249" y="5128820"/>
            <a:ext cx="8229600" cy="65757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it-IT" dirty="0"/>
              <a:t>4</a:t>
            </a:r>
            <a:r>
              <a:rPr lang="it-IT" dirty="0" smtClean="0"/>
              <a:t>. Conclusioni</a:t>
            </a:r>
            <a:endParaRPr lang="it-IT" dirty="0"/>
          </a:p>
        </p:txBody>
      </p:sp>
    </p:spTree>
    <p:extLst>
      <p:ext uri="{BB962C8B-B14F-4D97-AF65-F5344CB8AC3E}">
        <p14:creationId xmlns:p14="http://schemas.microsoft.com/office/powerpoint/2010/main" val="13322464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4930" name="Text Box 2"/>
          <p:cNvSpPr txBox="1">
            <a:spLocks noChangeArrowheads="1"/>
          </p:cNvSpPr>
          <p:nvPr/>
        </p:nvSpPr>
        <p:spPr bwMode="auto">
          <a:xfrm>
            <a:off x="539750" y="629945"/>
            <a:ext cx="8280400" cy="1384995"/>
          </a:xfrm>
          <a:prstGeom prst="rect">
            <a:avLst/>
          </a:prstGeom>
          <a:solidFill>
            <a:srgbClr val="00FF00"/>
          </a:solidFill>
          <a:ln w="38100">
            <a:solidFill>
              <a:schemeClr val="tx1"/>
            </a:solidFill>
            <a:miter lim="800000"/>
            <a:headEnd/>
            <a:tailEnd/>
          </a:ln>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altLang="zh-CN" sz="2800" dirty="0" smtClean="0">
                <a:latin typeface="Arial" charset="0"/>
                <a:ea typeface="宋体" charset="0"/>
                <a:cs typeface="宋体" charset="0"/>
              </a:rPr>
              <a:t>Pete </a:t>
            </a:r>
            <a:r>
              <a:rPr lang="it-IT" altLang="zh-CN" sz="2800" dirty="0">
                <a:latin typeface="Arial" charset="0"/>
                <a:ea typeface="宋体" charset="0"/>
                <a:cs typeface="宋体" charset="0"/>
              </a:rPr>
              <a:t>ha 3 </a:t>
            </a:r>
            <a:r>
              <a:rPr lang="it-IT" altLang="zh-CN" sz="2800" dirty="0" smtClean="0">
                <a:latin typeface="Arial" charset="0"/>
                <a:ea typeface="宋体" charset="0"/>
                <a:cs typeface="宋体" charset="0"/>
              </a:rPr>
              <a:t>mele. </a:t>
            </a:r>
            <a:r>
              <a:rPr lang="it-IT" altLang="zh-CN" sz="2800" dirty="0" err="1" smtClean="0">
                <a:latin typeface="Arial" charset="0"/>
                <a:ea typeface="宋体" charset="0"/>
                <a:cs typeface="宋体" charset="0"/>
              </a:rPr>
              <a:t>Ann</a:t>
            </a:r>
            <a:r>
              <a:rPr lang="it-IT" altLang="zh-CN" sz="2800" dirty="0" smtClean="0">
                <a:latin typeface="Arial" charset="0"/>
                <a:ea typeface="宋体" charset="0"/>
                <a:cs typeface="宋体" charset="0"/>
              </a:rPr>
              <a:t> ha alcune mele.</a:t>
            </a:r>
          </a:p>
          <a:p>
            <a:pPr eaLnBrk="1" hangingPunct="1"/>
            <a:r>
              <a:rPr lang="it-IT" altLang="zh-CN" sz="2800" dirty="0" smtClean="0">
                <a:latin typeface="Arial" charset="0"/>
                <a:ea typeface="宋体" charset="0"/>
                <a:cs typeface="宋体" charset="0"/>
              </a:rPr>
              <a:t>Pete e </a:t>
            </a:r>
            <a:r>
              <a:rPr lang="it-IT" altLang="zh-CN" sz="2800" dirty="0" err="1" smtClean="0">
                <a:latin typeface="Arial" charset="0"/>
                <a:ea typeface="宋体" charset="0"/>
                <a:cs typeface="宋体" charset="0"/>
              </a:rPr>
              <a:t>Ann</a:t>
            </a:r>
            <a:r>
              <a:rPr lang="it-IT" altLang="zh-CN" sz="2800" dirty="0" smtClean="0">
                <a:latin typeface="Arial" charset="0"/>
                <a:ea typeface="宋体" charset="0"/>
                <a:cs typeface="宋体" charset="0"/>
              </a:rPr>
              <a:t> hanno 9 mele insieme. Quante mele ha </a:t>
            </a:r>
            <a:r>
              <a:rPr lang="it-IT" altLang="zh-CN" sz="2800" dirty="0" err="1" smtClean="0">
                <a:latin typeface="Arial" charset="0"/>
                <a:ea typeface="宋体" charset="0"/>
                <a:cs typeface="宋体" charset="0"/>
              </a:rPr>
              <a:t>Ann</a:t>
            </a:r>
            <a:r>
              <a:rPr lang="it-IT" altLang="zh-CN" sz="2800" dirty="0" smtClean="0">
                <a:latin typeface="Arial" charset="0"/>
                <a:ea typeface="宋体" charset="0"/>
                <a:cs typeface="宋体" charset="0"/>
              </a:rPr>
              <a:t>? </a:t>
            </a:r>
            <a:endParaRPr lang="it-IT" altLang="zh-CN" sz="2800" dirty="0">
              <a:latin typeface="Arial" charset="0"/>
              <a:ea typeface="宋体" charset="0"/>
              <a:cs typeface="宋体" charset="0"/>
            </a:endParaRPr>
          </a:p>
        </p:txBody>
      </p:sp>
      <p:sp>
        <p:nvSpPr>
          <p:cNvPr id="3" name="CasellaDiTesto 2"/>
          <p:cNvSpPr txBox="1"/>
          <p:nvPr/>
        </p:nvSpPr>
        <p:spPr>
          <a:xfrm>
            <a:off x="110435" y="-11036"/>
            <a:ext cx="4583043" cy="523220"/>
          </a:xfrm>
          <a:prstGeom prst="rect">
            <a:avLst/>
          </a:prstGeom>
          <a:noFill/>
        </p:spPr>
        <p:txBody>
          <a:bodyPr wrap="square" rtlCol="0">
            <a:spAutoFit/>
          </a:bodyPr>
          <a:lstStyle/>
          <a:p>
            <a:r>
              <a:rPr lang="it-IT" sz="2800" dirty="0" smtClean="0"/>
              <a:t>De Corte &amp; </a:t>
            </a:r>
            <a:r>
              <a:rPr lang="it-IT" sz="2800" dirty="0" err="1" smtClean="0"/>
              <a:t>Verschaffel</a:t>
            </a:r>
            <a:r>
              <a:rPr lang="it-IT" sz="2800" dirty="0" smtClean="0"/>
              <a:t>, 1985</a:t>
            </a:r>
            <a:endParaRPr lang="it-IT" sz="2800" dirty="0"/>
          </a:p>
        </p:txBody>
      </p:sp>
      <p:sp>
        <p:nvSpPr>
          <p:cNvPr id="10" name="CasellaDiTesto 9"/>
          <p:cNvSpPr txBox="1"/>
          <p:nvPr/>
        </p:nvSpPr>
        <p:spPr>
          <a:xfrm>
            <a:off x="371897" y="2210579"/>
            <a:ext cx="8029989" cy="3046988"/>
          </a:xfrm>
          <a:prstGeom prst="rect">
            <a:avLst/>
          </a:prstGeom>
          <a:noFill/>
        </p:spPr>
        <p:txBody>
          <a:bodyPr wrap="square" rtlCol="0">
            <a:spAutoFit/>
          </a:bodyPr>
          <a:lstStyle/>
          <a:p>
            <a:r>
              <a:rPr lang="it-IT" sz="2400" dirty="0" smtClean="0"/>
              <a:t>Un’altra bambina.</a:t>
            </a:r>
          </a:p>
          <a:p>
            <a:r>
              <a:rPr lang="it-IT" sz="2400" dirty="0" err="1" smtClean="0"/>
              <a:t>R</a:t>
            </a:r>
            <a:r>
              <a:rPr lang="it-IT" sz="2400" dirty="0" smtClean="0"/>
              <a:t>. Legge il problema.</a:t>
            </a:r>
          </a:p>
          <a:p>
            <a:r>
              <a:rPr lang="it-IT" sz="2400" dirty="0"/>
              <a:t>B</a:t>
            </a:r>
            <a:r>
              <a:rPr lang="it-IT" sz="2400" dirty="0" smtClean="0"/>
              <a:t>. </a:t>
            </a:r>
            <a:r>
              <a:rPr lang="it-IT" sz="2400" dirty="0"/>
              <a:t>9</a:t>
            </a:r>
            <a:r>
              <a:rPr lang="it-IT" sz="2400" dirty="0" smtClean="0"/>
              <a:t>.</a:t>
            </a:r>
          </a:p>
          <a:p>
            <a:r>
              <a:rPr lang="it-IT" sz="2400" dirty="0" err="1" smtClean="0"/>
              <a:t>R</a:t>
            </a:r>
            <a:r>
              <a:rPr lang="it-IT" sz="2400" dirty="0" smtClean="0"/>
              <a:t>. </a:t>
            </a:r>
            <a:r>
              <a:rPr lang="it-IT" sz="2400" dirty="0" err="1" smtClean="0"/>
              <a:t>Perchè</a:t>
            </a:r>
            <a:r>
              <a:rPr lang="it-IT" sz="2400" dirty="0" smtClean="0"/>
              <a:t>?</a:t>
            </a:r>
          </a:p>
          <a:p>
            <a:r>
              <a:rPr lang="it-IT" sz="2400" dirty="0"/>
              <a:t>B</a:t>
            </a:r>
            <a:r>
              <a:rPr lang="it-IT" sz="2400" dirty="0" smtClean="0"/>
              <a:t>. Perché lo hai appena detto.</a:t>
            </a:r>
          </a:p>
          <a:p>
            <a:r>
              <a:rPr lang="it-IT" sz="2400" dirty="0" err="1" smtClean="0"/>
              <a:t>R</a:t>
            </a:r>
            <a:r>
              <a:rPr lang="it-IT" sz="2400" dirty="0" smtClean="0"/>
              <a:t>. Puoi ripetermi la storia? </a:t>
            </a:r>
            <a:endParaRPr lang="it-IT" sz="2400" dirty="0"/>
          </a:p>
          <a:p>
            <a:r>
              <a:rPr lang="it-IT" sz="2400" dirty="0"/>
              <a:t>B</a:t>
            </a:r>
            <a:r>
              <a:rPr lang="it-IT" sz="2400" dirty="0" smtClean="0"/>
              <a:t>. Pete ha 3 mele, </a:t>
            </a:r>
            <a:r>
              <a:rPr lang="it-IT" sz="2400" dirty="0" err="1" smtClean="0"/>
              <a:t>Ann</a:t>
            </a:r>
            <a:r>
              <a:rPr lang="it-IT" sz="2400" dirty="0" smtClean="0"/>
              <a:t> ha alcune mele. </a:t>
            </a:r>
            <a:r>
              <a:rPr lang="it-IT" sz="2400" dirty="0" err="1" smtClean="0"/>
              <a:t>Ann</a:t>
            </a:r>
            <a:r>
              <a:rPr lang="it-IT" sz="2400" dirty="0" smtClean="0"/>
              <a:t> ha 9 mele. Anche Pete ha 9 mele.</a:t>
            </a:r>
            <a:endParaRPr lang="it-IT" sz="2400" dirty="0"/>
          </a:p>
        </p:txBody>
      </p:sp>
      <p:sp>
        <p:nvSpPr>
          <p:cNvPr id="5" name="CasellaDiTesto 4"/>
          <p:cNvSpPr txBox="1"/>
          <p:nvPr/>
        </p:nvSpPr>
        <p:spPr>
          <a:xfrm>
            <a:off x="539750" y="5299184"/>
            <a:ext cx="8029989" cy="1200329"/>
          </a:xfrm>
          <a:prstGeom prst="rect">
            <a:avLst/>
          </a:prstGeom>
          <a:noFill/>
        </p:spPr>
        <p:txBody>
          <a:bodyPr wrap="square" rtlCol="0">
            <a:spAutoFit/>
          </a:bodyPr>
          <a:lstStyle/>
          <a:p>
            <a:r>
              <a:rPr lang="it-IT" dirty="0" smtClean="0"/>
              <a:t>L’affermazione </a:t>
            </a:r>
          </a:p>
          <a:p>
            <a:r>
              <a:rPr lang="it-IT" dirty="0" smtClean="0"/>
              <a:t>‘La persona A e la persona B hanno </a:t>
            </a:r>
            <a:r>
              <a:rPr lang="it-IT" i="1" dirty="0" smtClean="0"/>
              <a:t>insieme</a:t>
            </a:r>
            <a:r>
              <a:rPr lang="it-IT" dirty="0" smtClean="0"/>
              <a:t> </a:t>
            </a:r>
            <a:r>
              <a:rPr lang="it-IT" dirty="0" err="1" smtClean="0"/>
              <a:t>n</a:t>
            </a:r>
            <a:r>
              <a:rPr lang="it-IT" dirty="0" smtClean="0"/>
              <a:t> oggetti’</a:t>
            </a:r>
          </a:p>
          <a:p>
            <a:r>
              <a:rPr lang="it-IT" dirty="0" smtClean="0"/>
              <a:t>viene interpretata:</a:t>
            </a:r>
          </a:p>
          <a:p>
            <a:r>
              <a:rPr lang="it-IT" dirty="0" smtClean="0"/>
              <a:t>‘</a:t>
            </a:r>
            <a:r>
              <a:rPr lang="it-IT" dirty="0"/>
              <a:t>L</a:t>
            </a:r>
            <a:r>
              <a:rPr lang="it-IT" dirty="0" smtClean="0"/>
              <a:t>a persona A ha </a:t>
            </a:r>
            <a:r>
              <a:rPr lang="it-IT" dirty="0" err="1" smtClean="0"/>
              <a:t>n</a:t>
            </a:r>
            <a:r>
              <a:rPr lang="it-IT" dirty="0" smtClean="0"/>
              <a:t> oggetti, e la persona B ha </a:t>
            </a:r>
            <a:r>
              <a:rPr lang="it-IT" dirty="0" err="1" smtClean="0"/>
              <a:t>n</a:t>
            </a:r>
            <a:r>
              <a:rPr lang="it-IT" smtClean="0"/>
              <a:t> oggetti’</a:t>
            </a:r>
            <a:endParaRPr lang="it-IT" dirty="0"/>
          </a:p>
        </p:txBody>
      </p:sp>
    </p:spTree>
    <p:extLst>
      <p:ext uri="{BB962C8B-B14F-4D97-AF65-F5344CB8AC3E}">
        <p14:creationId xmlns:p14="http://schemas.microsoft.com/office/powerpoint/2010/main" val="14194475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49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0" grpId="0" animBg="1"/>
      <p:bldP spid="10" grpId="0" build="p"/>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539750" y="629945"/>
            <a:ext cx="8280400" cy="1169551"/>
          </a:xfrm>
          <a:prstGeom prst="rect">
            <a:avLst/>
          </a:prstGeom>
          <a:solidFill>
            <a:srgbClr val="00FF00"/>
          </a:solidFill>
          <a:ln w="38100">
            <a:solidFill>
              <a:schemeClr val="tx1"/>
            </a:solidFill>
            <a:miter lim="800000"/>
            <a:headEnd/>
            <a:tailEnd/>
          </a:ln>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spcBef>
                <a:spcPct val="50000"/>
              </a:spcBef>
            </a:pPr>
            <a:r>
              <a:rPr lang="it-IT" altLang="zh-CN" sz="2800" dirty="0" smtClean="0">
                <a:latin typeface="Arial" charset="0"/>
                <a:ea typeface="宋体" charset="0"/>
                <a:cs typeface="宋体" charset="0"/>
              </a:rPr>
              <a:t>Pete </a:t>
            </a:r>
            <a:r>
              <a:rPr lang="it-IT" altLang="zh-CN" sz="2800" dirty="0">
                <a:latin typeface="Arial" charset="0"/>
                <a:ea typeface="宋体" charset="0"/>
                <a:cs typeface="宋体" charset="0"/>
              </a:rPr>
              <a:t>ha 3 </a:t>
            </a:r>
            <a:r>
              <a:rPr lang="it-IT" altLang="zh-CN" sz="2800" dirty="0" smtClean="0">
                <a:latin typeface="Arial" charset="0"/>
                <a:ea typeface="宋体" charset="0"/>
                <a:cs typeface="宋体" charset="0"/>
              </a:rPr>
              <a:t>mele. </a:t>
            </a:r>
            <a:r>
              <a:rPr lang="it-IT" altLang="zh-CN" sz="2800" dirty="0" err="1" smtClean="0">
                <a:latin typeface="Arial" charset="0"/>
                <a:ea typeface="宋体" charset="0"/>
                <a:cs typeface="宋体" charset="0"/>
              </a:rPr>
              <a:t>Ann</a:t>
            </a:r>
            <a:r>
              <a:rPr lang="it-IT" altLang="zh-CN" sz="2800" dirty="0" smtClean="0">
                <a:latin typeface="Arial" charset="0"/>
                <a:ea typeface="宋体" charset="0"/>
                <a:cs typeface="宋体" charset="0"/>
              </a:rPr>
              <a:t> ha 7 mele.</a:t>
            </a:r>
          </a:p>
          <a:p>
            <a:pPr eaLnBrk="1" hangingPunct="1">
              <a:spcBef>
                <a:spcPct val="50000"/>
              </a:spcBef>
            </a:pPr>
            <a:r>
              <a:rPr lang="it-IT" altLang="zh-CN" sz="2800" dirty="0" smtClean="0">
                <a:latin typeface="Arial" charset="0"/>
                <a:ea typeface="宋体" charset="0"/>
                <a:cs typeface="宋体" charset="0"/>
              </a:rPr>
              <a:t>Quante mele hanno Pete e </a:t>
            </a:r>
            <a:r>
              <a:rPr lang="it-IT" altLang="zh-CN" sz="2800" dirty="0" err="1" smtClean="0">
                <a:latin typeface="Arial" charset="0"/>
                <a:ea typeface="宋体" charset="0"/>
                <a:cs typeface="宋体" charset="0"/>
              </a:rPr>
              <a:t>Ann</a:t>
            </a:r>
            <a:r>
              <a:rPr lang="it-IT" altLang="zh-CN" sz="2800" dirty="0" smtClean="0">
                <a:latin typeface="Arial" charset="0"/>
                <a:ea typeface="宋体" charset="0"/>
                <a:cs typeface="宋体" charset="0"/>
              </a:rPr>
              <a:t> </a:t>
            </a:r>
            <a:r>
              <a:rPr lang="it-IT" altLang="zh-CN" sz="2800" i="1" dirty="0" smtClean="0">
                <a:latin typeface="Arial" charset="0"/>
                <a:ea typeface="宋体" charset="0"/>
                <a:cs typeface="宋体" charset="0"/>
              </a:rPr>
              <a:t>insieme</a:t>
            </a:r>
            <a:r>
              <a:rPr lang="it-IT" altLang="zh-CN" sz="2800" dirty="0" smtClean="0">
                <a:latin typeface="Arial" charset="0"/>
                <a:ea typeface="宋体" charset="0"/>
                <a:cs typeface="宋体" charset="0"/>
              </a:rPr>
              <a:t>? </a:t>
            </a:r>
            <a:endParaRPr lang="it-IT" altLang="zh-CN" sz="2800" dirty="0">
              <a:latin typeface="Arial" charset="0"/>
              <a:ea typeface="宋体" charset="0"/>
              <a:cs typeface="宋体" charset="0"/>
            </a:endParaRPr>
          </a:p>
        </p:txBody>
      </p:sp>
      <p:sp>
        <p:nvSpPr>
          <p:cNvPr id="3" name="Text Box 2"/>
          <p:cNvSpPr txBox="1">
            <a:spLocks noChangeArrowheads="1"/>
          </p:cNvSpPr>
          <p:nvPr/>
        </p:nvSpPr>
        <p:spPr bwMode="auto">
          <a:xfrm>
            <a:off x="539750" y="2021363"/>
            <a:ext cx="8280400" cy="1384995"/>
          </a:xfrm>
          <a:prstGeom prst="rect">
            <a:avLst/>
          </a:prstGeom>
          <a:solidFill>
            <a:srgbClr val="00FF00"/>
          </a:solidFill>
          <a:ln w="38100">
            <a:solidFill>
              <a:schemeClr val="tx1"/>
            </a:solidFill>
            <a:miter lim="800000"/>
            <a:headEnd/>
            <a:tailEnd/>
          </a:ln>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altLang="zh-CN" sz="2800" dirty="0" smtClean="0">
                <a:latin typeface="Arial" charset="0"/>
                <a:ea typeface="宋体" charset="0"/>
                <a:cs typeface="宋体" charset="0"/>
              </a:rPr>
              <a:t>Pete </a:t>
            </a:r>
            <a:r>
              <a:rPr lang="it-IT" altLang="zh-CN" sz="2800" dirty="0">
                <a:latin typeface="Arial" charset="0"/>
                <a:ea typeface="宋体" charset="0"/>
                <a:cs typeface="宋体" charset="0"/>
              </a:rPr>
              <a:t>ha 3 </a:t>
            </a:r>
            <a:r>
              <a:rPr lang="it-IT" altLang="zh-CN" sz="2800" dirty="0" smtClean="0">
                <a:latin typeface="Arial" charset="0"/>
                <a:ea typeface="宋体" charset="0"/>
                <a:cs typeface="宋体" charset="0"/>
              </a:rPr>
              <a:t>mele. </a:t>
            </a:r>
            <a:r>
              <a:rPr lang="it-IT" altLang="zh-CN" sz="2800" dirty="0" err="1" smtClean="0">
                <a:latin typeface="Arial" charset="0"/>
                <a:ea typeface="宋体" charset="0"/>
                <a:cs typeface="宋体" charset="0"/>
              </a:rPr>
              <a:t>Ann</a:t>
            </a:r>
            <a:r>
              <a:rPr lang="it-IT" altLang="zh-CN" sz="2800" dirty="0" smtClean="0">
                <a:latin typeface="Arial" charset="0"/>
                <a:ea typeface="宋体" charset="0"/>
                <a:cs typeface="宋体" charset="0"/>
              </a:rPr>
              <a:t> ha alcune mele.</a:t>
            </a:r>
          </a:p>
          <a:p>
            <a:pPr eaLnBrk="1" hangingPunct="1"/>
            <a:r>
              <a:rPr lang="it-IT" altLang="zh-CN" sz="2800" dirty="0" smtClean="0">
                <a:latin typeface="Arial" charset="0"/>
                <a:ea typeface="宋体" charset="0"/>
                <a:cs typeface="宋体" charset="0"/>
              </a:rPr>
              <a:t>Pete e </a:t>
            </a:r>
            <a:r>
              <a:rPr lang="it-IT" altLang="zh-CN" sz="2800" dirty="0" err="1" smtClean="0">
                <a:latin typeface="Arial" charset="0"/>
                <a:ea typeface="宋体" charset="0"/>
                <a:cs typeface="宋体" charset="0"/>
              </a:rPr>
              <a:t>Ann</a:t>
            </a:r>
            <a:r>
              <a:rPr lang="it-IT" altLang="zh-CN" sz="2800" dirty="0" smtClean="0">
                <a:latin typeface="Arial" charset="0"/>
                <a:ea typeface="宋体" charset="0"/>
                <a:cs typeface="宋体" charset="0"/>
              </a:rPr>
              <a:t> hanno 9 mele </a:t>
            </a:r>
            <a:r>
              <a:rPr lang="it-IT" altLang="zh-CN" sz="2800" i="1" dirty="0" smtClean="0">
                <a:latin typeface="Arial" charset="0"/>
                <a:ea typeface="宋体" charset="0"/>
                <a:cs typeface="宋体" charset="0"/>
              </a:rPr>
              <a:t>insieme</a:t>
            </a:r>
            <a:r>
              <a:rPr lang="it-IT" altLang="zh-CN" sz="2800" dirty="0" smtClean="0">
                <a:latin typeface="Arial" charset="0"/>
                <a:ea typeface="宋体" charset="0"/>
                <a:cs typeface="宋体" charset="0"/>
              </a:rPr>
              <a:t>. Quante mele ha </a:t>
            </a:r>
            <a:r>
              <a:rPr lang="it-IT" altLang="zh-CN" sz="2800" dirty="0" err="1" smtClean="0">
                <a:latin typeface="Arial" charset="0"/>
                <a:ea typeface="宋体" charset="0"/>
                <a:cs typeface="宋体" charset="0"/>
              </a:rPr>
              <a:t>Ann</a:t>
            </a:r>
            <a:r>
              <a:rPr lang="it-IT" altLang="zh-CN" sz="2800" dirty="0" smtClean="0">
                <a:latin typeface="Arial" charset="0"/>
                <a:ea typeface="宋体" charset="0"/>
                <a:cs typeface="宋体" charset="0"/>
              </a:rPr>
              <a:t>? </a:t>
            </a:r>
            <a:endParaRPr lang="it-IT" altLang="zh-CN" sz="2800" dirty="0">
              <a:latin typeface="Arial" charset="0"/>
              <a:ea typeface="宋体" charset="0"/>
              <a:cs typeface="宋体" charset="0"/>
            </a:endParaRPr>
          </a:p>
        </p:txBody>
      </p:sp>
      <p:sp>
        <p:nvSpPr>
          <p:cNvPr id="4" name="Freccia giù 3"/>
          <p:cNvSpPr/>
          <p:nvPr/>
        </p:nvSpPr>
        <p:spPr>
          <a:xfrm>
            <a:off x="4075038" y="3819720"/>
            <a:ext cx="905565" cy="784087"/>
          </a:xfrm>
          <a:prstGeom prst="downArrow">
            <a:avLst/>
          </a:prstGeom>
          <a:solidFill>
            <a:schemeClr val="bg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 name="CasellaDiTesto 4"/>
          <p:cNvSpPr txBox="1"/>
          <p:nvPr/>
        </p:nvSpPr>
        <p:spPr>
          <a:xfrm>
            <a:off x="552179" y="5143115"/>
            <a:ext cx="8157541" cy="954107"/>
          </a:xfrm>
          <a:prstGeom prst="rect">
            <a:avLst/>
          </a:prstGeom>
          <a:noFill/>
          <a:ln>
            <a:solidFill>
              <a:srgbClr val="000000"/>
            </a:solidFill>
          </a:ln>
        </p:spPr>
        <p:txBody>
          <a:bodyPr wrap="square" rtlCol="0">
            <a:spAutoFit/>
          </a:bodyPr>
          <a:lstStyle/>
          <a:p>
            <a:pPr algn="ctr"/>
            <a:r>
              <a:rPr lang="it-IT" sz="2800" dirty="0" smtClean="0"/>
              <a:t>Alcuni errori sono dovuti a un’errata interpretazione della parola </a:t>
            </a:r>
            <a:r>
              <a:rPr lang="it-IT" sz="2800" i="1" dirty="0" smtClean="0"/>
              <a:t>insieme</a:t>
            </a:r>
            <a:r>
              <a:rPr lang="it-IT" sz="2800" dirty="0" smtClean="0"/>
              <a:t>, e più in generale del testo.</a:t>
            </a:r>
            <a:endParaRPr lang="it-IT" sz="2800" dirty="0"/>
          </a:p>
        </p:txBody>
      </p:sp>
      <p:sp>
        <p:nvSpPr>
          <p:cNvPr id="6" name="CasellaDiTesto 5"/>
          <p:cNvSpPr txBox="1"/>
          <p:nvPr/>
        </p:nvSpPr>
        <p:spPr>
          <a:xfrm>
            <a:off x="110435" y="-11036"/>
            <a:ext cx="4583043" cy="523220"/>
          </a:xfrm>
          <a:prstGeom prst="rect">
            <a:avLst/>
          </a:prstGeom>
          <a:noFill/>
        </p:spPr>
        <p:txBody>
          <a:bodyPr wrap="square" rtlCol="0">
            <a:spAutoFit/>
          </a:bodyPr>
          <a:lstStyle/>
          <a:p>
            <a:r>
              <a:rPr lang="it-IT" sz="2800" dirty="0" smtClean="0"/>
              <a:t>De Corte &amp; </a:t>
            </a:r>
            <a:r>
              <a:rPr lang="it-IT" sz="2800" dirty="0" err="1" smtClean="0"/>
              <a:t>Verschaffel</a:t>
            </a:r>
            <a:r>
              <a:rPr lang="it-IT" sz="2800" dirty="0" smtClean="0"/>
              <a:t>, 1985</a:t>
            </a:r>
            <a:endParaRPr lang="it-IT" sz="2800" dirty="0"/>
          </a:p>
        </p:txBody>
      </p:sp>
    </p:spTree>
    <p:extLst>
      <p:ext uri="{BB962C8B-B14F-4D97-AF65-F5344CB8AC3E}">
        <p14:creationId xmlns:p14="http://schemas.microsoft.com/office/powerpoint/2010/main" val="17379063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ttangolo 3"/>
          <p:cNvSpPr>
            <a:spLocks noChangeArrowheads="1"/>
          </p:cNvSpPr>
          <p:nvPr/>
        </p:nvSpPr>
        <p:spPr bwMode="auto">
          <a:xfrm>
            <a:off x="539750" y="1125538"/>
            <a:ext cx="2592388" cy="1008062"/>
          </a:xfrm>
          <a:prstGeom prst="rect">
            <a:avLst/>
          </a:prstGeom>
          <a:gradFill rotWithShape="1">
            <a:gsLst>
              <a:gs pos="0">
                <a:srgbClr val="85FFDB"/>
              </a:gs>
              <a:gs pos="100000">
                <a:srgbClr val="00EBA8"/>
              </a:gs>
            </a:gsLst>
            <a:lin ang="5400000"/>
          </a:gradFill>
          <a:ln w="9525">
            <a:solidFill>
              <a:srgbClr val="00CC98"/>
            </a:solidFill>
            <a:miter lim="800000"/>
            <a:headEnd/>
            <a:tailEnd/>
          </a:ln>
          <a:effectLst>
            <a:outerShdw blurRad="40000" dist="23000" dir="5400000" rotWithShape="0">
              <a:srgbClr val="000000">
                <a:alpha val="34998"/>
              </a:srgbClr>
            </a:outerShdw>
          </a:effectLst>
        </p:spPr>
        <p:txBody>
          <a:bodyPr anchor="ctr"/>
          <a:lstStyle/>
          <a:p>
            <a:pPr algn="ctr" defTabSz="914400" fontAlgn="base">
              <a:spcBef>
                <a:spcPct val="0"/>
              </a:spcBef>
              <a:spcAft>
                <a:spcPct val="0"/>
              </a:spcAft>
              <a:defRPr/>
            </a:pPr>
            <a:r>
              <a:rPr lang="it-IT" dirty="0">
                <a:solidFill>
                  <a:srgbClr val="000000"/>
                </a:solidFill>
                <a:latin typeface="Times New Roman"/>
                <a:ea typeface="ＭＳ Ｐゴシック"/>
                <a:cs typeface="ＭＳ Ｐゴシック" charset="0"/>
              </a:rPr>
              <a:t>STRUTTURA DEI PROBLEMI</a:t>
            </a:r>
          </a:p>
        </p:txBody>
      </p:sp>
      <p:sp>
        <p:nvSpPr>
          <p:cNvPr id="74754" name="CasellaDiTesto 7"/>
          <p:cNvSpPr txBox="1">
            <a:spLocks noChangeArrowheads="1"/>
          </p:cNvSpPr>
          <p:nvPr/>
        </p:nvSpPr>
        <p:spPr bwMode="auto">
          <a:xfrm>
            <a:off x="971550" y="260350"/>
            <a:ext cx="7129463" cy="523875"/>
          </a:xfrm>
          <a:prstGeom prst="rect">
            <a:avLst/>
          </a:prstGeom>
          <a:solidFill>
            <a:srgbClr val="FFFFFF"/>
          </a:solidFill>
          <a:ln w="9525">
            <a:solidFill>
              <a:srgbClr val="000000"/>
            </a:solidFill>
            <a:miter lim="800000"/>
            <a:headEnd/>
            <a:tailEnd/>
          </a:ln>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defTabSz="914400" eaLnBrk="1" fontAlgn="base" hangingPunct="1">
              <a:spcBef>
                <a:spcPct val="0"/>
              </a:spcBef>
              <a:spcAft>
                <a:spcPct val="0"/>
              </a:spcAft>
            </a:pPr>
            <a:r>
              <a:rPr lang="it-IT" sz="2800" smtClean="0">
                <a:solidFill>
                  <a:srgbClr val="000000"/>
                </a:solidFill>
              </a:rPr>
              <a:t>INTERPRETAZIONE</a:t>
            </a:r>
          </a:p>
        </p:txBody>
      </p:sp>
      <p:sp>
        <p:nvSpPr>
          <p:cNvPr id="8" name="Rettangolo 7"/>
          <p:cNvSpPr>
            <a:spLocks noChangeArrowheads="1"/>
          </p:cNvSpPr>
          <p:nvPr/>
        </p:nvSpPr>
        <p:spPr bwMode="auto">
          <a:xfrm>
            <a:off x="5795963" y="1125538"/>
            <a:ext cx="2592387" cy="1008062"/>
          </a:xfrm>
          <a:prstGeom prst="rect">
            <a:avLst/>
          </a:prstGeom>
          <a:gradFill rotWithShape="1">
            <a:gsLst>
              <a:gs pos="0">
                <a:srgbClr val="85FFDB"/>
              </a:gs>
              <a:gs pos="100000">
                <a:srgbClr val="00EBA8"/>
              </a:gs>
            </a:gsLst>
            <a:lin ang="5400000"/>
          </a:gradFill>
          <a:ln w="9525">
            <a:solidFill>
              <a:srgbClr val="00CC98"/>
            </a:solidFill>
            <a:miter lim="800000"/>
            <a:headEnd/>
            <a:tailEnd/>
          </a:ln>
          <a:effectLst>
            <a:outerShdw blurRad="40000" dist="23000" dir="5400000" rotWithShape="0">
              <a:srgbClr val="000000">
                <a:alpha val="34998"/>
              </a:srgbClr>
            </a:outerShdw>
          </a:effectLst>
        </p:spPr>
        <p:txBody>
          <a:bodyPr anchor="ctr"/>
          <a:lstStyle/>
          <a:p>
            <a:pPr algn="ctr" defTabSz="914400" fontAlgn="base">
              <a:spcBef>
                <a:spcPct val="0"/>
              </a:spcBef>
              <a:spcAft>
                <a:spcPct val="0"/>
              </a:spcAft>
              <a:defRPr/>
            </a:pPr>
            <a:r>
              <a:rPr lang="it-IT" dirty="0">
                <a:solidFill>
                  <a:srgbClr val="000000"/>
                </a:solidFill>
                <a:latin typeface="Times New Roman"/>
                <a:ea typeface="ＭＳ Ｐゴシック"/>
                <a:cs typeface="ＭＳ Ｐゴシック" charset="0"/>
              </a:rPr>
              <a:t>LA COMPRENSIONE DEL PROBLEMA</a:t>
            </a:r>
          </a:p>
        </p:txBody>
      </p:sp>
      <p:sp>
        <p:nvSpPr>
          <p:cNvPr id="9" name="Freccia destra 8"/>
          <p:cNvSpPr>
            <a:spLocks noChangeArrowheads="1"/>
          </p:cNvSpPr>
          <p:nvPr/>
        </p:nvSpPr>
        <p:spPr bwMode="auto">
          <a:xfrm>
            <a:off x="3492500" y="1484313"/>
            <a:ext cx="1943100" cy="360362"/>
          </a:xfrm>
          <a:prstGeom prst="rightArrow">
            <a:avLst>
              <a:gd name="adj1" fmla="val 50000"/>
              <a:gd name="adj2" fmla="val 50002"/>
            </a:avLst>
          </a:prstGeom>
          <a:gradFill rotWithShape="1">
            <a:gsLst>
              <a:gs pos="0">
                <a:srgbClr val="85FFDB"/>
              </a:gs>
              <a:gs pos="100000">
                <a:srgbClr val="00EBA8"/>
              </a:gs>
            </a:gsLst>
            <a:lin ang="5400000"/>
          </a:gradFill>
          <a:ln w="9525">
            <a:solidFill>
              <a:srgbClr val="00CC98"/>
            </a:solidFill>
            <a:miter lim="800000"/>
            <a:headEnd/>
            <a:tailEnd/>
          </a:ln>
          <a:effectLst>
            <a:outerShdw blurRad="40000" dist="23000" dir="5400000" rotWithShape="0">
              <a:srgbClr val="000000">
                <a:alpha val="34998"/>
              </a:srgbClr>
            </a:outerShdw>
          </a:effectLst>
        </p:spPr>
        <p:txBody>
          <a:bodyPr anchor="ctr"/>
          <a:lstStyle/>
          <a:p>
            <a:pPr algn="ctr" defTabSz="914400" fontAlgn="base">
              <a:spcBef>
                <a:spcPct val="0"/>
              </a:spcBef>
              <a:spcAft>
                <a:spcPct val="0"/>
              </a:spcAft>
              <a:defRPr/>
            </a:pPr>
            <a:endParaRPr lang="it-IT">
              <a:solidFill>
                <a:srgbClr val="FFFFFF"/>
              </a:solidFill>
              <a:latin typeface="Times New Roman"/>
              <a:ea typeface="ＭＳ Ｐゴシック"/>
              <a:cs typeface="ＭＳ Ｐゴシック" charset="0"/>
            </a:endParaRPr>
          </a:p>
        </p:txBody>
      </p:sp>
      <p:sp>
        <p:nvSpPr>
          <p:cNvPr id="74757" name="CasellaDiTesto 1"/>
          <p:cNvSpPr txBox="1">
            <a:spLocks noChangeArrowheads="1"/>
          </p:cNvSpPr>
          <p:nvPr/>
        </p:nvSpPr>
        <p:spPr bwMode="auto">
          <a:xfrm>
            <a:off x="3132138" y="2276475"/>
            <a:ext cx="2663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defTabSz="914400" eaLnBrk="1" fontAlgn="base" hangingPunct="1">
              <a:spcBef>
                <a:spcPct val="0"/>
              </a:spcBef>
              <a:spcAft>
                <a:spcPct val="0"/>
              </a:spcAft>
            </a:pPr>
            <a:r>
              <a:rPr lang="it-IT" sz="2800" dirty="0" smtClean="0"/>
              <a:t>può ostacolare</a:t>
            </a:r>
          </a:p>
        </p:txBody>
      </p:sp>
    </p:spTree>
    <p:extLst>
      <p:ext uri="{BB962C8B-B14F-4D97-AF65-F5344CB8AC3E}">
        <p14:creationId xmlns:p14="http://schemas.microsoft.com/office/powerpoint/2010/main" val="42377712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47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74757"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ttangolo 3"/>
          <p:cNvSpPr>
            <a:spLocks noChangeArrowheads="1"/>
          </p:cNvSpPr>
          <p:nvPr/>
        </p:nvSpPr>
        <p:spPr bwMode="auto">
          <a:xfrm>
            <a:off x="539750" y="1125538"/>
            <a:ext cx="2592388" cy="1006475"/>
          </a:xfrm>
          <a:prstGeom prst="rect">
            <a:avLst/>
          </a:prstGeom>
          <a:solidFill>
            <a:srgbClr val="85FFDB"/>
          </a:solidFill>
          <a:ln w="9525">
            <a:solidFill>
              <a:srgbClr val="00CC98"/>
            </a:solidFill>
            <a:miter lim="800000"/>
            <a:headEnd/>
            <a:tailEnd/>
          </a:ln>
          <a:effectLst>
            <a:outerShdw blurRad="40000" dist="23000" dir="5400000" rotWithShape="0">
              <a:srgbClr val="000000">
                <a:alpha val="34998"/>
              </a:srgbClr>
            </a:outerShdw>
          </a:effectLst>
        </p:spPr>
        <p:txBody>
          <a:bodyPr anchor="ctr"/>
          <a:lstStyle/>
          <a:p>
            <a:pPr algn="ctr" defTabSz="914400" fontAlgn="base">
              <a:spcBef>
                <a:spcPct val="0"/>
              </a:spcBef>
              <a:spcAft>
                <a:spcPct val="0"/>
              </a:spcAft>
              <a:defRPr/>
            </a:pPr>
            <a:r>
              <a:rPr lang="it-IT" dirty="0">
                <a:solidFill>
                  <a:srgbClr val="000000"/>
                </a:solidFill>
                <a:latin typeface="Times New Roman"/>
                <a:ea typeface="ＭＳ Ｐゴシック"/>
                <a:cs typeface="ＭＳ Ｐゴシック" charset="0"/>
              </a:rPr>
              <a:t>STRUTTURA DEI PROBLEMI</a:t>
            </a:r>
          </a:p>
        </p:txBody>
      </p:sp>
      <p:sp>
        <p:nvSpPr>
          <p:cNvPr id="70661" name="CasellaDiTesto 7"/>
          <p:cNvSpPr txBox="1">
            <a:spLocks noChangeArrowheads="1"/>
          </p:cNvSpPr>
          <p:nvPr/>
        </p:nvSpPr>
        <p:spPr bwMode="auto">
          <a:xfrm>
            <a:off x="971550" y="260350"/>
            <a:ext cx="7129463" cy="523875"/>
          </a:xfrm>
          <a:prstGeom prst="rect">
            <a:avLst/>
          </a:prstGeom>
          <a:solidFill>
            <a:srgbClr val="FFFFFF"/>
          </a:solidFill>
          <a:ln w="9525">
            <a:solidFill>
              <a:srgbClr val="000000"/>
            </a:solidFill>
            <a:miter lim="800000"/>
            <a:headEnd/>
            <a:tailEnd/>
          </a:ln>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defTabSz="914400" eaLnBrk="1" fontAlgn="base" hangingPunct="1">
              <a:spcBef>
                <a:spcPct val="0"/>
              </a:spcBef>
              <a:spcAft>
                <a:spcPct val="0"/>
              </a:spcAft>
            </a:pPr>
            <a:r>
              <a:rPr lang="it-IT" sz="2800" smtClean="0">
                <a:solidFill>
                  <a:srgbClr val="000000"/>
                </a:solidFill>
              </a:rPr>
              <a:t>INTERPRETAZIONE</a:t>
            </a:r>
          </a:p>
        </p:txBody>
      </p:sp>
      <p:cxnSp>
        <p:nvCxnSpPr>
          <p:cNvPr id="3" name="Connettore 1 2"/>
          <p:cNvCxnSpPr>
            <a:cxnSpLocks noChangeShapeType="1"/>
            <a:stCxn id="4" idx="3"/>
          </p:cNvCxnSpPr>
          <p:nvPr/>
        </p:nvCxnSpPr>
        <p:spPr bwMode="auto">
          <a:xfrm flipV="1">
            <a:off x="3132138" y="1627188"/>
            <a:ext cx="719137" cy="3175"/>
          </a:xfrm>
          <a:prstGeom prst="line">
            <a:avLst/>
          </a:prstGeom>
          <a:noFill/>
          <a:ln w="25400">
            <a:solidFill>
              <a:schemeClr val="accent1"/>
            </a:solidFill>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9" name="Parentesi graffa aperta 8"/>
          <p:cNvSpPr>
            <a:spLocks/>
          </p:cNvSpPr>
          <p:nvPr/>
        </p:nvSpPr>
        <p:spPr bwMode="auto">
          <a:xfrm>
            <a:off x="3635375" y="836613"/>
            <a:ext cx="504825" cy="1584325"/>
          </a:xfrm>
          <a:prstGeom prst="leftBrace">
            <a:avLst>
              <a:gd name="adj1" fmla="val 8340"/>
              <a:gd name="adj2" fmla="val 50000"/>
            </a:avLst>
          </a:prstGeom>
          <a:noFill/>
          <a:ln w="25400">
            <a:solidFill>
              <a:schemeClr val="accent1"/>
            </a:solidFill>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ctr" defTabSz="914400" fontAlgn="base">
              <a:spcBef>
                <a:spcPct val="0"/>
              </a:spcBef>
              <a:spcAft>
                <a:spcPct val="0"/>
              </a:spcAft>
              <a:defRPr/>
            </a:pPr>
            <a:endParaRPr lang="it-IT">
              <a:solidFill>
                <a:srgbClr val="000000"/>
              </a:solidFill>
              <a:latin typeface="Times New Roman"/>
              <a:ea typeface="ＭＳ Ｐゴシック"/>
              <a:cs typeface="ＭＳ Ｐゴシック" charset="0"/>
            </a:endParaRPr>
          </a:p>
        </p:txBody>
      </p:sp>
      <p:sp>
        <p:nvSpPr>
          <p:cNvPr id="70665" name="CasellaDiTesto 9"/>
          <p:cNvSpPr txBox="1">
            <a:spLocks noChangeArrowheads="1"/>
          </p:cNvSpPr>
          <p:nvPr/>
        </p:nvSpPr>
        <p:spPr bwMode="auto">
          <a:xfrm>
            <a:off x="4140200" y="857535"/>
            <a:ext cx="403225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defTabSz="914400" fontAlgn="base">
              <a:spcBef>
                <a:spcPct val="0"/>
              </a:spcBef>
              <a:spcAft>
                <a:spcPct val="0"/>
              </a:spcAft>
              <a:buFont typeface="Arial" charset="0"/>
              <a:buChar char="•"/>
            </a:pPr>
            <a:r>
              <a:rPr lang="it-IT" sz="1600" dirty="0" smtClean="0">
                <a:solidFill>
                  <a:srgbClr val="000000"/>
                </a:solidFill>
              </a:rPr>
              <a:t>il testo contiene tutti e soli i dati (per lo più numerici) necessari per la soluzione</a:t>
            </a:r>
          </a:p>
          <a:p>
            <a:pPr defTabSz="914400" fontAlgn="base">
              <a:spcBef>
                <a:spcPct val="0"/>
              </a:spcBef>
              <a:spcAft>
                <a:spcPct val="0"/>
              </a:spcAft>
              <a:buFont typeface="Arial" charset="0"/>
              <a:buChar char="•"/>
            </a:pPr>
            <a:r>
              <a:rPr lang="it-IT" sz="1600" dirty="0" smtClean="0">
                <a:solidFill>
                  <a:srgbClr val="000000"/>
                </a:solidFill>
              </a:rPr>
              <a:t>c’è una soluzione, ed è unica</a:t>
            </a:r>
          </a:p>
          <a:p>
            <a:pPr defTabSz="914400" fontAlgn="base">
              <a:spcBef>
                <a:spcPct val="0"/>
              </a:spcBef>
              <a:spcAft>
                <a:spcPct val="0"/>
              </a:spcAft>
              <a:buFont typeface="Arial" charset="0"/>
              <a:buChar char="•"/>
            </a:pPr>
            <a:r>
              <a:rPr lang="it-IT" sz="1600" dirty="0">
                <a:solidFill>
                  <a:srgbClr val="000000"/>
                </a:solidFill>
              </a:rPr>
              <a:t>p</a:t>
            </a:r>
            <a:r>
              <a:rPr lang="it-IT" sz="1600" dirty="0" smtClean="0">
                <a:solidFill>
                  <a:srgbClr val="000000"/>
                </a:solidFill>
              </a:rPr>
              <a:t>er ottenerla bisogna effettuare delle operazioni sui dati numerici</a:t>
            </a:r>
          </a:p>
          <a:p>
            <a:pPr defTabSz="914400" fontAlgn="base">
              <a:spcBef>
                <a:spcPct val="0"/>
              </a:spcBef>
              <a:spcAft>
                <a:spcPct val="0"/>
              </a:spcAft>
              <a:buFont typeface="Arial" charset="0"/>
              <a:buChar char="•"/>
            </a:pPr>
            <a:r>
              <a:rPr lang="it-IT" sz="1600" dirty="0" smtClean="0">
                <a:solidFill>
                  <a:srgbClr val="000000"/>
                </a:solidFill>
              </a:rPr>
              <a:t>… </a:t>
            </a:r>
          </a:p>
        </p:txBody>
      </p:sp>
      <p:sp>
        <p:nvSpPr>
          <p:cNvPr id="2" name="CasellaDiTesto 1"/>
          <p:cNvSpPr txBox="1"/>
          <p:nvPr/>
        </p:nvSpPr>
        <p:spPr>
          <a:xfrm>
            <a:off x="4384904" y="1270097"/>
            <a:ext cx="2267170" cy="523220"/>
          </a:xfrm>
          <a:prstGeom prst="rect">
            <a:avLst/>
          </a:prstGeom>
          <a:solidFill>
            <a:srgbClr val="85FFDB"/>
          </a:solidFill>
          <a:ln>
            <a:solidFill>
              <a:schemeClr val="tx1"/>
            </a:solidFill>
          </a:ln>
        </p:spPr>
        <p:txBody>
          <a:bodyPr wrap="square" rtlCol="0">
            <a:spAutoFit/>
          </a:bodyPr>
          <a:lstStyle/>
          <a:p>
            <a:pPr algn="ctr"/>
            <a:r>
              <a:rPr lang="it-IT" sz="2800" dirty="0" smtClean="0"/>
              <a:t>STEREOTIPI</a:t>
            </a:r>
            <a:endParaRPr lang="it-IT" sz="2800" dirty="0"/>
          </a:p>
        </p:txBody>
      </p:sp>
    </p:spTree>
    <p:extLst>
      <p:ext uri="{BB962C8B-B14F-4D97-AF65-F5344CB8AC3E}">
        <p14:creationId xmlns:p14="http://schemas.microsoft.com/office/powerpoint/2010/main" val="15275609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5" name="Segnaposto contenuto 4"/>
          <p:cNvSpPr>
            <a:spLocks noGrp="1"/>
          </p:cNvSpPr>
          <p:nvPr>
            <p:ph idx="1"/>
          </p:nvPr>
        </p:nvSpPr>
        <p:spPr>
          <a:xfrm>
            <a:off x="685800" y="1981200"/>
            <a:ext cx="7772400" cy="1303338"/>
          </a:xfrm>
        </p:spPr>
        <p:txBody>
          <a:bodyPr/>
          <a:lstStyle/>
          <a:p>
            <a:pPr marL="0" indent="0">
              <a:buFontTx/>
              <a:buNone/>
              <a:defRPr/>
            </a:pPr>
            <a:r>
              <a:rPr lang="it-IT" dirty="0" smtClean="0">
                <a:solidFill>
                  <a:srgbClr val="000000"/>
                </a:solidFill>
              </a:rPr>
              <a:t>Questi stereotipi dirigono:</a:t>
            </a:r>
          </a:p>
          <a:p>
            <a:pPr>
              <a:defRPr/>
            </a:pPr>
            <a:r>
              <a:rPr lang="it-IT" dirty="0" smtClean="0">
                <a:solidFill>
                  <a:srgbClr val="000000"/>
                </a:solidFill>
              </a:rPr>
              <a:t>I processi risolutivi </a:t>
            </a:r>
          </a:p>
        </p:txBody>
      </p:sp>
      <p:grpSp>
        <p:nvGrpSpPr>
          <p:cNvPr id="104451" name="Gruppo 1"/>
          <p:cNvGrpSpPr>
            <a:grpSpLocks/>
          </p:cNvGrpSpPr>
          <p:nvPr/>
        </p:nvGrpSpPr>
        <p:grpSpPr bwMode="auto">
          <a:xfrm>
            <a:off x="152400" y="3573463"/>
            <a:ext cx="8763000" cy="2819400"/>
            <a:chOff x="152400" y="3733800"/>
            <a:chExt cx="8763000" cy="2819400"/>
          </a:xfrm>
        </p:grpSpPr>
        <p:sp>
          <p:nvSpPr>
            <p:cNvPr id="8" name="Rectangle 2"/>
            <p:cNvSpPr>
              <a:spLocks noChangeArrowheads="1"/>
            </p:cNvSpPr>
            <p:nvPr/>
          </p:nvSpPr>
          <p:spPr bwMode="auto">
            <a:xfrm>
              <a:off x="152400" y="3733800"/>
              <a:ext cx="6400800" cy="1828800"/>
            </a:xfrm>
            <a:prstGeom prst="rect">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solidFill>
                  <a:srgbClr val="000000"/>
                </a:solidFill>
              </a:endParaRPr>
            </a:p>
          </p:txBody>
        </p:sp>
        <p:graphicFrame>
          <p:nvGraphicFramePr>
            <p:cNvPr id="65541" name="Object 3"/>
            <p:cNvGraphicFramePr>
              <a:graphicFrameLocks noChangeAspect="1"/>
            </p:cNvGraphicFramePr>
            <p:nvPr/>
          </p:nvGraphicFramePr>
          <p:xfrm>
            <a:off x="411163" y="3810000"/>
            <a:ext cx="6218237" cy="1550988"/>
          </p:xfrm>
          <a:graphic>
            <a:graphicData uri="http://schemas.openxmlformats.org/presentationml/2006/ole">
              <mc:AlternateContent xmlns:mc="http://schemas.openxmlformats.org/markup-compatibility/2006">
                <mc:Choice xmlns:v="urn:schemas-microsoft-com:vml" Requires="v">
                  <p:oleObj spid="_x0000_s9319" name="Documento" r:id="rId3" imgW="6332220" imgH="1592580" progId="Word.Document.8">
                    <p:embed/>
                  </p:oleObj>
                </mc:Choice>
                <mc:Fallback>
                  <p:oleObj name="Documento" r:id="rId3" imgW="6332220" imgH="159258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163" y="3810000"/>
                          <a:ext cx="6218237" cy="1550988"/>
                        </a:xfrm>
                        <a:prstGeom prst="rect">
                          <a:avLst/>
                        </a:prstGeom>
                        <a:noFill/>
                        <a:ln>
                          <a:noFill/>
                        </a:ln>
                        <a:effectLst/>
                        <a:extLst>
                          <a:ext uri="{909E8E84-426E-40dd-AFC4-6F175D3DCCD1}">
                            <a14:hiddenFill xmlns:a14="http://schemas.microsoft.com/office/drawing/2010/main">
                              <a:solidFill>
                                <a:srgbClr val="FF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0" name="Text Box 8"/>
            <p:cNvSpPr txBox="1">
              <a:spLocks noChangeArrowheads="1"/>
            </p:cNvSpPr>
            <p:nvPr/>
          </p:nvSpPr>
          <p:spPr bwMode="auto">
            <a:xfrm>
              <a:off x="6781800" y="4191000"/>
              <a:ext cx="2133600" cy="457200"/>
            </a:xfrm>
            <a:prstGeom prst="rect">
              <a:avLst/>
            </a:prstGeom>
            <a:solidFill>
              <a:srgbClr val="FF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it-IT">
                  <a:solidFill>
                    <a:srgbClr val="000000"/>
                  </a:solidFill>
                </a:rPr>
                <a:t>FRANCIA</a:t>
              </a:r>
            </a:p>
          </p:txBody>
        </p:sp>
        <p:sp>
          <p:nvSpPr>
            <p:cNvPr id="11" name="AutoShape 9"/>
            <p:cNvSpPr>
              <a:spLocks noChangeArrowheads="1"/>
            </p:cNvSpPr>
            <p:nvPr/>
          </p:nvSpPr>
          <p:spPr bwMode="auto">
            <a:xfrm rot="5400000">
              <a:off x="1524000" y="5715000"/>
              <a:ext cx="990600" cy="685800"/>
            </a:xfrm>
            <a:custGeom>
              <a:avLst/>
              <a:gdLst>
                <a:gd name="G0" fmla="+- 9257 0 0"/>
                <a:gd name="G1" fmla="+- 18514 0 0"/>
                <a:gd name="G2" fmla="+- 7200 0 0"/>
                <a:gd name="G3" fmla="*/ 9257 1 2"/>
                <a:gd name="G4" fmla="+- G3 10800 0"/>
                <a:gd name="G5" fmla="+- 21600 9257 18514"/>
                <a:gd name="G6" fmla="+- 18514 7200 0"/>
                <a:gd name="G7" fmla="*/ G6 1 2"/>
                <a:gd name="G8" fmla="*/ 18514 2 1"/>
                <a:gd name="G9" fmla="+- G8 0 21600"/>
                <a:gd name="G10" fmla="*/ 21600 G0 G1"/>
                <a:gd name="G11" fmla="*/ 21600 G4 G1"/>
                <a:gd name="G12" fmla="*/ 21600 G5 G1"/>
                <a:gd name="G13" fmla="*/ 21600 G7 G1"/>
                <a:gd name="G14" fmla="*/ 18514 1 2"/>
                <a:gd name="G15" fmla="+- G5 0 G4"/>
                <a:gd name="G16" fmla="+- G0 0 G4"/>
                <a:gd name="G17" fmla="*/ G2 G15 G16"/>
                <a:gd name="T0" fmla="*/ 15429 w 21600"/>
                <a:gd name="T1" fmla="*/ 0 h 21600"/>
                <a:gd name="T2" fmla="*/ 9257 w 21600"/>
                <a:gd name="T3" fmla="*/ 7200 h 21600"/>
                <a:gd name="T4" fmla="*/ 0 w 21600"/>
                <a:gd name="T5" fmla="*/ 18001 h 21600"/>
                <a:gd name="T6" fmla="*/ 9257 w 21600"/>
                <a:gd name="T7" fmla="*/ 21600 h 21600"/>
                <a:gd name="T8" fmla="*/ 18514 w 21600"/>
                <a:gd name="T9" fmla="*/ 15000 h 21600"/>
                <a:gd name="T10" fmla="*/ 21600 w 21600"/>
                <a:gd name="T11" fmla="*/ 7200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solidFill>
                  <a:srgbClr val="000000"/>
                </a:solidFill>
              </a:endParaRPr>
            </a:p>
          </p:txBody>
        </p:sp>
        <p:sp>
          <p:nvSpPr>
            <p:cNvPr id="12" name="Text Box 11"/>
            <p:cNvSpPr txBox="1">
              <a:spLocks noChangeArrowheads="1"/>
            </p:cNvSpPr>
            <p:nvPr/>
          </p:nvSpPr>
          <p:spPr bwMode="auto">
            <a:xfrm>
              <a:off x="2743200" y="6019800"/>
              <a:ext cx="5562600" cy="528637"/>
            </a:xfrm>
            <a:prstGeom prst="rect">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it-IT" sz="2800" dirty="0">
                  <a:solidFill>
                    <a:srgbClr val="000000"/>
                  </a:solidFill>
                </a:rPr>
                <a:t>…i bambini </a:t>
              </a:r>
              <a:r>
                <a:rPr lang="ja-JP" altLang="it-IT" sz="2800" dirty="0">
                  <a:solidFill>
                    <a:srgbClr val="000000"/>
                  </a:solidFill>
                  <a:latin typeface="Arial"/>
                </a:rPr>
                <a:t>‘</a:t>
              </a:r>
              <a:r>
                <a:rPr lang="it-IT" sz="2800" dirty="0">
                  <a:solidFill>
                    <a:srgbClr val="000000"/>
                  </a:solidFill>
                </a:rPr>
                <a:t>rispondono</a:t>
              </a:r>
              <a:r>
                <a:rPr lang="ja-JP" altLang="it-IT" sz="2800" dirty="0" smtClean="0">
                  <a:solidFill>
                    <a:srgbClr val="000000"/>
                  </a:solidFill>
                  <a:latin typeface="Arial"/>
                </a:rPr>
                <a:t>’</a:t>
              </a:r>
              <a:endParaRPr lang="it-IT" sz="2800" dirty="0">
                <a:solidFill>
                  <a:srgbClr val="000000"/>
                </a:solidFill>
              </a:endParaRPr>
            </a:p>
          </p:txBody>
        </p:sp>
      </p:grpSp>
      <p:sp>
        <p:nvSpPr>
          <p:cNvPr id="2" name="Titolo 1"/>
          <p:cNvSpPr>
            <a:spLocks noGrp="1"/>
          </p:cNvSpPr>
          <p:nvPr>
            <p:ph type="title"/>
          </p:nvPr>
        </p:nvSpPr>
        <p:spPr/>
        <p:txBody>
          <a:bodyPr/>
          <a:lstStyle/>
          <a:p>
            <a:endParaRPr lang="it-IT"/>
          </a:p>
        </p:txBody>
      </p:sp>
    </p:spTree>
    <p:extLst>
      <p:ext uri="{BB962C8B-B14F-4D97-AF65-F5344CB8AC3E}">
        <p14:creationId xmlns:p14="http://schemas.microsoft.com/office/powerpoint/2010/main" val="519457964"/>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044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5" name="Segnaposto contenuto 4"/>
          <p:cNvSpPr>
            <a:spLocks noGrp="1"/>
          </p:cNvSpPr>
          <p:nvPr>
            <p:ph idx="1"/>
          </p:nvPr>
        </p:nvSpPr>
        <p:spPr>
          <a:xfrm>
            <a:off x="685800" y="1981200"/>
            <a:ext cx="7772400" cy="1303338"/>
          </a:xfrm>
        </p:spPr>
        <p:txBody>
          <a:bodyPr/>
          <a:lstStyle/>
          <a:p>
            <a:pPr marL="0" indent="0">
              <a:buFontTx/>
              <a:buNone/>
              <a:defRPr/>
            </a:pPr>
            <a:r>
              <a:rPr lang="it-IT" dirty="0" smtClean="0">
                <a:solidFill>
                  <a:srgbClr val="000000"/>
                </a:solidFill>
              </a:rPr>
              <a:t>Questi stereotipi dirigono:</a:t>
            </a:r>
          </a:p>
          <a:p>
            <a:pPr>
              <a:defRPr/>
            </a:pPr>
            <a:r>
              <a:rPr lang="it-IT" dirty="0" smtClean="0">
                <a:solidFill>
                  <a:srgbClr val="000000"/>
                </a:solidFill>
              </a:rPr>
              <a:t>I processi risolutivi </a:t>
            </a:r>
          </a:p>
        </p:txBody>
      </p:sp>
      <p:sp>
        <p:nvSpPr>
          <p:cNvPr id="6" name="Segnaposto contenuto 4"/>
          <p:cNvSpPr txBox="1">
            <a:spLocks/>
          </p:cNvSpPr>
          <p:nvPr/>
        </p:nvSpPr>
        <p:spPr bwMode="auto">
          <a:xfrm>
            <a:off x="684213" y="3357563"/>
            <a:ext cx="77724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a:defRPr/>
            </a:pPr>
            <a:r>
              <a:rPr lang="it-IT" dirty="0" smtClean="0">
                <a:solidFill>
                  <a:srgbClr val="000000"/>
                </a:solidFill>
                <a:latin typeface="Times New Roman"/>
                <a:ea typeface="ＭＳ Ｐゴシック"/>
              </a:rPr>
              <a:t>La lettura del testo, che spesso si riduce alla individuazione dei dati numerici e alla ricerca delle ‘operazioni giuste’</a:t>
            </a:r>
          </a:p>
        </p:txBody>
      </p:sp>
      <p:sp>
        <p:nvSpPr>
          <p:cNvPr id="2" name="Titolo 1"/>
          <p:cNvSpPr>
            <a:spLocks noGrp="1"/>
          </p:cNvSpPr>
          <p:nvPr>
            <p:ph type="title"/>
          </p:nvPr>
        </p:nvSpPr>
        <p:spPr/>
        <p:txBody>
          <a:bodyPr/>
          <a:lstStyle/>
          <a:p>
            <a:endParaRPr lang="it-IT"/>
          </a:p>
        </p:txBody>
      </p:sp>
    </p:spTree>
    <p:extLst>
      <p:ext uri="{BB962C8B-B14F-4D97-AF65-F5344CB8AC3E}">
        <p14:creationId xmlns:p14="http://schemas.microsoft.com/office/powerpoint/2010/main" val="1573146161"/>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685800" y="-171450"/>
            <a:ext cx="7772400" cy="1143000"/>
          </a:xfrm>
        </p:spPr>
        <p:txBody>
          <a:bodyPr/>
          <a:lstStyle/>
          <a:p>
            <a:pPr>
              <a:defRPr/>
            </a:pPr>
            <a:r>
              <a:rPr lang="it-IT" dirty="0" err="1" smtClean="0">
                <a:solidFill>
                  <a:srgbClr val="000000"/>
                </a:solidFill>
              </a:rPr>
              <a:t>Sowder</a:t>
            </a:r>
            <a:r>
              <a:rPr lang="it-IT" dirty="0" smtClean="0">
                <a:solidFill>
                  <a:srgbClr val="000000"/>
                </a:solidFill>
              </a:rPr>
              <a:t> (1989</a:t>
            </a:r>
            <a:r>
              <a:rPr lang="it-IT" dirty="0">
                <a:solidFill>
                  <a:srgbClr val="000000"/>
                </a:solidFill>
              </a:rPr>
              <a:t>)</a:t>
            </a:r>
          </a:p>
        </p:txBody>
      </p:sp>
      <p:sp>
        <p:nvSpPr>
          <p:cNvPr id="3" name="Segnaposto contenuto 2"/>
          <p:cNvSpPr>
            <a:spLocks noGrp="1"/>
          </p:cNvSpPr>
          <p:nvPr>
            <p:ph idx="1"/>
          </p:nvPr>
        </p:nvSpPr>
        <p:spPr>
          <a:xfrm>
            <a:off x="685800" y="1052513"/>
            <a:ext cx="7772400" cy="4114800"/>
          </a:xfrm>
        </p:spPr>
        <p:txBody>
          <a:bodyPr>
            <a:normAutofit fontScale="92500"/>
          </a:bodyPr>
          <a:lstStyle/>
          <a:p>
            <a:pPr marL="0" indent="0">
              <a:buFontTx/>
              <a:buNone/>
            </a:pPr>
            <a:r>
              <a:rPr lang="it-IT" sz="2400" dirty="0">
                <a:solidFill>
                  <a:srgbClr val="000000"/>
                </a:solidFill>
                <a:latin typeface="Times New Roman" charset="0"/>
                <a:ea typeface="ＭＳ Ｐゴシック" charset="0"/>
              </a:rPr>
              <a:t>Approcci alternativi praticati degli allievi: </a:t>
            </a:r>
          </a:p>
          <a:p>
            <a:pPr marL="0" indent="0"/>
            <a:r>
              <a:rPr lang="it-IT" sz="2400" dirty="0">
                <a:solidFill>
                  <a:srgbClr val="000000"/>
                </a:solidFill>
                <a:latin typeface="Times New Roman" charset="0"/>
                <a:ea typeface="ＭＳ Ｐゴシック" charset="0"/>
              </a:rPr>
              <a:t> guardare i numeri, e da quelli risalire all’operazione ‘giusta’</a:t>
            </a:r>
            <a:r>
              <a:rPr lang="it-IT" altLang="ja-JP" sz="2400" dirty="0">
                <a:solidFill>
                  <a:srgbClr val="000000"/>
                </a:solidFill>
                <a:latin typeface="Times New Roman" charset="0"/>
                <a:ea typeface="ＭＳ Ｐゴシック" charset="0"/>
              </a:rPr>
              <a:t>;</a:t>
            </a:r>
          </a:p>
          <a:p>
            <a:pPr marL="0" indent="0"/>
            <a:r>
              <a:rPr lang="it-IT" sz="2400" dirty="0">
                <a:solidFill>
                  <a:srgbClr val="000000"/>
                </a:solidFill>
                <a:latin typeface="Times New Roman" charset="0"/>
                <a:ea typeface="ＭＳ Ｐゴシック" charset="0"/>
              </a:rPr>
              <a:t> provare tutte le operazioni e scegliere quella che dà la risposta più ‘ragionevole’</a:t>
            </a:r>
            <a:r>
              <a:rPr lang="it-IT" altLang="ja-JP" sz="2400" dirty="0">
                <a:solidFill>
                  <a:srgbClr val="000000"/>
                </a:solidFill>
                <a:latin typeface="Times New Roman" charset="0"/>
                <a:ea typeface="ＭＳ Ｐゴシック" charset="0"/>
              </a:rPr>
              <a:t>;</a:t>
            </a:r>
          </a:p>
          <a:p>
            <a:pPr marL="0" indent="0"/>
            <a:r>
              <a:rPr lang="it-IT" sz="2400" dirty="0">
                <a:solidFill>
                  <a:srgbClr val="000000"/>
                </a:solidFill>
                <a:latin typeface="Times New Roman" charset="0"/>
                <a:ea typeface="ＭＳ Ｐゴシック" charset="0"/>
              </a:rPr>
              <a:t> cercare ‘parole chiave’ (‘tutti insieme’ vuol dire che bisogna sommare, ‘rimaste’ c’è da sottrarre, …); </a:t>
            </a:r>
          </a:p>
          <a:p>
            <a:pPr marL="0" indent="0"/>
            <a:r>
              <a:rPr lang="it-IT" sz="2400" dirty="0">
                <a:solidFill>
                  <a:srgbClr val="000000"/>
                </a:solidFill>
                <a:latin typeface="Times New Roman" charset="0"/>
                <a:ea typeface="ＭＳ Ｐゴシック" charset="0"/>
              </a:rPr>
              <a:t> decidere se la risposta dev’essere maggiore o minore dei numeri dati: se dev’essere maggiore, provare l’addizione e la moltiplicazione e poi scegliere la risposta più ragionevole, se dev’essere minore, provare con la sottrazione e la divisione</a:t>
            </a:r>
          </a:p>
          <a:p>
            <a:pPr marL="0" indent="0"/>
            <a:r>
              <a:rPr lang="it-IT" sz="2400" dirty="0">
                <a:solidFill>
                  <a:srgbClr val="000000"/>
                </a:solidFill>
                <a:latin typeface="Times New Roman" charset="0"/>
                <a:ea typeface="ＭＳ Ｐゴシック" charset="0"/>
              </a:rPr>
              <a:t>…</a:t>
            </a:r>
          </a:p>
        </p:txBody>
      </p:sp>
      <p:sp>
        <p:nvSpPr>
          <p:cNvPr id="4" name="Freccia destra 3"/>
          <p:cNvSpPr/>
          <p:nvPr/>
        </p:nvSpPr>
        <p:spPr>
          <a:xfrm>
            <a:off x="755650" y="6165850"/>
            <a:ext cx="863600" cy="358775"/>
          </a:xfrm>
          <a:prstGeom prst="rightArrow">
            <a:avLst/>
          </a:prstGeom>
          <a:solidFill>
            <a:srgbClr val="FFFFFF"/>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5" name="CasellaDiTesto 4"/>
          <p:cNvSpPr txBox="1">
            <a:spLocks noChangeArrowheads="1"/>
          </p:cNvSpPr>
          <p:nvPr/>
        </p:nvSpPr>
        <p:spPr bwMode="auto">
          <a:xfrm>
            <a:off x="1979613" y="6092825"/>
            <a:ext cx="6913562"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3200" dirty="0">
                <a:solidFill>
                  <a:srgbClr val="000000"/>
                </a:solidFill>
              </a:rPr>
              <a:t>LETTURA SELETTIVA DEL TESTO</a:t>
            </a:r>
          </a:p>
        </p:txBody>
      </p:sp>
    </p:spTree>
    <p:extLst>
      <p:ext uri="{BB962C8B-B14F-4D97-AF65-F5344CB8AC3E}">
        <p14:creationId xmlns:p14="http://schemas.microsoft.com/office/powerpoint/2010/main" val="29981373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dissolve">
                                      <p:cBhvr>
                                        <p:cTn id="3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animBg="1"/>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4"/>
          <p:cNvSpPr>
            <a:spLocks noGrp="1"/>
          </p:cNvSpPr>
          <p:nvPr>
            <p:ph idx="1"/>
          </p:nvPr>
        </p:nvSpPr>
        <p:spPr>
          <a:xfrm>
            <a:off x="685800" y="1981200"/>
            <a:ext cx="7772400" cy="1303338"/>
          </a:xfrm>
        </p:spPr>
        <p:txBody>
          <a:bodyPr/>
          <a:lstStyle/>
          <a:p>
            <a:pPr marL="0" indent="0">
              <a:buFontTx/>
              <a:buNone/>
              <a:defRPr/>
            </a:pPr>
            <a:r>
              <a:rPr lang="it-IT" dirty="0" smtClean="0">
                <a:solidFill>
                  <a:srgbClr val="000000"/>
                </a:solidFill>
              </a:rPr>
              <a:t>Questi stereotipi dirigono:</a:t>
            </a:r>
          </a:p>
          <a:p>
            <a:pPr>
              <a:defRPr/>
            </a:pPr>
            <a:r>
              <a:rPr lang="it-IT" dirty="0" smtClean="0">
                <a:solidFill>
                  <a:srgbClr val="000000"/>
                </a:solidFill>
              </a:rPr>
              <a:t>I processi risolutivi (v. </a:t>
            </a:r>
            <a:r>
              <a:rPr lang="it-IT" i="1" dirty="0">
                <a:solidFill>
                  <a:srgbClr val="000000"/>
                </a:solidFill>
              </a:rPr>
              <a:t>L</a:t>
            </a:r>
            <a:r>
              <a:rPr lang="it-IT" i="1" dirty="0" smtClean="0">
                <a:solidFill>
                  <a:srgbClr val="000000"/>
                </a:solidFill>
              </a:rPr>
              <a:t>’età del capitano</a:t>
            </a:r>
            <a:r>
              <a:rPr lang="it-IT" dirty="0" smtClean="0">
                <a:solidFill>
                  <a:srgbClr val="000000"/>
                </a:solidFill>
              </a:rPr>
              <a:t>)</a:t>
            </a:r>
          </a:p>
        </p:txBody>
      </p:sp>
      <p:sp>
        <p:nvSpPr>
          <p:cNvPr id="6" name="Segnaposto contenuto 4"/>
          <p:cNvSpPr txBox="1">
            <a:spLocks/>
          </p:cNvSpPr>
          <p:nvPr/>
        </p:nvSpPr>
        <p:spPr bwMode="auto">
          <a:xfrm>
            <a:off x="684213" y="3357563"/>
            <a:ext cx="77724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a:defRPr/>
            </a:pPr>
            <a:r>
              <a:rPr lang="it-IT" dirty="0" smtClean="0">
                <a:solidFill>
                  <a:srgbClr val="000000"/>
                </a:solidFill>
                <a:latin typeface="Times New Roman"/>
                <a:ea typeface="ＭＳ Ｐゴシック"/>
              </a:rPr>
              <a:t>La lettura del testo, che spesso si riduce alla individuazione dei dati numerici e alla ricerca delle ‘operazioni giuste’</a:t>
            </a:r>
          </a:p>
        </p:txBody>
      </p:sp>
      <p:sp>
        <p:nvSpPr>
          <p:cNvPr id="7" name="Segnaposto contenuto 4"/>
          <p:cNvSpPr txBox="1">
            <a:spLocks/>
          </p:cNvSpPr>
          <p:nvPr/>
        </p:nvSpPr>
        <p:spPr bwMode="auto">
          <a:xfrm>
            <a:off x="676440" y="5084763"/>
            <a:ext cx="77724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defTabSz="914400">
              <a:defRPr/>
            </a:pPr>
            <a:r>
              <a:rPr lang="it-IT" dirty="0" smtClean="0">
                <a:solidFill>
                  <a:srgbClr val="000000"/>
                </a:solidFill>
                <a:latin typeface="Times New Roman"/>
                <a:ea typeface="ＭＳ Ｐゴシック"/>
              </a:rPr>
              <a:t>Addirittura  l’</a:t>
            </a:r>
            <a:r>
              <a:rPr lang="it-IT" i="1" dirty="0" smtClean="0">
                <a:solidFill>
                  <a:srgbClr val="000000"/>
                </a:solidFill>
                <a:latin typeface="Times New Roman"/>
                <a:ea typeface="ＭＳ Ｐゴシック"/>
              </a:rPr>
              <a:t>interpretazione </a:t>
            </a:r>
            <a:r>
              <a:rPr lang="it-IT" dirty="0" smtClean="0">
                <a:solidFill>
                  <a:srgbClr val="000000"/>
                </a:solidFill>
                <a:latin typeface="Times New Roman"/>
                <a:ea typeface="ＭＳ Ｐゴシック"/>
              </a:rPr>
              <a:t>del testo</a:t>
            </a:r>
          </a:p>
        </p:txBody>
      </p:sp>
      <p:sp>
        <p:nvSpPr>
          <p:cNvPr id="2" name="Titolo 1"/>
          <p:cNvSpPr>
            <a:spLocks noGrp="1"/>
          </p:cNvSpPr>
          <p:nvPr>
            <p:ph type="title"/>
          </p:nvPr>
        </p:nvSpPr>
        <p:spPr/>
        <p:txBody>
          <a:bodyPr/>
          <a:lstStyle/>
          <a:p>
            <a:endParaRPr lang="it-IT"/>
          </a:p>
        </p:txBody>
      </p:sp>
    </p:spTree>
    <p:extLst>
      <p:ext uri="{BB962C8B-B14F-4D97-AF65-F5344CB8AC3E}">
        <p14:creationId xmlns:p14="http://schemas.microsoft.com/office/powerpoint/2010/main" val="112869351"/>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18530" name="Rectangle 2"/>
          <p:cNvSpPr>
            <a:spLocks noGrp="1" noChangeArrowheads="1"/>
          </p:cNvSpPr>
          <p:nvPr>
            <p:ph type="title"/>
          </p:nvPr>
        </p:nvSpPr>
        <p:spPr/>
        <p:txBody>
          <a:bodyPr/>
          <a:lstStyle/>
          <a:p>
            <a:pPr eaLnBrk="1" hangingPunct="1">
              <a:defRPr/>
            </a:pPr>
            <a:r>
              <a:rPr lang="it-IT" dirty="0" smtClean="0">
                <a:solidFill>
                  <a:srgbClr val="000000"/>
                </a:solidFill>
                <a:cs typeface="+mj-cs"/>
              </a:rPr>
              <a:t>(Da De Corte et al., 1985)</a:t>
            </a:r>
          </a:p>
        </p:txBody>
      </p:sp>
      <p:sp>
        <p:nvSpPr>
          <p:cNvPr id="918531" name="Rectangle 3"/>
          <p:cNvSpPr>
            <a:spLocks noGrp="1" noChangeArrowheads="1"/>
          </p:cNvSpPr>
          <p:nvPr>
            <p:ph type="body" idx="1"/>
          </p:nvPr>
        </p:nvSpPr>
        <p:spPr>
          <a:xfrm>
            <a:off x="457200" y="1600200"/>
            <a:ext cx="8147050" cy="1252538"/>
          </a:xfrm>
          <a:solidFill>
            <a:schemeClr val="bg1"/>
          </a:solidFill>
          <a:ln w="57150">
            <a:solidFill>
              <a:schemeClr val="bg1"/>
            </a:solidFill>
            <a:miter lim="800000"/>
            <a:headEnd/>
            <a:tailEnd/>
          </a:ln>
        </p:spPr>
        <p:txBody>
          <a:bodyPr/>
          <a:lstStyle/>
          <a:p>
            <a:pPr marL="342865" indent="-342865" eaLnBrk="1" hangingPunct="1">
              <a:buFontTx/>
              <a:buNone/>
              <a:defRPr/>
            </a:pPr>
            <a:r>
              <a:rPr lang="it-IT" smtClean="0">
                <a:cs typeface="+mn-cs"/>
              </a:rPr>
              <a:t>Ann e Tom insieme hanno 8 libri. Ann ha 5 libri. Quanti libri ha Tom?</a:t>
            </a:r>
          </a:p>
        </p:txBody>
      </p:sp>
      <p:sp>
        <p:nvSpPr>
          <p:cNvPr id="918532" name="Line 4"/>
          <p:cNvSpPr>
            <a:spLocks noChangeShapeType="1"/>
          </p:cNvSpPr>
          <p:nvPr/>
        </p:nvSpPr>
        <p:spPr bwMode="auto">
          <a:xfrm>
            <a:off x="2195513" y="2924175"/>
            <a:ext cx="0" cy="165735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lstStyle/>
          <a:p>
            <a:pPr>
              <a:defRPr/>
            </a:pPr>
            <a:endParaRPr lang="it-IT">
              <a:solidFill>
                <a:srgbClr val="000000"/>
              </a:solidFill>
            </a:endParaRPr>
          </a:p>
        </p:txBody>
      </p:sp>
      <p:sp>
        <p:nvSpPr>
          <p:cNvPr id="918533" name="Line 5"/>
          <p:cNvSpPr>
            <a:spLocks noChangeShapeType="1"/>
          </p:cNvSpPr>
          <p:nvPr/>
        </p:nvSpPr>
        <p:spPr bwMode="auto">
          <a:xfrm>
            <a:off x="2195513" y="4565650"/>
            <a:ext cx="1584325" cy="0"/>
          </a:xfrm>
          <a:prstGeom prst="line">
            <a:avLst/>
          </a:prstGeom>
          <a:noFill/>
          <a:ln w="571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lstStyle/>
          <a:p>
            <a:pPr>
              <a:defRPr/>
            </a:pPr>
            <a:endParaRPr lang="it-IT">
              <a:solidFill>
                <a:srgbClr val="000000"/>
              </a:solidFill>
            </a:endParaRPr>
          </a:p>
        </p:txBody>
      </p:sp>
      <p:sp>
        <p:nvSpPr>
          <p:cNvPr id="918534" name="Text Box 6"/>
          <p:cNvSpPr txBox="1">
            <a:spLocks noChangeArrowheads="1"/>
          </p:cNvSpPr>
          <p:nvPr/>
        </p:nvSpPr>
        <p:spPr bwMode="auto">
          <a:xfrm>
            <a:off x="3924300" y="4365625"/>
            <a:ext cx="4968875"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spcBef>
                <a:spcPct val="50000"/>
              </a:spcBef>
              <a:defRPr/>
            </a:pPr>
            <a:r>
              <a:rPr lang="it-IT" sz="2400" dirty="0">
                <a:solidFill>
                  <a:srgbClr val="000000"/>
                </a:solidFill>
              </a:rPr>
              <a:t>I 5 libri di </a:t>
            </a:r>
            <a:r>
              <a:rPr lang="it-IT" sz="2400" dirty="0" err="1">
                <a:solidFill>
                  <a:srgbClr val="000000"/>
                </a:solidFill>
              </a:rPr>
              <a:t>Ann</a:t>
            </a:r>
            <a:r>
              <a:rPr lang="it-IT" sz="2400" dirty="0">
                <a:solidFill>
                  <a:srgbClr val="000000"/>
                </a:solidFill>
              </a:rPr>
              <a:t> sono parte degli 8 che </a:t>
            </a:r>
            <a:r>
              <a:rPr lang="it-IT" sz="2400" dirty="0" err="1">
                <a:solidFill>
                  <a:srgbClr val="000000"/>
                </a:solidFill>
              </a:rPr>
              <a:t>Ann</a:t>
            </a:r>
            <a:r>
              <a:rPr lang="it-IT" sz="2400" dirty="0">
                <a:solidFill>
                  <a:srgbClr val="000000"/>
                </a:solidFill>
              </a:rPr>
              <a:t> e Tom hanno insieme</a:t>
            </a:r>
          </a:p>
        </p:txBody>
      </p:sp>
      <p:sp>
        <p:nvSpPr>
          <p:cNvPr id="918535" name="Text Box 7"/>
          <p:cNvSpPr txBox="1">
            <a:spLocks noChangeArrowheads="1"/>
          </p:cNvSpPr>
          <p:nvPr/>
        </p:nvSpPr>
        <p:spPr bwMode="auto">
          <a:xfrm>
            <a:off x="2339975" y="3644900"/>
            <a:ext cx="22320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spcBef>
                <a:spcPct val="50000"/>
              </a:spcBef>
              <a:defRPr/>
            </a:pPr>
            <a:r>
              <a:rPr lang="it-IT" sz="2400" dirty="0">
                <a:solidFill>
                  <a:srgbClr val="000000"/>
                </a:solidFill>
              </a:rPr>
              <a:t>implicito</a:t>
            </a:r>
          </a:p>
        </p:txBody>
      </p:sp>
      <p:sp>
        <p:nvSpPr>
          <p:cNvPr id="918536" name="Rectangle 8"/>
          <p:cNvSpPr>
            <a:spLocks noChangeArrowheads="1"/>
          </p:cNvSpPr>
          <p:nvPr/>
        </p:nvSpPr>
        <p:spPr bwMode="auto">
          <a:xfrm>
            <a:off x="468313" y="5375275"/>
            <a:ext cx="8207375" cy="1366838"/>
          </a:xfrm>
          <a:prstGeom prst="rect">
            <a:avLst/>
          </a:prstGeom>
          <a:noFill/>
          <a:ln w="57150">
            <a:solidFill>
              <a:srgbClr val="FF0000"/>
            </a:solidFill>
            <a:miter lim="800000"/>
            <a:headEnd/>
            <a:tailEnd/>
          </a:ln>
          <a:effectLst/>
          <a:extLst/>
        </p:spPr>
        <p:txBody>
          <a:bodyPr lIns="91430" tIns="45715" rIns="91430" bIns="45715"/>
          <a:lstStyle/>
          <a:p>
            <a:pPr marL="342865" indent="-342865">
              <a:spcBef>
                <a:spcPct val="20000"/>
              </a:spcBef>
              <a:defRPr/>
            </a:pPr>
            <a:r>
              <a:rPr lang="it-IT" sz="3200" dirty="0" err="1">
                <a:solidFill>
                  <a:srgbClr val="000000"/>
                </a:solidFill>
              </a:rPr>
              <a:t>Ann</a:t>
            </a:r>
            <a:r>
              <a:rPr lang="it-IT" sz="3200" dirty="0">
                <a:solidFill>
                  <a:srgbClr val="000000"/>
                </a:solidFill>
              </a:rPr>
              <a:t> e Tom insieme hanno 8 libri. 5 di questi libri sono di </a:t>
            </a:r>
            <a:r>
              <a:rPr lang="it-IT" sz="3200" dirty="0" err="1">
                <a:solidFill>
                  <a:srgbClr val="000000"/>
                </a:solidFill>
              </a:rPr>
              <a:t>Ann</a:t>
            </a:r>
            <a:r>
              <a:rPr lang="it-IT" sz="3200" dirty="0">
                <a:solidFill>
                  <a:srgbClr val="000000"/>
                </a:solidFill>
              </a:rPr>
              <a:t>. Quanti libri ha Tom?</a:t>
            </a:r>
          </a:p>
        </p:txBody>
      </p:sp>
      <p:sp>
        <p:nvSpPr>
          <p:cNvPr id="918537" name="Line 9"/>
          <p:cNvSpPr>
            <a:spLocks noChangeShapeType="1"/>
          </p:cNvSpPr>
          <p:nvPr/>
        </p:nvSpPr>
        <p:spPr bwMode="auto">
          <a:xfrm flipV="1">
            <a:off x="7164388" y="4076700"/>
            <a:ext cx="0" cy="1296988"/>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lstStyle/>
          <a:p>
            <a:pPr>
              <a:defRPr/>
            </a:pPr>
            <a:endParaRPr lang="it-IT">
              <a:solidFill>
                <a:srgbClr val="000000"/>
              </a:solidFill>
            </a:endParaRPr>
          </a:p>
        </p:txBody>
      </p:sp>
      <p:sp>
        <p:nvSpPr>
          <p:cNvPr id="918538" name="Text Box 10"/>
          <p:cNvSpPr txBox="1">
            <a:spLocks noChangeArrowheads="1"/>
          </p:cNvSpPr>
          <p:nvPr/>
        </p:nvSpPr>
        <p:spPr bwMode="auto">
          <a:xfrm>
            <a:off x="3276600" y="3357563"/>
            <a:ext cx="5543550" cy="525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spcBef>
                <a:spcPct val="50000"/>
              </a:spcBef>
              <a:defRPr/>
            </a:pPr>
            <a:r>
              <a:rPr lang="it-IT" sz="2800" dirty="0">
                <a:solidFill>
                  <a:srgbClr val="FF0000"/>
                </a:solidFill>
              </a:rPr>
              <a:t>aumentano le risposte corrette!</a:t>
            </a:r>
          </a:p>
        </p:txBody>
      </p:sp>
    </p:spTree>
    <p:extLst>
      <p:ext uri="{BB962C8B-B14F-4D97-AF65-F5344CB8AC3E}">
        <p14:creationId xmlns:p14="http://schemas.microsoft.com/office/powerpoint/2010/main" val="17348482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1853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18531">
                                            <p:bg/>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18531">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1853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91853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18533"/>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18534"/>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918536">
                                            <p:bg/>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18536">
                                            <p:txEl>
                                              <p:pRg st="0" end="0"/>
                                            </p:txEl>
                                          </p:spTgt>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nodeType="clickEffect">
                                  <p:stCondLst>
                                    <p:cond delay="0"/>
                                  </p:stCondLst>
                                  <p:childTnLst>
                                    <p:set>
                                      <p:cBhvr>
                                        <p:cTn id="40" dur="1" fill="hold">
                                          <p:stCondLst>
                                            <p:cond delay="0"/>
                                          </p:stCondLst>
                                        </p:cTn>
                                        <p:tgtEl>
                                          <p:spTgt spid="918537"/>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9185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8530" grpId="0"/>
      <p:bldP spid="918531" grpId="0" build="p" animBg="1"/>
      <p:bldP spid="918534" grpId="0"/>
      <p:bldP spid="918535" grpId="0"/>
      <p:bldP spid="918536" grpId="0" build="p" animBg="1"/>
      <p:bldP spid="918538"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01506" name="Rectangle 2"/>
          <p:cNvSpPr>
            <a:spLocks noGrp="1" noChangeArrowheads="1"/>
          </p:cNvSpPr>
          <p:nvPr>
            <p:ph type="title"/>
          </p:nvPr>
        </p:nvSpPr>
        <p:spPr>
          <a:xfrm>
            <a:off x="34925" y="274638"/>
            <a:ext cx="8928100" cy="1066800"/>
          </a:xfrm>
        </p:spPr>
        <p:txBody>
          <a:bodyPr/>
          <a:lstStyle/>
          <a:p>
            <a:pPr eaLnBrk="1" hangingPunct="1">
              <a:defRPr/>
            </a:pPr>
            <a:r>
              <a:rPr lang="it-IT" smtClean="0">
                <a:solidFill>
                  <a:schemeClr val="bg1"/>
                </a:solidFill>
                <a:cs typeface="+mj-cs"/>
                <a:sym typeface="Wingdings" charset="0"/>
              </a:rPr>
              <a:t> </a:t>
            </a:r>
            <a:r>
              <a:rPr lang="it-IT" smtClean="0">
                <a:solidFill>
                  <a:schemeClr val="bg1"/>
                </a:solidFill>
                <a:cs typeface="+mj-cs"/>
              </a:rPr>
              <a:t>La comprensione del testo:</a:t>
            </a:r>
          </a:p>
        </p:txBody>
      </p:sp>
      <p:sp>
        <p:nvSpPr>
          <p:cNvPr id="1301507" name="Rectangle 3"/>
          <p:cNvSpPr>
            <a:spLocks noGrp="1" noChangeArrowheads="1"/>
          </p:cNvSpPr>
          <p:nvPr>
            <p:ph type="body" idx="1"/>
          </p:nvPr>
        </p:nvSpPr>
        <p:spPr>
          <a:xfrm>
            <a:off x="468313" y="1341438"/>
            <a:ext cx="8218487" cy="792162"/>
          </a:xfrm>
        </p:spPr>
        <p:txBody>
          <a:bodyPr/>
          <a:lstStyle/>
          <a:p>
            <a:pPr marL="342865" indent="-342865" eaLnBrk="1" hangingPunct="1">
              <a:defRPr/>
            </a:pPr>
            <a:r>
              <a:rPr lang="it-IT" sz="4400">
                <a:solidFill>
                  <a:schemeClr val="bg1"/>
                </a:solidFill>
                <a:cs typeface="+mn-cs"/>
              </a:rPr>
              <a:t>Dizionario</a:t>
            </a:r>
          </a:p>
          <a:p>
            <a:pPr marL="342865" indent="-342865" eaLnBrk="1" hangingPunct="1">
              <a:buFontTx/>
              <a:buNone/>
              <a:defRPr/>
            </a:pPr>
            <a:endParaRPr lang="it-IT" sz="4400">
              <a:solidFill>
                <a:schemeClr val="bg1"/>
              </a:solidFill>
              <a:cs typeface="+mn-cs"/>
              <a:sym typeface="Wingdings" charset="0"/>
            </a:endParaRPr>
          </a:p>
        </p:txBody>
      </p:sp>
      <p:sp>
        <p:nvSpPr>
          <p:cNvPr id="1301508" name="Rectangle 4"/>
          <p:cNvSpPr>
            <a:spLocks noChangeArrowheads="1"/>
          </p:cNvSpPr>
          <p:nvPr/>
        </p:nvSpPr>
        <p:spPr bwMode="auto">
          <a:xfrm>
            <a:off x="468313" y="2060575"/>
            <a:ext cx="8218487"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lstStyle/>
          <a:p>
            <a:pPr marL="342865" indent="-342865">
              <a:spcBef>
                <a:spcPct val="20000"/>
              </a:spcBef>
              <a:buFontTx/>
              <a:buChar char="•"/>
              <a:defRPr/>
            </a:pPr>
            <a:r>
              <a:rPr lang="it-IT" sz="4400">
                <a:solidFill>
                  <a:srgbClr val="FFFFFF"/>
                </a:solidFill>
              </a:rPr>
              <a:t>I legami fra le varie parti del testo</a:t>
            </a:r>
          </a:p>
          <a:p>
            <a:pPr marL="342865" indent="-342865">
              <a:spcBef>
                <a:spcPct val="20000"/>
              </a:spcBef>
              <a:defRPr/>
            </a:pPr>
            <a:endParaRPr lang="it-IT" sz="4400">
              <a:solidFill>
                <a:srgbClr val="FFFFFF"/>
              </a:solidFill>
              <a:sym typeface="Wingdings" charset="0"/>
            </a:endParaRPr>
          </a:p>
        </p:txBody>
      </p:sp>
      <p:sp>
        <p:nvSpPr>
          <p:cNvPr id="1301509" name="Text Box 5"/>
          <p:cNvSpPr txBox="1">
            <a:spLocks noChangeArrowheads="1"/>
          </p:cNvSpPr>
          <p:nvPr/>
        </p:nvSpPr>
        <p:spPr bwMode="auto">
          <a:xfrm>
            <a:off x="395288" y="3500438"/>
            <a:ext cx="5472112" cy="776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spcBef>
                <a:spcPct val="50000"/>
              </a:spcBef>
              <a:buFontTx/>
              <a:buChar char="•"/>
              <a:defRPr/>
            </a:pPr>
            <a:r>
              <a:rPr lang="it-IT" sz="4400">
                <a:solidFill>
                  <a:srgbClr val="FFFFFF"/>
                </a:solidFill>
              </a:rPr>
              <a:t> Enciclopedia</a:t>
            </a:r>
          </a:p>
        </p:txBody>
      </p:sp>
      <p:sp>
        <p:nvSpPr>
          <p:cNvPr id="1301510" name="Text Box 6"/>
          <p:cNvSpPr txBox="1">
            <a:spLocks noChangeArrowheads="1"/>
          </p:cNvSpPr>
          <p:nvPr/>
        </p:nvSpPr>
        <p:spPr bwMode="auto">
          <a:xfrm>
            <a:off x="1476375" y="4395788"/>
            <a:ext cx="5472113" cy="776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spcBef>
                <a:spcPct val="50000"/>
              </a:spcBef>
              <a:defRPr/>
            </a:pPr>
            <a:r>
              <a:rPr lang="it-IT" sz="4400" dirty="0">
                <a:solidFill>
                  <a:srgbClr val="000000"/>
                </a:solidFill>
              </a:rPr>
              <a:t>Implicito</a:t>
            </a:r>
          </a:p>
        </p:txBody>
      </p:sp>
      <p:sp>
        <p:nvSpPr>
          <p:cNvPr id="1301511" name="Text Box 7"/>
          <p:cNvSpPr txBox="1">
            <a:spLocks noChangeArrowheads="1"/>
          </p:cNvSpPr>
          <p:nvPr/>
        </p:nvSpPr>
        <p:spPr bwMode="auto">
          <a:xfrm>
            <a:off x="3613814" y="4405124"/>
            <a:ext cx="4392613" cy="776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spcBef>
                <a:spcPct val="50000"/>
              </a:spcBef>
              <a:defRPr/>
            </a:pPr>
            <a:r>
              <a:rPr lang="it-IT" sz="4400" dirty="0">
                <a:solidFill>
                  <a:srgbClr val="000000"/>
                </a:solidFill>
                <a:sym typeface="Symbol" charset="0"/>
              </a:rPr>
              <a:t> non detto</a:t>
            </a:r>
          </a:p>
        </p:txBody>
      </p:sp>
      <p:sp>
        <p:nvSpPr>
          <p:cNvPr id="1301513" name="Text Box 9"/>
          <p:cNvSpPr txBox="1">
            <a:spLocks noChangeArrowheads="1"/>
          </p:cNvSpPr>
          <p:nvPr/>
        </p:nvSpPr>
        <p:spPr bwMode="auto">
          <a:xfrm>
            <a:off x="539750" y="404813"/>
            <a:ext cx="8135938" cy="12096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spcBef>
                <a:spcPct val="50000"/>
              </a:spcBef>
              <a:defRPr/>
            </a:pPr>
            <a:r>
              <a:rPr lang="it-IT" sz="3600">
                <a:solidFill>
                  <a:srgbClr val="000000"/>
                </a:solidFill>
              </a:rPr>
              <a:t>Marco prese l</a:t>
            </a:r>
            <a:r>
              <a:rPr lang="ja-JP" altLang="it-IT" sz="3600">
                <a:solidFill>
                  <a:srgbClr val="000000"/>
                </a:solidFill>
                <a:latin typeface="Arial"/>
              </a:rPr>
              <a:t>’</a:t>
            </a:r>
            <a:r>
              <a:rPr lang="it-IT" sz="3600">
                <a:solidFill>
                  <a:srgbClr val="000000"/>
                </a:solidFill>
              </a:rPr>
              <a:t>automobile e si precipitò all</a:t>
            </a:r>
            <a:r>
              <a:rPr lang="ja-JP" altLang="it-IT" sz="3600">
                <a:solidFill>
                  <a:srgbClr val="000000"/>
                </a:solidFill>
                <a:latin typeface="Arial"/>
              </a:rPr>
              <a:t>’</a:t>
            </a:r>
            <a:r>
              <a:rPr lang="it-IT" sz="3600">
                <a:solidFill>
                  <a:srgbClr val="000000"/>
                </a:solidFill>
              </a:rPr>
              <a:t>aereoporto.</a:t>
            </a:r>
          </a:p>
        </p:txBody>
      </p:sp>
      <p:sp>
        <p:nvSpPr>
          <p:cNvPr id="1301514" name="Text Box 10"/>
          <p:cNvSpPr txBox="1">
            <a:spLocks noChangeArrowheads="1"/>
          </p:cNvSpPr>
          <p:nvPr/>
        </p:nvSpPr>
        <p:spPr bwMode="auto">
          <a:xfrm>
            <a:off x="468313" y="1916113"/>
            <a:ext cx="8351837" cy="2043112"/>
          </a:xfrm>
          <a:prstGeom prst="rect">
            <a:avLst/>
          </a:prstGeom>
          <a:noFill/>
          <a:ln>
            <a:noFill/>
          </a:ln>
          <a:effectLst/>
          <a:extLst/>
        </p:spPr>
        <p:txBody>
          <a:bodyPr lIns="91430" tIns="45715" rIns="91430" bIns="45715">
            <a:spAutoFit/>
          </a:bodyPr>
          <a:lstStyle/>
          <a:p>
            <a:pPr>
              <a:spcBef>
                <a:spcPct val="50000"/>
              </a:spcBef>
              <a:defRPr/>
            </a:pPr>
            <a:r>
              <a:rPr lang="it-IT" sz="3200" dirty="0">
                <a:solidFill>
                  <a:srgbClr val="000000"/>
                </a:solidFill>
              </a:rPr>
              <a:t>Non dice:</a:t>
            </a:r>
          </a:p>
          <a:p>
            <a:pPr>
              <a:spcBef>
                <a:spcPct val="50000"/>
              </a:spcBef>
              <a:buFontTx/>
              <a:buChar char="-"/>
              <a:defRPr/>
            </a:pPr>
            <a:r>
              <a:rPr lang="it-IT" sz="3200" dirty="0">
                <a:solidFill>
                  <a:srgbClr val="000000"/>
                </a:solidFill>
              </a:rPr>
              <a:t> che </a:t>
            </a:r>
            <a:r>
              <a:rPr lang="it-IT" sz="3200" dirty="0" err="1">
                <a:solidFill>
                  <a:srgbClr val="000000"/>
                </a:solidFill>
              </a:rPr>
              <a:t>nell</a:t>
            </a:r>
            <a:r>
              <a:rPr lang="ja-JP" altLang="it-IT" sz="3200" dirty="0">
                <a:solidFill>
                  <a:srgbClr val="000000"/>
                </a:solidFill>
                <a:latin typeface="Arial"/>
              </a:rPr>
              <a:t>’</a:t>
            </a:r>
            <a:r>
              <a:rPr lang="it-IT" sz="3200" dirty="0">
                <a:solidFill>
                  <a:srgbClr val="000000"/>
                </a:solidFill>
              </a:rPr>
              <a:t>automobile c</a:t>
            </a:r>
            <a:r>
              <a:rPr lang="ja-JP" altLang="it-IT" sz="3200" dirty="0">
                <a:solidFill>
                  <a:srgbClr val="000000"/>
                </a:solidFill>
                <a:latin typeface="Arial"/>
              </a:rPr>
              <a:t>’</a:t>
            </a:r>
            <a:r>
              <a:rPr lang="it-IT" sz="3200" dirty="0">
                <a:solidFill>
                  <a:srgbClr val="000000"/>
                </a:solidFill>
              </a:rPr>
              <a:t>era il motore</a:t>
            </a:r>
          </a:p>
          <a:p>
            <a:pPr>
              <a:spcBef>
                <a:spcPct val="50000"/>
              </a:spcBef>
              <a:buFontTx/>
              <a:buChar char="-"/>
              <a:defRPr/>
            </a:pPr>
            <a:r>
              <a:rPr lang="it-IT" sz="3200" dirty="0">
                <a:solidFill>
                  <a:srgbClr val="000000"/>
                </a:solidFill>
              </a:rPr>
              <a:t> di che colore era l</a:t>
            </a:r>
            <a:r>
              <a:rPr lang="ja-JP" altLang="it-IT" sz="3200" dirty="0">
                <a:solidFill>
                  <a:srgbClr val="000000"/>
                </a:solidFill>
                <a:latin typeface="Arial"/>
              </a:rPr>
              <a:t>’</a:t>
            </a:r>
            <a:r>
              <a:rPr lang="it-IT" sz="3200" dirty="0">
                <a:solidFill>
                  <a:srgbClr val="000000"/>
                </a:solidFill>
              </a:rPr>
              <a:t>automobile</a:t>
            </a:r>
          </a:p>
        </p:txBody>
      </p:sp>
      <p:sp>
        <p:nvSpPr>
          <p:cNvPr id="1301515" name="Rectangle 11"/>
          <p:cNvSpPr>
            <a:spLocks noChangeArrowheads="1"/>
          </p:cNvSpPr>
          <p:nvPr/>
        </p:nvSpPr>
        <p:spPr bwMode="auto">
          <a:xfrm>
            <a:off x="395288" y="2708275"/>
            <a:ext cx="6769100" cy="504825"/>
          </a:xfrm>
          <a:prstGeom prst="rect">
            <a:avLst/>
          </a:prstGeom>
          <a:noFill/>
          <a:ln w="38100">
            <a:solidFill>
              <a:srgbClr val="CC0099"/>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5" rIns="91430" bIns="45715" anchor="ctr"/>
          <a:lstStyle/>
          <a:p>
            <a:pPr>
              <a:defRPr/>
            </a:pPr>
            <a:endParaRPr lang="it-IT">
              <a:solidFill>
                <a:srgbClr val="000000"/>
              </a:solidFill>
            </a:endParaRPr>
          </a:p>
        </p:txBody>
      </p:sp>
      <p:sp>
        <p:nvSpPr>
          <p:cNvPr id="1301516" name="Rectangle 12"/>
          <p:cNvSpPr>
            <a:spLocks noChangeArrowheads="1"/>
          </p:cNvSpPr>
          <p:nvPr/>
        </p:nvSpPr>
        <p:spPr bwMode="auto">
          <a:xfrm>
            <a:off x="395288" y="3500438"/>
            <a:ext cx="5976937" cy="504825"/>
          </a:xfrm>
          <a:prstGeom prst="rect">
            <a:avLst/>
          </a:prstGeom>
          <a:noFill/>
          <a:ln w="38100">
            <a:solidFill>
              <a:srgbClr val="CC0099"/>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5" rIns="91430" bIns="45715" anchor="ctr"/>
          <a:lstStyle/>
          <a:p>
            <a:pPr>
              <a:defRPr/>
            </a:pPr>
            <a:endParaRPr lang="it-IT">
              <a:solidFill>
                <a:srgbClr val="000000"/>
              </a:solidFill>
            </a:endParaRPr>
          </a:p>
        </p:txBody>
      </p:sp>
      <p:sp>
        <p:nvSpPr>
          <p:cNvPr id="1301517" name="Line 13"/>
          <p:cNvSpPr>
            <a:spLocks noChangeShapeType="1"/>
          </p:cNvSpPr>
          <p:nvPr/>
        </p:nvSpPr>
        <p:spPr bwMode="auto">
          <a:xfrm flipH="1">
            <a:off x="1908175" y="3213100"/>
            <a:ext cx="1511300" cy="1295400"/>
          </a:xfrm>
          <a:prstGeom prst="line">
            <a:avLst/>
          </a:prstGeom>
          <a:noFill/>
          <a:ln w="57150">
            <a:solidFill>
              <a:srgbClr val="CC00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lstStyle/>
          <a:p>
            <a:pPr>
              <a:defRPr/>
            </a:pPr>
            <a:endParaRPr lang="it-IT">
              <a:solidFill>
                <a:srgbClr val="000000"/>
              </a:solidFill>
            </a:endParaRPr>
          </a:p>
        </p:txBody>
      </p:sp>
      <p:sp>
        <p:nvSpPr>
          <p:cNvPr id="1301518" name="Line 14"/>
          <p:cNvSpPr>
            <a:spLocks noChangeShapeType="1"/>
          </p:cNvSpPr>
          <p:nvPr/>
        </p:nvSpPr>
        <p:spPr bwMode="auto">
          <a:xfrm>
            <a:off x="3492500" y="4005263"/>
            <a:ext cx="1439863" cy="503237"/>
          </a:xfrm>
          <a:prstGeom prst="line">
            <a:avLst/>
          </a:prstGeom>
          <a:noFill/>
          <a:ln w="57150">
            <a:solidFill>
              <a:srgbClr val="CC00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lstStyle/>
          <a:p>
            <a:pPr>
              <a:defRPr/>
            </a:pPr>
            <a:endParaRPr lang="it-IT">
              <a:solidFill>
                <a:srgbClr val="000000"/>
              </a:solidFill>
            </a:endParaRPr>
          </a:p>
        </p:txBody>
      </p:sp>
    </p:spTree>
    <p:extLst>
      <p:ext uri="{BB962C8B-B14F-4D97-AF65-F5344CB8AC3E}">
        <p14:creationId xmlns:p14="http://schemas.microsoft.com/office/powerpoint/2010/main" val="17056921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015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01511">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0151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01514">
                                            <p:txEl>
                                              <p:pRg st="0" end="0"/>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01514">
                                            <p:txEl>
                                              <p:pRg st="1" end="1"/>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01514">
                                            <p:txEl>
                                              <p:pRg st="2" end="2"/>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1301515"/>
                                        </p:tgtEl>
                                        <p:attrNameLst>
                                          <p:attrName>style.visibility</p:attrName>
                                        </p:attrNameLst>
                                      </p:cBhvr>
                                      <p:to>
                                        <p:strVal val="visible"/>
                                      </p:to>
                                    </p:set>
                                    <p:animEffect transition="in" filter="dissolve">
                                      <p:cBhvr>
                                        <p:cTn id="31" dur="500"/>
                                        <p:tgtEl>
                                          <p:spTgt spid="1301515"/>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presetSubtype="0" fill="hold" nodeType="clickEffect">
                                  <p:stCondLst>
                                    <p:cond delay="0"/>
                                  </p:stCondLst>
                                  <p:childTnLst>
                                    <p:set>
                                      <p:cBhvr>
                                        <p:cTn id="35" dur="1" fill="hold">
                                          <p:stCondLst>
                                            <p:cond delay="0"/>
                                          </p:stCondLst>
                                        </p:cTn>
                                        <p:tgtEl>
                                          <p:spTgt spid="1301517"/>
                                        </p:tgtEl>
                                        <p:attrNameLst>
                                          <p:attrName>style.visibility</p:attrName>
                                        </p:attrNameLst>
                                      </p:cBhvr>
                                      <p:to>
                                        <p:strVal val="visible"/>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1301516"/>
                                        </p:tgtEl>
                                        <p:attrNameLst>
                                          <p:attrName>style.visibility</p:attrName>
                                        </p:attrNameLst>
                                      </p:cBhvr>
                                      <p:to>
                                        <p:strVal val="visible"/>
                                      </p:to>
                                    </p:set>
                                    <p:animEffect transition="in" filter="dissolve">
                                      <p:cBhvr>
                                        <p:cTn id="40" dur="500"/>
                                        <p:tgtEl>
                                          <p:spTgt spid="1301516"/>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nodeType="clickEffect">
                                  <p:stCondLst>
                                    <p:cond delay="0"/>
                                  </p:stCondLst>
                                  <p:childTnLst>
                                    <p:set>
                                      <p:cBhvr>
                                        <p:cTn id="44" dur="1" fill="hold">
                                          <p:stCondLst>
                                            <p:cond delay="0"/>
                                          </p:stCondLst>
                                        </p:cTn>
                                        <p:tgtEl>
                                          <p:spTgt spid="13015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1510" grpId="0"/>
      <p:bldP spid="1301511" grpId="0" build="p"/>
      <p:bldP spid="1301513" grpId="0" animBg="1"/>
      <p:bldP spid="1301514" grpId="0" build="p"/>
      <p:bldP spid="1301515" grpId="0" animBg="1"/>
      <p:bldP spid="130151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Alcune premesse</a:t>
            </a:r>
            <a:endParaRPr lang="it-IT" dirty="0"/>
          </a:p>
        </p:txBody>
      </p:sp>
      <p:sp>
        <p:nvSpPr>
          <p:cNvPr id="3" name="Segnaposto contenuto 2"/>
          <p:cNvSpPr>
            <a:spLocks noGrp="1"/>
          </p:cNvSpPr>
          <p:nvPr>
            <p:ph idx="1"/>
          </p:nvPr>
        </p:nvSpPr>
        <p:spPr>
          <a:xfrm>
            <a:off x="457200" y="1600201"/>
            <a:ext cx="8229600" cy="666184"/>
          </a:xfrm>
        </p:spPr>
        <p:txBody>
          <a:bodyPr>
            <a:noAutofit/>
          </a:bodyPr>
          <a:lstStyle/>
          <a:p>
            <a:r>
              <a:rPr lang="it-IT" sz="3000" dirty="0" smtClean="0"/>
              <a:t>Perché mi sono occupata / mi occupo di comprensione di problemi?</a:t>
            </a:r>
            <a:endParaRPr lang="it-IT" sz="3000" dirty="0"/>
          </a:p>
        </p:txBody>
      </p:sp>
      <p:sp>
        <p:nvSpPr>
          <p:cNvPr id="5" name="CasellaDiTesto 4"/>
          <p:cNvSpPr txBox="1"/>
          <p:nvPr/>
        </p:nvSpPr>
        <p:spPr>
          <a:xfrm>
            <a:off x="828261" y="3003826"/>
            <a:ext cx="7277652" cy="2677656"/>
          </a:xfrm>
          <a:prstGeom prst="rect">
            <a:avLst/>
          </a:prstGeom>
          <a:noFill/>
        </p:spPr>
        <p:txBody>
          <a:bodyPr wrap="square" rtlCol="0">
            <a:spAutoFit/>
          </a:bodyPr>
          <a:lstStyle/>
          <a:p>
            <a:pPr marL="342900" indent="-342900">
              <a:buFont typeface="Arial"/>
              <a:buChar char="•"/>
            </a:pPr>
            <a:r>
              <a:rPr lang="it-IT" sz="2400" dirty="0" smtClean="0"/>
              <a:t>Il mio primo interesse di ricerca sono state le difficoltà nella risoluzione di problemi</a:t>
            </a:r>
          </a:p>
          <a:p>
            <a:pPr marL="342900" indent="-342900">
              <a:buFont typeface="Arial"/>
              <a:buChar char="•"/>
            </a:pPr>
            <a:r>
              <a:rPr lang="it-IT" sz="2400" dirty="0" smtClean="0"/>
              <a:t>Interesse che poi si è allargato in generale alle difficoltà in matematica e ai fattori affettivi</a:t>
            </a:r>
          </a:p>
          <a:p>
            <a:pPr marL="342900" indent="-342900">
              <a:buFont typeface="Arial"/>
              <a:buChar char="•"/>
            </a:pPr>
            <a:r>
              <a:rPr lang="it-IT" sz="2400" dirty="0" smtClean="0"/>
              <a:t>Ma alcuni aspetti della ricerca sui problemi erano rimasti in sospeso per mancanza di strumenti: quelli riguardo alla comprensione.</a:t>
            </a:r>
            <a:endParaRPr lang="it-IT" sz="2400" dirty="0"/>
          </a:p>
        </p:txBody>
      </p:sp>
    </p:spTree>
    <p:extLst>
      <p:ext uri="{BB962C8B-B14F-4D97-AF65-F5344CB8AC3E}">
        <p14:creationId xmlns:p14="http://schemas.microsoft.com/office/powerpoint/2010/main" val="40157658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9586" name="Rectangle 2"/>
          <p:cNvSpPr>
            <a:spLocks noGrp="1" noChangeArrowheads="1"/>
          </p:cNvSpPr>
          <p:nvPr>
            <p:ph type="title"/>
          </p:nvPr>
        </p:nvSpPr>
        <p:spPr/>
        <p:txBody>
          <a:bodyPr/>
          <a:lstStyle/>
          <a:p>
            <a:pPr eaLnBrk="1" hangingPunct="1">
              <a:defRPr/>
            </a:pPr>
            <a:r>
              <a:rPr lang="it-IT" dirty="0" smtClean="0">
                <a:solidFill>
                  <a:srgbClr val="000000"/>
                </a:solidFill>
                <a:cs typeface="+mj-cs"/>
              </a:rPr>
              <a:t>(Da De Corte et al., 1985)</a:t>
            </a:r>
          </a:p>
        </p:txBody>
      </p:sp>
      <p:sp>
        <p:nvSpPr>
          <p:cNvPr id="1219587" name="Rectangle 3"/>
          <p:cNvSpPr>
            <a:spLocks noGrp="1" noChangeArrowheads="1"/>
          </p:cNvSpPr>
          <p:nvPr>
            <p:ph type="body" idx="1"/>
          </p:nvPr>
        </p:nvSpPr>
        <p:spPr>
          <a:xfrm>
            <a:off x="457200" y="1600200"/>
            <a:ext cx="8147050" cy="1252538"/>
          </a:xfrm>
          <a:solidFill>
            <a:schemeClr val="bg1"/>
          </a:solidFill>
          <a:ln w="57150">
            <a:solidFill>
              <a:schemeClr val="bg1"/>
            </a:solidFill>
            <a:miter lim="800000"/>
            <a:headEnd/>
            <a:tailEnd/>
          </a:ln>
        </p:spPr>
        <p:txBody>
          <a:bodyPr/>
          <a:lstStyle/>
          <a:p>
            <a:pPr marL="342865" indent="-342865" eaLnBrk="1" hangingPunct="1">
              <a:buFontTx/>
              <a:buNone/>
              <a:defRPr/>
            </a:pPr>
            <a:r>
              <a:rPr lang="it-IT" dirty="0" err="1" smtClean="0">
                <a:cs typeface="+mn-cs"/>
              </a:rPr>
              <a:t>Ann</a:t>
            </a:r>
            <a:r>
              <a:rPr lang="it-IT" dirty="0" smtClean="0">
                <a:cs typeface="+mn-cs"/>
              </a:rPr>
              <a:t> e Tom insieme hanno 8 libri. </a:t>
            </a:r>
            <a:r>
              <a:rPr lang="it-IT" dirty="0" err="1" smtClean="0">
                <a:cs typeface="+mn-cs"/>
              </a:rPr>
              <a:t>Ann</a:t>
            </a:r>
            <a:r>
              <a:rPr lang="it-IT" dirty="0" smtClean="0">
                <a:cs typeface="+mn-cs"/>
              </a:rPr>
              <a:t> ha 5 libri. Quanti libri ha Tom?</a:t>
            </a:r>
          </a:p>
        </p:txBody>
      </p:sp>
      <p:sp>
        <p:nvSpPr>
          <p:cNvPr id="1219588" name="Line 4"/>
          <p:cNvSpPr>
            <a:spLocks noChangeShapeType="1"/>
          </p:cNvSpPr>
          <p:nvPr/>
        </p:nvSpPr>
        <p:spPr bwMode="auto">
          <a:xfrm>
            <a:off x="2195513" y="2924175"/>
            <a:ext cx="0" cy="165735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lstStyle/>
          <a:p>
            <a:pPr>
              <a:defRPr/>
            </a:pPr>
            <a:endParaRPr lang="it-IT">
              <a:solidFill>
                <a:srgbClr val="000000"/>
              </a:solidFill>
            </a:endParaRPr>
          </a:p>
        </p:txBody>
      </p:sp>
      <p:sp>
        <p:nvSpPr>
          <p:cNvPr id="1219589" name="Line 5"/>
          <p:cNvSpPr>
            <a:spLocks noChangeShapeType="1"/>
          </p:cNvSpPr>
          <p:nvPr/>
        </p:nvSpPr>
        <p:spPr bwMode="auto">
          <a:xfrm>
            <a:off x="2195513" y="4581525"/>
            <a:ext cx="1584325" cy="0"/>
          </a:xfrm>
          <a:prstGeom prst="line">
            <a:avLst/>
          </a:prstGeom>
          <a:noFill/>
          <a:ln w="571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lstStyle/>
          <a:p>
            <a:pPr>
              <a:defRPr/>
            </a:pPr>
            <a:endParaRPr lang="it-IT">
              <a:solidFill>
                <a:srgbClr val="000000"/>
              </a:solidFill>
            </a:endParaRPr>
          </a:p>
        </p:txBody>
      </p:sp>
      <p:sp>
        <p:nvSpPr>
          <p:cNvPr id="1219590" name="Text Box 6"/>
          <p:cNvSpPr txBox="1">
            <a:spLocks noChangeArrowheads="1"/>
          </p:cNvSpPr>
          <p:nvPr/>
        </p:nvSpPr>
        <p:spPr bwMode="auto">
          <a:xfrm>
            <a:off x="3924300" y="4365625"/>
            <a:ext cx="4968875"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spcBef>
                <a:spcPct val="50000"/>
              </a:spcBef>
              <a:defRPr/>
            </a:pPr>
            <a:r>
              <a:rPr lang="it-IT" sz="2400" dirty="0">
                <a:solidFill>
                  <a:srgbClr val="000000"/>
                </a:solidFill>
              </a:rPr>
              <a:t>I 5 libri di </a:t>
            </a:r>
            <a:r>
              <a:rPr lang="it-IT" sz="2400" dirty="0" err="1">
                <a:solidFill>
                  <a:srgbClr val="000000"/>
                </a:solidFill>
              </a:rPr>
              <a:t>Ann</a:t>
            </a:r>
            <a:r>
              <a:rPr lang="it-IT" sz="2400" dirty="0">
                <a:solidFill>
                  <a:srgbClr val="000000"/>
                </a:solidFill>
              </a:rPr>
              <a:t> sono parte degli 8 che </a:t>
            </a:r>
            <a:r>
              <a:rPr lang="it-IT" sz="2400" dirty="0" err="1">
                <a:solidFill>
                  <a:srgbClr val="000000"/>
                </a:solidFill>
              </a:rPr>
              <a:t>Ann</a:t>
            </a:r>
            <a:r>
              <a:rPr lang="it-IT" sz="2400" dirty="0">
                <a:solidFill>
                  <a:srgbClr val="000000"/>
                </a:solidFill>
              </a:rPr>
              <a:t> e Tom hanno insieme</a:t>
            </a:r>
          </a:p>
        </p:txBody>
      </p:sp>
      <p:sp>
        <p:nvSpPr>
          <p:cNvPr id="1219591" name="Text Box 7"/>
          <p:cNvSpPr txBox="1">
            <a:spLocks noChangeArrowheads="1"/>
          </p:cNvSpPr>
          <p:nvPr/>
        </p:nvSpPr>
        <p:spPr bwMode="auto">
          <a:xfrm>
            <a:off x="2339975" y="3644900"/>
            <a:ext cx="22320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spcBef>
                <a:spcPct val="50000"/>
              </a:spcBef>
              <a:defRPr/>
            </a:pPr>
            <a:r>
              <a:rPr lang="it-IT" sz="2400" dirty="0">
                <a:solidFill>
                  <a:srgbClr val="000000"/>
                </a:solidFill>
              </a:rPr>
              <a:t>implicito</a:t>
            </a:r>
          </a:p>
        </p:txBody>
      </p:sp>
      <p:sp>
        <p:nvSpPr>
          <p:cNvPr id="1219595" name="Rectangle 11"/>
          <p:cNvSpPr>
            <a:spLocks noChangeArrowheads="1"/>
          </p:cNvSpPr>
          <p:nvPr/>
        </p:nvSpPr>
        <p:spPr bwMode="auto">
          <a:xfrm>
            <a:off x="0" y="5300663"/>
            <a:ext cx="9144000"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lstStyle/>
          <a:p>
            <a:pPr marL="342865" indent="-342865">
              <a:spcBef>
                <a:spcPct val="20000"/>
              </a:spcBef>
              <a:defRPr/>
            </a:pPr>
            <a:r>
              <a:rPr lang="it-IT" sz="2400" i="1" dirty="0">
                <a:solidFill>
                  <a:srgbClr val="FFFFFF"/>
                </a:solidFill>
              </a:rPr>
              <a:t> </a:t>
            </a:r>
            <a:r>
              <a:rPr lang="it-IT" sz="2400" i="1" dirty="0">
                <a:solidFill>
                  <a:srgbClr val="000000"/>
                </a:solidFill>
              </a:rPr>
              <a:t>Uno scenario possibile: </a:t>
            </a:r>
            <a:r>
              <a:rPr lang="it-IT" sz="2400" i="1" dirty="0" err="1">
                <a:solidFill>
                  <a:srgbClr val="000000"/>
                </a:solidFill>
              </a:rPr>
              <a:t>Ann</a:t>
            </a:r>
            <a:r>
              <a:rPr lang="it-IT" sz="2400" i="1" dirty="0">
                <a:solidFill>
                  <a:srgbClr val="000000"/>
                </a:solidFill>
              </a:rPr>
              <a:t> e Tom sono fratelli. Ognuno di loro ha una piccola collezione di libri: </a:t>
            </a:r>
            <a:r>
              <a:rPr lang="it-IT" sz="2400" i="1" dirty="0" err="1">
                <a:solidFill>
                  <a:srgbClr val="000000"/>
                </a:solidFill>
              </a:rPr>
              <a:t>Ann</a:t>
            </a:r>
            <a:r>
              <a:rPr lang="it-IT" sz="2400" i="1" dirty="0">
                <a:solidFill>
                  <a:srgbClr val="000000"/>
                </a:solidFill>
              </a:rPr>
              <a:t> ne ha 5, Tom ne ha 7. </a:t>
            </a:r>
          </a:p>
          <a:p>
            <a:pPr marL="342865" indent="-342865">
              <a:spcBef>
                <a:spcPct val="20000"/>
              </a:spcBef>
              <a:defRPr/>
            </a:pPr>
            <a:r>
              <a:rPr lang="it-IT" sz="2400" i="1" dirty="0">
                <a:solidFill>
                  <a:srgbClr val="000000"/>
                </a:solidFill>
              </a:rPr>
              <a:t>Poi insieme hanno 8 libri, che sono stati regalati a entrambi, e che tengono nella libreria in sala.</a:t>
            </a:r>
            <a:r>
              <a:rPr lang="it-IT" sz="2400" dirty="0">
                <a:solidFill>
                  <a:srgbClr val="000000"/>
                </a:solidFill>
              </a:rPr>
              <a:t> </a:t>
            </a:r>
          </a:p>
        </p:txBody>
      </p:sp>
      <p:grpSp>
        <p:nvGrpSpPr>
          <p:cNvPr id="1219598" name="Group 14"/>
          <p:cNvGrpSpPr>
            <a:grpSpLocks/>
          </p:cNvGrpSpPr>
          <p:nvPr/>
        </p:nvGrpSpPr>
        <p:grpSpPr bwMode="auto">
          <a:xfrm>
            <a:off x="5795963" y="4076700"/>
            <a:ext cx="1368425" cy="1223963"/>
            <a:chOff x="3651" y="2568"/>
            <a:chExt cx="862" cy="771"/>
          </a:xfrm>
        </p:grpSpPr>
        <p:sp>
          <p:nvSpPr>
            <p:cNvPr id="1219596" name="Line 12"/>
            <p:cNvSpPr>
              <a:spLocks noChangeShapeType="1"/>
            </p:cNvSpPr>
            <p:nvPr/>
          </p:nvSpPr>
          <p:spPr bwMode="auto">
            <a:xfrm>
              <a:off x="3651" y="2568"/>
              <a:ext cx="817" cy="771"/>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ndParaRPr>
            </a:p>
          </p:txBody>
        </p:sp>
        <p:sp>
          <p:nvSpPr>
            <p:cNvPr id="1219597" name="Line 13"/>
            <p:cNvSpPr>
              <a:spLocks noChangeShapeType="1"/>
            </p:cNvSpPr>
            <p:nvPr/>
          </p:nvSpPr>
          <p:spPr bwMode="auto">
            <a:xfrm flipV="1">
              <a:off x="3696" y="2614"/>
              <a:ext cx="817" cy="725"/>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ndParaRPr>
            </a:p>
          </p:txBody>
        </p:sp>
      </p:grpSp>
      <p:grpSp>
        <p:nvGrpSpPr>
          <p:cNvPr id="1219601" name="Group 17"/>
          <p:cNvGrpSpPr>
            <a:grpSpLocks/>
          </p:cNvGrpSpPr>
          <p:nvPr/>
        </p:nvGrpSpPr>
        <p:grpSpPr bwMode="auto">
          <a:xfrm>
            <a:off x="2700338" y="3500438"/>
            <a:ext cx="576262" cy="792162"/>
            <a:chOff x="1701" y="2205"/>
            <a:chExt cx="363" cy="499"/>
          </a:xfrm>
        </p:grpSpPr>
        <p:sp>
          <p:nvSpPr>
            <p:cNvPr id="1219599" name="Line 15"/>
            <p:cNvSpPr>
              <a:spLocks noChangeShapeType="1"/>
            </p:cNvSpPr>
            <p:nvPr/>
          </p:nvSpPr>
          <p:spPr bwMode="auto">
            <a:xfrm>
              <a:off x="1701" y="2205"/>
              <a:ext cx="363" cy="499"/>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ndParaRPr>
            </a:p>
          </p:txBody>
        </p:sp>
        <p:sp>
          <p:nvSpPr>
            <p:cNvPr id="1219600" name="Line 16"/>
            <p:cNvSpPr>
              <a:spLocks noChangeShapeType="1"/>
            </p:cNvSpPr>
            <p:nvPr/>
          </p:nvSpPr>
          <p:spPr bwMode="auto">
            <a:xfrm flipV="1">
              <a:off x="1701" y="2251"/>
              <a:ext cx="363" cy="408"/>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ndParaRPr>
            </a:p>
          </p:txBody>
        </p:sp>
      </p:grpSp>
      <p:sp>
        <p:nvSpPr>
          <p:cNvPr id="1219602" name="Text Box 18"/>
          <p:cNvSpPr txBox="1">
            <a:spLocks noChangeArrowheads="1"/>
          </p:cNvSpPr>
          <p:nvPr/>
        </p:nvSpPr>
        <p:spPr bwMode="auto">
          <a:xfrm>
            <a:off x="3708400" y="3644900"/>
            <a:ext cx="2447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spcBef>
                <a:spcPct val="50000"/>
              </a:spcBef>
              <a:defRPr/>
            </a:pPr>
            <a:r>
              <a:rPr lang="it-IT" sz="2400" b="1" dirty="0">
                <a:solidFill>
                  <a:srgbClr val="000000"/>
                </a:solidFill>
              </a:rPr>
              <a:t>NON DETTO</a:t>
            </a:r>
          </a:p>
        </p:txBody>
      </p:sp>
    </p:spTree>
    <p:extLst>
      <p:ext uri="{BB962C8B-B14F-4D97-AF65-F5344CB8AC3E}">
        <p14:creationId xmlns:p14="http://schemas.microsoft.com/office/powerpoint/2010/main" val="18754934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1959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21959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21960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1219602"/>
                                        </p:tgtEl>
                                        <p:attrNameLst>
                                          <p:attrName>style.visibility</p:attrName>
                                        </p:attrNameLst>
                                      </p:cBhvr>
                                      <p:to>
                                        <p:strVal val="visible"/>
                                      </p:to>
                                    </p:set>
                                    <p:animEffect transition="in" filter="dissolve">
                                      <p:cBhvr>
                                        <p:cTn id="19" dur="500"/>
                                        <p:tgtEl>
                                          <p:spTgt spid="1219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9595" grpId="0"/>
      <p:bldP spid="1219602"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00834" name="Rectangle 2"/>
          <p:cNvSpPr>
            <a:spLocks noGrp="1" noChangeArrowheads="1"/>
          </p:cNvSpPr>
          <p:nvPr>
            <p:ph type="title"/>
          </p:nvPr>
        </p:nvSpPr>
        <p:spPr/>
        <p:txBody>
          <a:bodyPr/>
          <a:lstStyle/>
          <a:p>
            <a:pPr eaLnBrk="1" hangingPunct="1">
              <a:defRPr/>
            </a:pPr>
            <a:r>
              <a:rPr lang="it-IT" dirty="0" smtClean="0">
                <a:solidFill>
                  <a:srgbClr val="000000"/>
                </a:solidFill>
                <a:cs typeface="+mj-cs"/>
              </a:rPr>
              <a:t>(Da De Corte et al., 1985)</a:t>
            </a:r>
          </a:p>
        </p:txBody>
      </p:sp>
      <p:sp>
        <p:nvSpPr>
          <p:cNvPr id="1400835" name="Rectangle 3"/>
          <p:cNvSpPr>
            <a:spLocks noGrp="1" noChangeArrowheads="1"/>
          </p:cNvSpPr>
          <p:nvPr>
            <p:ph type="body" idx="1"/>
          </p:nvPr>
        </p:nvSpPr>
        <p:spPr>
          <a:xfrm>
            <a:off x="457200" y="1600200"/>
            <a:ext cx="8147050" cy="1252538"/>
          </a:xfrm>
          <a:solidFill>
            <a:schemeClr val="bg1"/>
          </a:solidFill>
          <a:ln w="57150">
            <a:solidFill>
              <a:schemeClr val="bg1"/>
            </a:solidFill>
            <a:miter lim="800000"/>
            <a:headEnd/>
            <a:tailEnd/>
          </a:ln>
        </p:spPr>
        <p:txBody>
          <a:bodyPr/>
          <a:lstStyle/>
          <a:p>
            <a:pPr marL="342865" indent="-342865" eaLnBrk="1" hangingPunct="1">
              <a:buFontTx/>
              <a:buNone/>
              <a:defRPr/>
            </a:pPr>
            <a:r>
              <a:rPr lang="it-IT" smtClean="0">
                <a:cs typeface="+mn-cs"/>
              </a:rPr>
              <a:t>Ann e Tom insieme hanno 8 libri. Ann ha 5 libri. Quanti libri ha Tom?</a:t>
            </a:r>
          </a:p>
        </p:txBody>
      </p:sp>
      <p:sp>
        <p:nvSpPr>
          <p:cNvPr id="1400838" name="Text Box 6"/>
          <p:cNvSpPr txBox="1">
            <a:spLocks noChangeArrowheads="1"/>
          </p:cNvSpPr>
          <p:nvPr/>
        </p:nvSpPr>
        <p:spPr bwMode="auto">
          <a:xfrm>
            <a:off x="3924300" y="4365625"/>
            <a:ext cx="4968875"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spcBef>
                <a:spcPct val="50000"/>
              </a:spcBef>
              <a:defRPr/>
            </a:pPr>
            <a:r>
              <a:rPr lang="it-IT" sz="2400" dirty="0">
                <a:solidFill>
                  <a:srgbClr val="000000"/>
                </a:solidFill>
              </a:rPr>
              <a:t>I 5 libri di </a:t>
            </a:r>
            <a:r>
              <a:rPr lang="it-IT" sz="2400" dirty="0" err="1">
                <a:solidFill>
                  <a:srgbClr val="000000"/>
                </a:solidFill>
              </a:rPr>
              <a:t>Ann</a:t>
            </a:r>
            <a:r>
              <a:rPr lang="it-IT" sz="2400" dirty="0">
                <a:solidFill>
                  <a:srgbClr val="000000"/>
                </a:solidFill>
              </a:rPr>
              <a:t> sono parte degli 8 che </a:t>
            </a:r>
            <a:r>
              <a:rPr lang="it-IT" sz="2400" dirty="0" err="1">
                <a:solidFill>
                  <a:srgbClr val="000000"/>
                </a:solidFill>
              </a:rPr>
              <a:t>Ann</a:t>
            </a:r>
            <a:r>
              <a:rPr lang="it-IT" sz="2400" dirty="0">
                <a:solidFill>
                  <a:srgbClr val="000000"/>
                </a:solidFill>
              </a:rPr>
              <a:t> e Tom hanno insieme</a:t>
            </a:r>
          </a:p>
        </p:txBody>
      </p:sp>
      <p:sp>
        <p:nvSpPr>
          <p:cNvPr id="1400840" name="Rectangle 8"/>
          <p:cNvSpPr>
            <a:spLocks noChangeArrowheads="1"/>
          </p:cNvSpPr>
          <p:nvPr/>
        </p:nvSpPr>
        <p:spPr bwMode="auto">
          <a:xfrm>
            <a:off x="0" y="5300663"/>
            <a:ext cx="9144000"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lstStyle/>
          <a:p>
            <a:pPr marL="342865" indent="-342865">
              <a:spcBef>
                <a:spcPct val="20000"/>
              </a:spcBef>
              <a:defRPr/>
            </a:pPr>
            <a:r>
              <a:rPr lang="it-IT" sz="2400" i="1" dirty="0">
                <a:solidFill>
                  <a:srgbClr val="000000"/>
                </a:solidFill>
              </a:rPr>
              <a:t> Uno scenario possibile: </a:t>
            </a:r>
            <a:r>
              <a:rPr lang="it-IT" sz="2400" i="1" dirty="0" err="1">
                <a:solidFill>
                  <a:srgbClr val="000000"/>
                </a:solidFill>
              </a:rPr>
              <a:t>Ann</a:t>
            </a:r>
            <a:r>
              <a:rPr lang="it-IT" sz="2400" i="1" dirty="0">
                <a:solidFill>
                  <a:srgbClr val="000000"/>
                </a:solidFill>
              </a:rPr>
              <a:t> e Tom sono fratelli. Ognuno di loro ha una piccola collezione di libri: </a:t>
            </a:r>
            <a:r>
              <a:rPr lang="it-IT" sz="2400" i="1" dirty="0" err="1">
                <a:solidFill>
                  <a:srgbClr val="000000"/>
                </a:solidFill>
              </a:rPr>
              <a:t>Ann</a:t>
            </a:r>
            <a:r>
              <a:rPr lang="it-IT" sz="2400" i="1" dirty="0">
                <a:solidFill>
                  <a:srgbClr val="000000"/>
                </a:solidFill>
              </a:rPr>
              <a:t> ne ha 5, Tom ne ha 7. </a:t>
            </a:r>
          </a:p>
          <a:p>
            <a:pPr marL="342865" indent="-342865">
              <a:spcBef>
                <a:spcPct val="20000"/>
              </a:spcBef>
              <a:defRPr/>
            </a:pPr>
            <a:r>
              <a:rPr lang="it-IT" sz="2400" i="1" dirty="0">
                <a:solidFill>
                  <a:srgbClr val="000000"/>
                </a:solidFill>
              </a:rPr>
              <a:t>Poi insieme hanno 8 libri, che sono stati regalati a entrambi, e che tengono nella libreria in sala.</a:t>
            </a:r>
            <a:r>
              <a:rPr lang="it-IT" sz="2400" dirty="0">
                <a:solidFill>
                  <a:srgbClr val="000000"/>
                </a:solidFill>
              </a:rPr>
              <a:t> </a:t>
            </a:r>
          </a:p>
        </p:txBody>
      </p:sp>
      <p:sp>
        <p:nvSpPr>
          <p:cNvPr id="1400848" name="Rectangle 16"/>
          <p:cNvSpPr>
            <a:spLocks noChangeArrowheads="1"/>
          </p:cNvSpPr>
          <p:nvPr/>
        </p:nvSpPr>
        <p:spPr bwMode="auto">
          <a:xfrm>
            <a:off x="0" y="5300663"/>
            <a:ext cx="9144000" cy="1557337"/>
          </a:xfrm>
          <a:prstGeom prst="rect">
            <a:avLst/>
          </a:prstGeom>
          <a:noFill/>
          <a:ln w="57150">
            <a:solidFill>
              <a:srgbClr val="66FF33"/>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5" rIns="91430" bIns="45715" anchor="ctr"/>
          <a:lstStyle/>
          <a:p>
            <a:pPr>
              <a:defRPr/>
            </a:pPr>
            <a:endParaRPr lang="it-IT">
              <a:solidFill>
                <a:srgbClr val="000000"/>
              </a:solidFill>
            </a:endParaRPr>
          </a:p>
        </p:txBody>
      </p:sp>
      <p:sp>
        <p:nvSpPr>
          <p:cNvPr id="1400849" name="Oval 17"/>
          <p:cNvSpPr>
            <a:spLocks noChangeArrowheads="1"/>
          </p:cNvSpPr>
          <p:nvPr/>
        </p:nvSpPr>
        <p:spPr bwMode="auto">
          <a:xfrm>
            <a:off x="3563938" y="4292600"/>
            <a:ext cx="5400675" cy="1152525"/>
          </a:xfrm>
          <a:prstGeom prst="ellipse">
            <a:avLst/>
          </a:prstGeom>
          <a:noFill/>
          <a:ln w="571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5" rIns="91430" bIns="45715" anchor="ctr"/>
          <a:lstStyle/>
          <a:p>
            <a:pPr>
              <a:defRPr/>
            </a:pPr>
            <a:endParaRPr lang="it-IT">
              <a:solidFill>
                <a:srgbClr val="000000"/>
              </a:solidFill>
            </a:endParaRPr>
          </a:p>
        </p:txBody>
      </p:sp>
      <p:sp>
        <p:nvSpPr>
          <p:cNvPr id="1400851" name="Text Box 19"/>
          <p:cNvSpPr txBox="1">
            <a:spLocks noChangeArrowheads="1"/>
          </p:cNvSpPr>
          <p:nvPr/>
        </p:nvSpPr>
        <p:spPr bwMode="auto">
          <a:xfrm>
            <a:off x="395288" y="2852738"/>
            <a:ext cx="7056437" cy="83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spcBef>
                <a:spcPct val="50000"/>
              </a:spcBef>
              <a:defRPr/>
            </a:pPr>
            <a:r>
              <a:rPr lang="it-IT" sz="2400" dirty="0">
                <a:solidFill>
                  <a:srgbClr val="000000"/>
                </a:solidFill>
              </a:rPr>
              <a:t>Non ci sono informazioni sufficienti per risolvere il problema</a:t>
            </a:r>
          </a:p>
        </p:txBody>
      </p:sp>
      <p:grpSp>
        <p:nvGrpSpPr>
          <p:cNvPr id="1400854" name="Group 22"/>
          <p:cNvGrpSpPr>
            <a:grpSpLocks/>
          </p:cNvGrpSpPr>
          <p:nvPr/>
        </p:nvGrpSpPr>
        <p:grpSpPr bwMode="auto">
          <a:xfrm>
            <a:off x="107950" y="3284538"/>
            <a:ext cx="431800" cy="2016125"/>
            <a:chOff x="113" y="2069"/>
            <a:chExt cx="272" cy="1270"/>
          </a:xfrm>
        </p:grpSpPr>
        <p:sp>
          <p:nvSpPr>
            <p:cNvPr id="1400852" name="Line 20"/>
            <p:cNvSpPr>
              <a:spLocks noChangeShapeType="1"/>
            </p:cNvSpPr>
            <p:nvPr/>
          </p:nvSpPr>
          <p:spPr bwMode="auto">
            <a:xfrm flipV="1">
              <a:off x="113" y="2069"/>
              <a:ext cx="0" cy="1270"/>
            </a:xfrm>
            <a:prstGeom prst="line">
              <a:avLst/>
            </a:prstGeom>
            <a:noFill/>
            <a:ln w="57150">
              <a:solidFill>
                <a:srgbClr val="66FF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ndParaRPr>
            </a:p>
          </p:txBody>
        </p:sp>
        <p:sp>
          <p:nvSpPr>
            <p:cNvPr id="1400853" name="Line 21"/>
            <p:cNvSpPr>
              <a:spLocks noChangeShapeType="1"/>
            </p:cNvSpPr>
            <p:nvPr/>
          </p:nvSpPr>
          <p:spPr bwMode="auto">
            <a:xfrm>
              <a:off x="113" y="2079"/>
              <a:ext cx="272" cy="0"/>
            </a:xfrm>
            <a:prstGeom prst="line">
              <a:avLst/>
            </a:prstGeom>
            <a:noFill/>
            <a:ln w="57150">
              <a:solidFill>
                <a:srgbClr val="66FF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ndParaRPr>
            </a:p>
          </p:txBody>
        </p:sp>
      </p:grpSp>
      <p:grpSp>
        <p:nvGrpSpPr>
          <p:cNvPr id="1400859" name="Group 27"/>
          <p:cNvGrpSpPr>
            <a:grpSpLocks/>
          </p:cNvGrpSpPr>
          <p:nvPr/>
        </p:nvGrpSpPr>
        <p:grpSpPr bwMode="auto">
          <a:xfrm>
            <a:off x="3635375" y="4076700"/>
            <a:ext cx="360363" cy="504825"/>
            <a:chOff x="5284" y="2568"/>
            <a:chExt cx="227" cy="363"/>
          </a:xfrm>
        </p:grpSpPr>
        <p:sp>
          <p:nvSpPr>
            <p:cNvPr id="1400855" name="Line 23"/>
            <p:cNvSpPr>
              <a:spLocks noChangeShapeType="1"/>
            </p:cNvSpPr>
            <p:nvPr/>
          </p:nvSpPr>
          <p:spPr bwMode="auto">
            <a:xfrm flipV="1">
              <a:off x="5511" y="2568"/>
              <a:ext cx="0" cy="363"/>
            </a:xfrm>
            <a:prstGeom prst="line">
              <a:avLst/>
            </a:prstGeom>
            <a:noFill/>
            <a:ln w="571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ndParaRPr>
            </a:p>
          </p:txBody>
        </p:sp>
        <p:sp>
          <p:nvSpPr>
            <p:cNvPr id="1400856" name="Line 24"/>
            <p:cNvSpPr>
              <a:spLocks noChangeShapeType="1"/>
            </p:cNvSpPr>
            <p:nvPr/>
          </p:nvSpPr>
          <p:spPr bwMode="auto">
            <a:xfrm flipH="1">
              <a:off x="5284" y="2584"/>
              <a:ext cx="227" cy="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ndParaRPr>
            </a:p>
          </p:txBody>
        </p:sp>
      </p:grpSp>
      <p:sp>
        <p:nvSpPr>
          <p:cNvPr id="1400858" name="Text Box 26"/>
          <p:cNvSpPr txBox="1">
            <a:spLocks noChangeArrowheads="1"/>
          </p:cNvSpPr>
          <p:nvPr/>
        </p:nvSpPr>
        <p:spPr bwMode="auto">
          <a:xfrm>
            <a:off x="395288" y="3860800"/>
            <a:ext cx="7705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spcBef>
                <a:spcPct val="50000"/>
              </a:spcBef>
              <a:defRPr/>
            </a:pPr>
            <a:r>
              <a:rPr lang="it-IT" sz="2400" dirty="0">
                <a:solidFill>
                  <a:srgbClr val="000000"/>
                </a:solidFill>
              </a:rPr>
              <a:t>Il problema è risolubile</a:t>
            </a:r>
          </a:p>
        </p:txBody>
      </p:sp>
    </p:spTree>
    <p:extLst>
      <p:ext uri="{BB962C8B-B14F-4D97-AF65-F5344CB8AC3E}">
        <p14:creationId xmlns:p14="http://schemas.microsoft.com/office/powerpoint/2010/main" val="435356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0084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0084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40085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00851"/>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40085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008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0848" grpId="0" animBg="1"/>
      <p:bldP spid="1400849" grpId="0" animBg="1"/>
      <p:bldP spid="1400851" grpId="0"/>
      <p:bldP spid="1400858"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21986" name="Rectangle 2"/>
          <p:cNvSpPr>
            <a:spLocks noGrp="1" noChangeArrowheads="1"/>
          </p:cNvSpPr>
          <p:nvPr>
            <p:ph type="title"/>
          </p:nvPr>
        </p:nvSpPr>
        <p:spPr>
          <a:solidFill>
            <a:schemeClr val="bg1"/>
          </a:solidFill>
          <a:ln>
            <a:solidFill>
              <a:schemeClr val="tx1"/>
            </a:solidFill>
          </a:ln>
        </p:spPr>
        <p:txBody>
          <a:bodyPr/>
          <a:lstStyle/>
          <a:p>
            <a:pPr eaLnBrk="1" hangingPunct="1">
              <a:defRPr/>
            </a:pPr>
            <a:r>
              <a:rPr lang="it-IT" smtClean="0">
                <a:cs typeface="+mj-cs"/>
              </a:rPr>
              <a:t>La scala (2a)</a:t>
            </a:r>
          </a:p>
        </p:txBody>
      </p:sp>
      <p:sp>
        <p:nvSpPr>
          <p:cNvPr id="1321987" name="Rectangle 3"/>
          <p:cNvSpPr>
            <a:spLocks noGrp="1" noChangeArrowheads="1"/>
          </p:cNvSpPr>
          <p:nvPr>
            <p:ph type="body" idx="1"/>
          </p:nvPr>
        </p:nvSpPr>
        <p:spPr>
          <a:solidFill>
            <a:schemeClr val="bg1"/>
          </a:solidFill>
          <a:ln>
            <a:solidFill>
              <a:srgbClr val="000000"/>
            </a:solidFill>
          </a:ln>
        </p:spPr>
        <p:txBody>
          <a:bodyPr/>
          <a:lstStyle/>
          <a:p>
            <a:pPr marL="342865" indent="-342865" eaLnBrk="1" hangingPunct="1">
              <a:lnSpc>
                <a:spcPct val="90000"/>
              </a:lnSpc>
              <a:buFontTx/>
              <a:buNone/>
              <a:defRPr/>
            </a:pPr>
            <a:r>
              <a:rPr lang="it-IT" smtClean="0">
                <a:cs typeface="+mn-cs"/>
              </a:rPr>
              <a:t>La strega Pasticcia ordina ai suoi gattini Buffetto e  Sandogatt di lucidare tutta la lunga scala che porta alla torre più alta del castello. </a:t>
            </a:r>
          </a:p>
          <a:p>
            <a:pPr marL="342865" indent="-342865" eaLnBrk="1" hangingPunct="1">
              <a:lnSpc>
                <a:spcPct val="90000"/>
              </a:lnSpc>
              <a:buFontTx/>
              <a:buNone/>
              <a:defRPr/>
            </a:pPr>
            <a:r>
              <a:rPr lang="it-IT" smtClean="0">
                <a:cs typeface="+mn-cs"/>
              </a:rPr>
              <a:t>Buffetto lucida 20 scalini.</a:t>
            </a:r>
          </a:p>
          <a:p>
            <a:pPr marL="342865" indent="-342865" eaLnBrk="1" hangingPunct="1">
              <a:lnSpc>
                <a:spcPct val="90000"/>
              </a:lnSpc>
              <a:buFontTx/>
              <a:buNone/>
              <a:defRPr/>
            </a:pPr>
            <a:r>
              <a:rPr lang="it-IT" smtClean="0">
                <a:cs typeface="+mn-cs"/>
              </a:rPr>
              <a:t>Sandogatt ne lucida solo 3.</a:t>
            </a:r>
          </a:p>
          <a:p>
            <a:pPr marL="342865" indent="-342865" eaLnBrk="1" hangingPunct="1">
              <a:lnSpc>
                <a:spcPct val="90000"/>
              </a:lnSpc>
              <a:buFontTx/>
              <a:buNone/>
              <a:defRPr/>
            </a:pPr>
            <a:r>
              <a:rPr lang="it-IT" smtClean="0">
                <a:cs typeface="+mn-cs"/>
              </a:rPr>
              <a:t>La strega ne lucida 7 più di lui.</a:t>
            </a:r>
          </a:p>
          <a:p>
            <a:pPr marL="342865" indent="-342865" eaLnBrk="1" hangingPunct="1">
              <a:lnSpc>
                <a:spcPct val="90000"/>
              </a:lnSpc>
              <a:buFontTx/>
              <a:buNone/>
              <a:defRPr/>
            </a:pPr>
            <a:r>
              <a:rPr lang="it-IT" smtClean="0">
                <a:cs typeface="+mn-cs"/>
              </a:rPr>
              <a:t>Quanti scalini ha quella scala? </a:t>
            </a:r>
          </a:p>
          <a:p>
            <a:pPr marL="342865" indent="-342865" eaLnBrk="1" hangingPunct="1">
              <a:lnSpc>
                <a:spcPct val="90000"/>
              </a:lnSpc>
              <a:buFontTx/>
              <a:buNone/>
              <a:defRPr/>
            </a:pPr>
            <a:r>
              <a:rPr lang="it-IT" smtClean="0">
                <a:cs typeface="+mn-cs"/>
              </a:rPr>
              <a:t>Spiega il tuo ragionamento.</a:t>
            </a:r>
          </a:p>
        </p:txBody>
      </p:sp>
      <p:sp>
        <p:nvSpPr>
          <p:cNvPr id="1321995" name="Rectangle 11"/>
          <p:cNvSpPr>
            <a:spLocks noChangeArrowheads="1"/>
          </p:cNvSpPr>
          <p:nvPr/>
        </p:nvSpPr>
        <p:spPr bwMode="auto">
          <a:xfrm>
            <a:off x="1042988" y="404813"/>
            <a:ext cx="6842125" cy="2016125"/>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5" rIns="91430" bIns="45715" anchor="ctr"/>
          <a:lstStyle/>
          <a:p>
            <a:pPr>
              <a:defRPr/>
            </a:pPr>
            <a:endParaRPr lang="it-IT" sz="2800">
              <a:solidFill>
                <a:srgbClr val="000000"/>
              </a:solidFill>
            </a:endParaRPr>
          </a:p>
          <a:p>
            <a:pPr>
              <a:defRPr/>
            </a:pPr>
            <a:r>
              <a:rPr lang="it-IT" sz="2800">
                <a:solidFill>
                  <a:srgbClr val="000000"/>
                </a:solidFill>
              </a:rPr>
              <a:t>Non viene detto:</a:t>
            </a:r>
          </a:p>
          <a:p>
            <a:pPr>
              <a:defRPr/>
            </a:pPr>
            <a:r>
              <a:rPr lang="it-IT" sz="2800">
                <a:solidFill>
                  <a:srgbClr val="000000"/>
                </a:solidFill>
              </a:rPr>
              <a:t>- che sono stati lucidati TUTTI gli scalini</a:t>
            </a:r>
          </a:p>
          <a:p>
            <a:pPr>
              <a:defRPr/>
            </a:pPr>
            <a:r>
              <a:rPr lang="it-IT" sz="2800">
                <a:solidFill>
                  <a:srgbClr val="000000"/>
                </a:solidFill>
              </a:rPr>
              <a:t>Ma se non fosse così…</a:t>
            </a:r>
          </a:p>
          <a:p>
            <a:pPr>
              <a:defRPr/>
            </a:pPr>
            <a:r>
              <a:rPr lang="it-IT" sz="2800">
                <a:solidFill>
                  <a:srgbClr val="000000"/>
                </a:solidFill>
              </a:rPr>
              <a:t>…il problema non si potrebbe risolvere</a:t>
            </a:r>
          </a:p>
          <a:p>
            <a:pPr>
              <a:defRPr/>
            </a:pPr>
            <a:endParaRPr lang="it-IT">
              <a:solidFill>
                <a:srgbClr val="000000"/>
              </a:solidFill>
            </a:endParaRPr>
          </a:p>
          <a:p>
            <a:pPr>
              <a:defRPr/>
            </a:pPr>
            <a:r>
              <a:rPr lang="it-IT">
                <a:solidFill>
                  <a:srgbClr val="000000"/>
                </a:solidFill>
              </a:rPr>
              <a:t> </a:t>
            </a:r>
          </a:p>
        </p:txBody>
      </p:sp>
    </p:spTree>
    <p:extLst>
      <p:ext uri="{BB962C8B-B14F-4D97-AF65-F5344CB8AC3E}">
        <p14:creationId xmlns:p14="http://schemas.microsoft.com/office/powerpoint/2010/main" val="1453803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21995">
                                            <p:bg/>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2199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2199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2199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21995">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2199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199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0900" name="Rectangle 4"/>
          <p:cNvSpPr>
            <a:spLocks noChangeArrowheads="1"/>
          </p:cNvSpPr>
          <p:nvPr/>
        </p:nvSpPr>
        <p:spPr bwMode="auto">
          <a:xfrm>
            <a:off x="1042988" y="404813"/>
            <a:ext cx="6842125" cy="2016125"/>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5" rIns="91430" bIns="45715" anchor="ctr"/>
          <a:lstStyle/>
          <a:p>
            <a:pPr>
              <a:defRPr/>
            </a:pPr>
            <a:endParaRPr lang="it-IT" sz="2800">
              <a:solidFill>
                <a:srgbClr val="000000"/>
              </a:solidFill>
            </a:endParaRPr>
          </a:p>
          <a:p>
            <a:pPr>
              <a:defRPr/>
            </a:pPr>
            <a:r>
              <a:rPr lang="it-IT" sz="2800">
                <a:solidFill>
                  <a:srgbClr val="000000"/>
                </a:solidFill>
              </a:rPr>
              <a:t>Non viene detto:</a:t>
            </a:r>
          </a:p>
          <a:p>
            <a:pPr>
              <a:defRPr/>
            </a:pPr>
            <a:r>
              <a:rPr lang="it-IT" sz="2800">
                <a:solidFill>
                  <a:srgbClr val="000000"/>
                </a:solidFill>
              </a:rPr>
              <a:t>- che sono stati lucidati TUTTI gli scalini</a:t>
            </a:r>
          </a:p>
          <a:p>
            <a:pPr>
              <a:defRPr/>
            </a:pPr>
            <a:r>
              <a:rPr lang="it-IT" sz="2800">
                <a:solidFill>
                  <a:srgbClr val="000000"/>
                </a:solidFill>
              </a:rPr>
              <a:t>Ma se non fosse così…</a:t>
            </a:r>
          </a:p>
          <a:p>
            <a:pPr>
              <a:defRPr/>
            </a:pPr>
            <a:r>
              <a:rPr lang="it-IT" sz="2800">
                <a:solidFill>
                  <a:srgbClr val="000000"/>
                </a:solidFill>
              </a:rPr>
              <a:t>…il problema non si potrebbe risolvere</a:t>
            </a:r>
          </a:p>
          <a:p>
            <a:pPr>
              <a:defRPr/>
            </a:pPr>
            <a:endParaRPr lang="it-IT">
              <a:solidFill>
                <a:srgbClr val="000000"/>
              </a:solidFill>
            </a:endParaRPr>
          </a:p>
          <a:p>
            <a:pPr>
              <a:defRPr/>
            </a:pPr>
            <a:r>
              <a:rPr lang="it-IT">
                <a:solidFill>
                  <a:srgbClr val="000000"/>
                </a:solidFill>
              </a:rPr>
              <a:t> </a:t>
            </a:r>
          </a:p>
        </p:txBody>
      </p:sp>
      <p:grpSp>
        <p:nvGrpSpPr>
          <p:cNvPr id="1360903" name="Group 7"/>
          <p:cNvGrpSpPr>
            <a:grpSpLocks/>
          </p:cNvGrpSpPr>
          <p:nvPr/>
        </p:nvGrpSpPr>
        <p:grpSpPr bwMode="auto">
          <a:xfrm>
            <a:off x="539750" y="1397000"/>
            <a:ext cx="647700" cy="2679700"/>
            <a:chOff x="340" y="1289"/>
            <a:chExt cx="453" cy="1189"/>
          </a:xfrm>
        </p:grpSpPr>
        <p:sp>
          <p:nvSpPr>
            <p:cNvPr id="1360904" name="Line 8"/>
            <p:cNvSpPr>
              <a:spLocks noChangeShapeType="1"/>
            </p:cNvSpPr>
            <p:nvPr/>
          </p:nvSpPr>
          <p:spPr bwMode="auto">
            <a:xfrm flipH="1">
              <a:off x="340" y="1298"/>
              <a:ext cx="318" cy="0"/>
            </a:xfrm>
            <a:prstGeom prst="line">
              <a:avLst/>
            </a:prstGeom>
            <a:noFill/>
            <a:ln w="38100">
              <a:solidFill>
                <a:srgbClr val="00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ndParaRPr>
            </a:p>
          </p:txBody>
        </p:sp>
        <p:sp>
          <p:nvSpPr>
            <p:cNvPr id="1360905" name="Line 9"/>
            <p:cNvSpPr>
              <a:spLocks noChangeShapeType="1"/>
            </p:cNvSpPr>
            <p:nvPr/>
          </p:nvSpPr>
          <p:spPr bwMode="auto">
            <a:xfrm>
              <a:off x="349" y="1289"/>
              <a:ext cx="0" cy="1180"/>
            </a:xfrm>
            <a:prstGeom prst="line">
              <a:avLst/>
            </a:prstGeom>
            <a:noFill/>
            <a:ln w="38100">
              <a:solidFill>
                <a:srgbClr val="00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ndParaRPr>
            </a:p>
          </p:txBody>
        </p:sp>
        <p:sp>
          <p:nvSpPr>
            <p:cNvPr id="1360906" name="Line 10"/>
            <p:cNvSpPr>
              <a:spLocks noChangeShapeType="1"/>
            </p:cNvSpPr>
            <p:nvPr/>
          </p:nvSpPr>
          <p:spPr bwMode="auto">
            <a:xfrm>
              <a:off x="340" y="2478"/>
              <a:ext cx="453" cy="0"/>
            </a:xfrm>
            <a:prstGeom prst="line">
              <a:avLst/>
            </a:prstGeom>
            <a:noFill/>
            <a:ln w="38100">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ndParaRPr>
            </a:p>
          </p:txBody>
        </p:sp>
      </p:grpSp>
      <p:sp>
        <p:nvSpPr>
          <p:cNvPr id="1360907" name="Text Box 11"/>
          <p:cNvSpPr txBox="1">
            <a:spLocks noChangeArrowheads="1"/>
          </p:cNvSpPr>
          <p:nvPr/>
        </p:nvSpPr>
        <p:spPr bwMode="auto">
          <a:xfrm>
            <a:off x="1331913" y="2502934"/>
            <a:ext cx="7056437" cy="2985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defRPr/>
            </a:pPr>
            <a:r>
              <a:rPr lang="it-IT" sz="2800" dirty="0">
                <a:solidFill>
                  <a:srgbClr val="000000"/>
                </a:solidFill>
              </a:rPr>
              <a:t>E</a:t>
            </a:r>
            <a:r>
              <a:rPr lang="ja-JP" altLang="it-IT" sz="2800" dirty="0">
                <a:solidFill>
                  <a:srgbClr val="000000"/>
                </a:solidFill>
                <a:latin typeface="Arial"/>
              </a:rPr>
              <a:t>’</a:t>
            </a:r>
            <a:r>
              <a:rPr lang="it-IT" sz="2800" dirty="0">
                <a:solidFill>
                  <a:srgbClr val="000000"/>
                </a:solidFill>
              </a:rPr>
              <a:t> un</a:t>
            </a:r>
            <a:r>
              <a:rPr lang="ja-JP" altLang="it-IT" sz="2800" dirty="0">
                <a:solidFill>
                  <a:srgbClr val="000000"/>
                </a:solidFill>
                <a:latin typeface="Arial"/>
              </a:rPr>
              <a:t>’</a:t>
            </a:r>
            <a:r>
              <a:rPr lang="it-IT" sz="2800" dirty="0">
                <a:solidFill>
                  <a:srgbClr val="000000"/>
                </a:solidFill>
              </a:rPr>
              <a:t>interpretazione che deriva:</a:t>
            </a:r>
          </a:p>
          <a:p>
            <a:pPr>
              <a:defRPr/>
            </a:pPr>
            <a:r>
              <a:rPr lang="it-IT" sz="2800" i="1" dirty="0">
                <a:solidFill>
                  <a:srgbClr val="000000"/>
                </a:solidFill>
              </a:rPr>
              <a:t>- non</a:t>
            </a:r>
            <a:r>
              <a:rPr lang="it-IT" sz="2800" dirty="0">
                <a:solidFill>
                  <a:srgbClr val="000000"/>
                </a:solidFill>
              </a:rPr>
              <a:t> direttamente dal testo</a:t>
            </a:r>
          </a:p>
          <a:p>
            <a:pPr>
              <a:buFontTx/>
              <a:buChar char="-"/>
              <a:defRPr/>
            </a:pPr>
            <a:r>
              <a:rPr lang="it-IT" sz="2800" dirty="0">
                <a:solidFill>
                  <a:srgbClr val="000000"/>
                </a:solidFill>
              </a:rPr>
              <a:t> ma dalla situazione di comunicazione </a:t>
            </a:r>
          </a:p>
          <a:p>
            <a:pPr>
              <a:defRPr/>
            </a:pPr>
            <a:r>
              <a:rPr lang="it-IT" sz="2800" dirty="0" smtClean="0">
                <a:solidFill>
                  <a:srgbClr val="000000"/>
                </a:solidFill>
              </a:rPr>
              <a:t>- </a:t>
            </a:r>
            <a:r>
              <a:rPr lang="it-IT" sz="2800" dirty="0" err="1" smtClean="0">
                <a:solidFill>
                  <a:srgbClr val="000000"/>
                </a:solidFill>
              </a:rPr>
              <a:t>dall</a:t>
            </a:r>
            <a:r>
              <a:rPr lang="ja-JP" altLang="it-IT" sz="2800" dirty="0" smtClean="0">
                <a:solidFill>
                  <a:srgbClr val="000000"/>
                </a:solidFill>
                <a:latin typeface="Arial"/>
              </a:rPr>
              <a:t>’</a:t>
            </a:r>
            <a:r>
              <a:rPr lang="it-IT" sz="2800" dirty="0" smtClean="0">
                <a:solidFill>
                  <a:srgbClr val="000000"/>
                </a:solidFill>
              </a:rPr>
              <a:t>accettare </a:t>
            </a:r>
            <a:r>
              <a:rPr lang="it-IT" sz="2800" dirty="0">
                <a:solidFill>
                  <a:srgbClr val="000000"/>
                </a:solidFill>
              </a:rPr>
              <a:t>le </a:t>
            </a:r>
            <a:r>
              <a:rPr lang="ja-JP" altLang="it-IT" sz="2800" dirty="0">
                <a:solidFill>
                  <a:srgbClr val="000000"/>
                </a:solidFill>
                <a:latin typeface="Arial"/>
              </a:rPr>
              <a:t>‘</a:t>
            </a:r>
            <a:r>
              <a:rPr lang="it-IT" sz="2800" dirty="0">
                <a:solidFill>
                  <a:srgbClr val="000000"/>
                </a:solidFill>
              </a:rPr>
              <a:t>regole del gioco</a:t>
            </a:r>
            <a:r>
              <a:rPr lang="ja-JP" altLang="it-IT" sz="2800" dirty="0">
                <a:solidFill>
                  <a:srgbClr val="000000"/>
                </a:solidFill>
                <a:latin typeface="Arial"/>
              </a:rPr>
              <a:t>’</a:t>
            </a:r>
            <a:r>
              <a:rPr lang="it-IT" sz="2800" dirty="0">
                <a:solidFill>
                  <a:srgbClr val="000000"/>
                </a:solidFill>
              </a:rPr>
              <a:t> dei problemi  </a:t>
            </a:r>
            <a:endParaRPr lang="it-IT" sz="2800" dirty="0" smtClean="0">
              <a:solidFill>
                <a:srgbClr val="000000"/>
              </a:solidFill>
            </a:endParaRPr>
          </a:p>
          <a:p>
            <a:pPr lvl="1">
              <a:defRPr/>
            </a:pPr>
            <a:r>
              <a:rPr lang="it-IT" sz="2400" dirty="0" smtClean="0">
                <a:solidFill>
                  <a:srgbClr val="000000"/>
                </a:solidFill>
                <a:sym typeface="Wingdings"/>
              </a:rPr>
              <a:t> </a:t>
            </a:r>
            <a:r>
              <a:rPr lang="it-IT" sz="2400" dirty="0" smtClean="0">
                <a:solidFill>
                  <a:srgbClr val="000000"/>
                </a:solidFill>
              </a:rPr>
              <a:t>De Corte &amp; </a:t>
            </a:r>
            <a:r>
              <a:rPr lang="it-IT" sz="2400" dirty="0" err="1" smtClean="0">
                <a:solidFill>
                  <a:srgbClr val="000000"/>
                </a:solidFill>
              </a:rPr>
              <a:t>Verschaffel</a:t>
            </a:r>
            <a:r>
              <a:rPr lang="it-IT" sz="2400" dirty="0" smtClean="0">
                <a:solidFill>
                  <a:srgbClr val="000000"/>
                </a:solidFill>
              </a:rPr>
              <a:t>, 1985: WPS (Word </a:t>
            </a:r>
            <a:r>
              <a:rPr lang="it-IT" sz="2400" dirty="0" err="1" smtClean="0">
                <a:solidFill>
                  <a:srgbClr val="000000"/>
                </a:solidFill>
              </a:rPr>
              <a:t>Problem</a:t>
            </a:r>
            <a:r>
              <a:rPr lang="it-IT" sz="2400" dirty="0" smtClean="0">
                <a:solidFill>
                  <a:srgbClr val="000000"/>
                </a:solidFill>
              </a:rPr>
              <a:t> Schema)</a:t>
            </a:r>
            <a:endParaRPr lang="it-IT" sz="2400" dirty="0">
              <a:solidFill>
                <a:srgbClr val="000000"/>
              </a:solidFill>
            </a:endParaRPr>
          </a:p>
        </p:txBody>
      </p:sp>
      <p:sp>
        <p:nvSpPr>
          <p:cNvPr id="1360909" name="Text Box 13"/>
          <p:cNvSpPr txBox="1">
            <a:spLocks noChangeArrowheads="1"/>
          </p:cNvSpPr>
          <p:nvPr/>
        </p:nvSpPr>
        <p:spPr bwMode="auto">
          <a:xfrm>
            <a:off x="827088" y="5661025"/>
            <a:ext cx="65532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lgn="ctr">
              <a:spcBef>
                <a:spcPct val="50000"/>
              </a:spcBef>
              <a:defRPr/>
            </a:pPr>
            <a:r>
              <a:rPr lang="it-IT" sz="3200" b="1" dirty="0">
                <a:solidFill>
                  <a:srgbClr val="000000"/>
                </a:solidFill>
              </a:rPr>
              <a:t>IMPLICATURA</a:t>
            </a:r>
          </a:p>
        </p:txBody>
      </p:sp>
      <p:sp>
        <p:nvSpPr>
          <p:cNvPr id="1360912" name="Rectangle 16"/>
          <p:cNvSpPr>
            <a:spLocks noChangeArrowheads="1"/>
          </p:cNvSpPr>
          <p:nvPr/>
        </p:nvSpPr>
        <p:spPr bwMode="auto">
          <a:xfrm>
            <a:off x="755650" y="908050"/>
            <a:ext cx="7345363" cy="504825"/>
          </a:xfrm>
          <a:prstGeom prst="rect">
            <a:avLst/>
          </a:prstGeom>
          <a:noFill/>
          <a:ln w="57150">
            <a:solidFill>
              <a:srgbClr val="66FF33"/>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5" rIns="91430" bIns="45715" anchor="ctr"/>
          <a:lstStyle/>
          <a:p>
            <a:pPr>
              <a:defRPr/>
            </a:pPr>
            <a:endParaRPr lang="it-IT">
              <a:solidFill>
                <a:srgbClr val="000000"/>
              </a:solidFill>
            </a:endParaRPr>
          </a:p>
        </p:txBody>
      </p:sp>
    </p:spTree>
    <p:extLst>
      <p:ext uri="{BB962C8B-B14F-4D97-AF65-F5344CB8AC3E}">
        <p14:creationId xmlns:p14="http://schemas.microsoft.com/office/powerpoint/2010/main" val="18581578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6091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36090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60907">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60907">
                                            <p:txEl>
                                              <p:pRg st="1" end="1"/>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60907">
                                            <p:txEl>
                                              <p:pRg st="2" end="2"/>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60907">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60907">
                                            <p:txEl>
                                              <p:pRg st="4" end="4"/>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609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0907" grpId="0" build="p" bldLvl="2"/>
      <p:bldP spid="1360909" grpId="0"/>
      <p:bldP spid="13609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42" name="Rectangle 2"/>
          <p:cNvSpPr>
            <a:spLocks noGrp="1" noChangeArrowheads="1"/>
          </p:cNvSpPr>
          <p:nvPr>
            <p:ph type="body" idx="1"/>
          </p:nvPr>
        </p:nvSpPr>
        <p:spPr>
          <a:xfrm>
            <a:off x="250825" y="2278063"/>
            <a:ext cx="8497888" cy="3022600"/>
          </a:xfrm>
          <a:ln w="57150">
            <a:solidFill>
              <a:schemeClr val="tx1"/>
            </a:solidFill>
            <a:miter lim="800000"/>
            <a:headEnd/>
            <a:tailEnd/>
          </a:ln>
        </p:spPr>
        <p:txBody>
          <a:bodyPr/>
          <a:lstStyle/>
          <a:p>
            <a:pPr>
              <a:lnSpc>
                <a:spcPct val="150000"/>
              </a:lnSpc>
              <a:buFontTx/>
              <a:buNone/>
              <a:defRPr/>
            </a:pPr>
            <a:r>
              <a:rPr lang="it-IT" dirty="0">
                <a:solidFill>
                  <a:srgbClr val="000000"/>
                </a:solidFill>
                <a:latin typeface="Times New Roman" charset="0"/>
                <a:ea typeface="ＭＳ Ｐゴシック" charset="0"/>
              </a:rPr>
              <a:t>Alla sera Pete ha 6 palline. </a:t>
            </a:r>
          </a:p>
          <a:p>
            <a:pPr>
              <a:lnSpc>
                <a:spcPct val="150000"/>
              </a:lnSpc>
              <a:buFontTx/>
              <a:buNone/>
              <a:defRPr/>
            </a:pPr>
            <a:r>
              <a:rPr lang="it-IT" dirty="0">
                <a:solidFill>
                  <a:srgbClr val="000000"/>
                </a:solidFill>
                <a:latin typeface="Times New Roman" charset="0"/>
                <a:ea typeface="ＭＳ Ｐゴシック" charset="0"/>
              </a:rPr>
              <a:t>Durante il giorno ha perso 2 palline. </a:t>
            </a:r>
          </a:p>
          <a:p>
            <a:pPr>
              <a:lnSpc>
                <a:spcPct val="150000"/>
              </a:lnSpc>
              <a:buFontTx/>
              <a:buNone/>
              <a:defRPr/>
            </a:pPr>
            <a:r>
              <a:rPr lang="it-IT" dirty="0">
                <a:solidFill>
                  <a:srgbClr val="000000"/>
                </a:solidFill>
                <a:latin typeface="Times New Roman" charset="0"/>
                <a:ea typeface="ＭＳ Ｐゴシック" charset="0"/>
              </a:rPr>
              <a:t>La mattina Pete aveva  …………</a:t>
            </a:r>
            <a:r>
              <a:rPr lang="it-IT" dirty="0">
                <a:solidFill>
                  <a:schemeClr val="bg1"/>
                </a:solidFill>
                <a:latin typeface="Times New Roman" charset="0"/>
                <a:ea typeface="ＭＳ Ｐゴシック" charset="0"/>
              </a:rPr>
              <a:t>……………</a:t>
            </a:r>
            <a:r>
              <a:rPr lang="it-IT" sz="1400" dirty="0">
                <a:solidFill>
                  <a:schemeClr val="bg1"/>
                </a:solidFill>
                <a:latin typeface="Times New Roman" charset="0"/>
                <a:ea typeface="ＭＳ Ｐゴシック" charset="0"/>
              </a:rPr>
              <a:t> </a:t>
            </a:r>
          </a:p>
        </p:txBody>
      </p:sp>
      <p:sp>
        <p:nvSpPr>
          <p:cNvPr id="215043" name="Rectangle 3"/>
          <p:cNvSpPr>
            <a:spLocks noChangeArrowheads="1"/>
          </p:cNvSpPr>
          <p:nvPr/>
        </p:nvSpPr>
        <p:spPr bwMode="auto">
          <a:xfrm>
            <a:off x="4356100" y="3933825"/>
            <a:ext cx="3960813" cy="863600"/>
          </a:xfrm>
          <a:prstGeom prst="rect">
            <a:avLst/>
          </a:prstGeom>
          <a:solidFill>
            <a:srgbClr val="FFFFFF"/>
          </a:solidFill>
          <a:ln>
            <a:noFill/>
          </a:ln>
          <a:effectLst/>
          <a:extLst/>
        </p:spPr>
        <p:txBody>
          <a:bodyPr wrap="none" anchor="ctr"/>
          <a:lstStyle/>
          <a:p>
            <a:pPr algn="ctr">
              <a:defRPr/>
            </a:pPr>
            <a:r>
              <a:rPr lang="it-IT" altLang="zh-CN" sz="3200" b="1" i="1" dirty="0">
                <a:solidFill>
                  <a:srgbClr val="000000"/>
                </a:solidFill>
                <a:ea typeface="SimSun" charset="0"/>
                <a:cs typeface="SimSun" charset="0"/>
              </a:rPr>
              <a:t>giocato con le palline</a:t>
            </a:r>
            <a:endParaRPr lang="it-IT" sz="3200" b="1" i="1" dirty="0">
              <a:solidFill>
                <a:srgbClr val="000000"/>
              </a:solidFill>
            </a:endParaRPr>
          </a:p>
        </p:txBody>
      </p:sp>
      <p:sp>
        <p:nvSpPr>
          <p:cNvPr id="2" name="CasellaDiTesto 1"/>
          <p:cNvSpPr txBox="1">
            <a:spLocks noChangeArrowheads="1"/>
          </p:cNvSpPr>
          <p:nvPr/>
        </p:nvSpPr>
        <p:spPr bwMode="auto">
          <a:xfrm>
            <a:off x="323850" y="549275"/>
            <a:ext cx="7704138"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sz="3200" dirty="0">
                <a:solidFill>
                  <a:srgbClr val="000000"/>
                </a:solidFill>
              </a:rPr>
              <a:t>Per allievi non esperti può essere difficile fare questo tipo di inferenze</a:t>
            </a:r>
          </a:p>
        </p:txBody>
      </p:sp>
    </p:spTree>
    <p:extLst>
      <p:ext uri="{BB962C8B-B14F-4D97-AF65-F5344CB8AC3E}">
        <p14:creationId xmlns:p14="http://schemas.microsoft.com/office/powerpoint/2010/main" val="6197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042">
                                            <p:bg/>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5042">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5042">
                                            <p:txEl>
                                              <p:pRg st="1" end="1"/>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5042">
                                            <p:txEl>
                                              <p:pRg st="2" end="2"/>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15043"/>
                                        </p:tgtEl>
                                        <p:attrNameLst>
                                          <p:attrName>style.visibility</p:attrName>
                                        </p:attrNameLst>
                                      </p:cBhvr>
                                      <p:to>
                                        <p:strVal val="visible"/>
                                      </p:to>
                                    </p:set>
                                    <p:animEffect transition="in" filter="dissolve">
                                      <p:cBhvr>
                                        <p:cTn id="27" dur="500"/>
                                        <p:tgtEl>
                                          <p:spTgt spid="2150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42" grpId="0" build="p" animBg="1"/>
      <p:bldP spid="215043" grpId="0" animBg="1"/>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a:spLocks noChangeArrowheads="1"/>
          </p:cNvSpPr>
          <p:nvPr/>
        </p:nvSpPr>
        <p:spPr bwMode="auto">
          <a:xfrm>
            <a:off x="539750" y="1125538"/>
            <a:ext cx="2592388" cy="1008062"/>
          </a:xfrm>
          <a:prstGeom prst="rect">
            <a:avLst/>
          </a:prstGeom>
          <a:gradFill rotWithShape="1">
            <a:gsLst>
              <a:gs pos="0">
                <a:srgbClr val="85FFDB"/>
              </a:gs>
              <a:gs pos="100000">
                <a:srgbClr val="00EBA8"/>
              </a:gs>
            </a:gsLst>
            <a:lin ang="5400000"/>
          </a:gradFill>
          <a:ln w="9525">
            <a:solidFill>
              <a:srgbClr val="00CC98"/>
            </a:solidFill>
            <a:miter lim="800000"/>
            <a:headEnd/>
            <a:tailEnd/>
          </a:ln>
          <a:effectLst>
            <a:outerShdw blurRad="40000" dist="23000" dir="5400000" rotWithShape="0">
              <a:srgbClr val="000000">
                <a:alpha val="34998"/>
              </a:srgbClr>
            </a:outerShdw>
          </a:effectLst>
        </p:spPr>
        <p:txBody>
          <a:bodyPr anchor="ctr"/>
          <a:lstStyle/>
          <a:p>
            <a:pPr algn="ctr" defTabSz="914400" fontAlgn="base">
              <a:spcBef>
                <a:spcPct val="0"/>
              </a:spcBef>
              <a:spcAft>
                <a:spcPct val="0"/>
              </a:spcAft>
              <a:defRPr/>
            </a:pPr>
            <a:r>
              <a:rPr lang="it-IT" dirty="0">
                <a:solidFill>
                  <a:srgbClr val="000000"/>
                </a:solidFill>
                <a:latin typeface="Times New Roman"/>
                <a:ea typeface="ＭＳ Ｐゴシック"/>
                <a:cs typeface="ＭＳ Ｐゴシック" charset="0"/>
              </a:rPr>
              <a:t>STRUTTURA DEI PROBLEMI</a:t>
            </a:r>
          </a:p>
        </p:txBody>
      </p:sp>
      <p:sp>
        <p:nvSpPr>
          <p:cNvPr id="74754" name="CasellaDiTesto 7"/>
          <p:cNvSpPr txBox="1">
            <a:spLocks noChangeArrowheads="1"/>
          </p:cNvSpPr>
          <p:nvPr/>
        </p:nvSpPr>
        <p:spPr bwMode="auto">
          <a:xfrm>
            <a:off x="971550" y="260350"/>
            <a:ext cx="7129463" cy="523875"/>
          </a:xfrm>
          <a:prstGeom prst="rect">
            <a:avLst/>
          </a:prstGeom>
          <a:solidFill>
            <a:srgbClr val="FFFFFF"/>
          </a:solidFill>
          <a:ln w="9525">
            <a:solidFill>
              <a:srgbClr val="000000"/>
            </a:solidFill>
            <a:miter lim="800000"/>
            <a:headEnd/>
            <a:tailEnd/>
          </a:ln>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defTabSz="914400" eaLnBrk="1" fontAlgn="base" hangingPunct="1">
              <a:spcBef>
                <a:spcPct val="0"/>
              </a:spcBef>
              <a:spcAft>
                <a:spcPct val="0"/>
              </a:spcAft>
            </a:pPr>
            <a:r>
              <a:rPr lang="it-IT" sz="2800" smtClean="0">
                <a:solidFill>
                  <a:srgbClr val="000000"/>
                </a:solidFill>
              </a:rPr>
              <a:t>INTERPRETAZIONE</a:t>
            </a:r>
          </a:p>
        </p:txBody>
      </p:sp>
      <p:sp>
        <p:nvSpPr>
          <p:cNvPr id="8" name="Rettangolo 7"/>
          <p:cNvSpPr>
            <a:spLocks noChangeArrowheads="1"/>
          </p:cNvSpPr>
          <p:nvPr/>
        </p:nvSpPr>
        <p:spPr bwMode="auto">
          <a:xfrm>
            <a:off x="5795963" y="1125538"/>
            <a:ext cx="2592387" cy="1008062"/>
          </a:xfrm>
          <a:prstGeom prst="rect">
            <a:avLst/>
          </a:prstGeom>
          <a:gradFill rotWithShape="1">
            <a:gsLst>
              <a:gs pos="0">
                <a:srgbClr val="85FFDB"/>
              </a:gs>
              <a:gs pos="100000">
                <a:srgbClr val="00EBA8"/>
              </a:gs>
            </a:gsLst>
            <a:lin ang="5400000"/>
          </a:gradFill>
          <a:ln w="9525">
            <a:solidFill>
              <a:srgbClr val="00CC98"/>
            </a:solidFill>
            <a:miter lim="800000"/>
            <a:headEnd/>
            <a:tailEnd/>
          </a:ln>
          <a:effectLst>
            <a:outerShdw blurRad="40000" dist="23000" dir="5400000" rotWithShape="0">
              <a:srgbClr val="000000">
                <a:alpha val="34998"/>
              </a:srgbClr>
            </a:outerShdw>
          </a:effectLst>
        </p:spPr>
        <p:txBody>
          <a:bodyPr anchor="ctr"/>
          <a:lstStyle/>
          <a:p>
            <a:pPr algn="ctr" defTabSz="914400" fontAlgn="base">
              <a:spcBef>
                <a:spcPct val="0"/>
              </a:spcBef>
              <a:spcAft>
                <a:spcPct val="0"/>
              </a:spcAft>
              <a:defRPr/>
            </a:pPr>
            <a:r>
              <a:rPr lang="it-IT" dirty="0">
                <a:solidFill>
                  <a:srgbClr val="000000"/>
                </a:solidFill>
                <a:latin typeface="Times New Roman"/>
                <a:ea typeface="ＭＳ Ｐゴシック"/>
                <a:cs typeface="ＭＳ Ｐゴシック" charset="0"/>
              </a:rPr>
              <a:t>LA COMPRENSIONE DEL PROBLEMA</a:t>
            </a:r>
          </a:p>
        </p:txBody>
      </p:sp>
      <p:sp>
        <p:nvSpPr>
          <p:cNvPr id="9" name="Freccia destra 8"/>
          <p:cNvSpPr>
            <a:spLocks noChangeArrowheads="1"/>
          </p:cNvSpPr>
          <p:nvPr/>
        </p:nvSpPr>
        <p:spPr bwMode="auto">
          <a:xfrm>
            <a:off x="3492500" y="1484313"/>
            <a:ext cx="1943100" cy="360362"/>
          </a:xfrm>
          <a:prstGeom prst="rightArrow">
            <a:avLst>
              <a:gd name="adj1" fmla="val 50000"/>
              <a:gd name="adj2" fmla="val 50002"/>
            </a:avLst>
          </a:prstGeom>
          <a:gradFill rotWithShape="1">
            <a:gsLst>
              <a:gs pos="0">
                <a:srgbClr val="85FFDB"/>
              </a:gs>
              <a:gs pos="100000">
                <a:srgbClr val="00EBA8"/>
              </a:gs>
            </a:gsLst>
            <a:lin ang="5400000"/>
          </a:gradFill>
          <a:ln w="9525">
            <a:solidFill>
              <a:srgbClr val="00CC98"/>
            </a:solidFill>
            <a:miter lim="800000"/>
            <a:headEnd/>
            <a:tailEnd/>
          </a:ln>
          <a:effectLst>
            <a:outerShdw blurRad="40000" dist="23000" dir="5400000" rotWithShape="0">
              <a:srgbClr val="000000">
                <a:alpha val="34998"/>
              </a:srgbClr>
            </a:outerShdw>
          </a:effectLst>
        </p:spPr>
        <p:txBody>
          <a:bodyPr anchor="ctr"/>
          <a:lstStyle/>
          <a:p>
            <a:pPr algn="ctr" defTabSz="914400" fontAlgn="base">
              <a:spcBef>
                <a:spcPct val="0"/>
              </a:spcBef>
              <a:spcAft>
                <a:spcPct val="0"/>
              </a:spcAft>
              <a:defRPr/>
            </a:pPr>
            <a:endParaRPr lang="it-IT">
              <a:solidFill>
                <a:srgbClr val="FFFFFF"/>
              </a:solidFill>
              <a:latin typeface="Times New Roman"/>
              <a:ea typeface="ＭＳ Ｐゴシック"/>
              <a:cs typeface="ＭＳ Ｐゴシック" charset="0"/>
            </a:endParaRPr>
          </a:p>
        </p:txBody>
      </p:sp>
      <p:sp>
        <p:nvSpPr>
          <p:cNvPr id="74757" name="CasellaDiTesto 1"/>
          <p:cNvSpPr txBox="1">
            <a:spLocks noChangeArrowheads="1"/>
          </p:cNvSpPr>
          <p:nvPr/>
        </p:nvSpPr>
        <p:spPr bwMode="auto">
          <a:xfrm>
            <a:off x="3132138" y="2276475"/>
            <a:ext cx="2663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defTabSz="914400" eaLnBrk="1" fontAlgn="base" hangingPunct="1">
              <a:spcBef>
                <a:spcPct val="0"/>
              </a:spcBef>
              <a:spcAft>
                <a:spcPct val="0"/>
              </a:spcAft>
            </a:pPr>
            <a:r>
              <a:rPr lang="it-IT" sz="2800" dirty="0" smtClean="0"/>
              <a:t>può ostacolare</a:t>
            </a:r>
          </a:p>
        </p:txBody>
      </p:sp>
    </p:spTree>
    <p:extLst>
      <p:ext uri="{BB962C8B-B14F-4D97-AF65-F5344CB8AC3E}">
        <p14:creationId xmlns:p14="http://schemas.microsoft.com/office/powerpoint/2010/main" val="32543463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47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7475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9" name="Rectangle 3"/>
          <p:cNvSpPr>
            <a:spLocks noChangeArrowheads="1"/>
          </p:cNvSpPr>
          <p:nvPr/>
        </p:nvSpPr>
        <p:spPr bwMode="auto">
          <a:xfrm>
            <a:off x="673100" y="1052514"/>
            <a:ext cx="7570788" cy="2238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spcBef>
                <a:spcPct val="20000"/>
              </a:spcBef>
              <a:buFontTx/>
              <a:buChar char="•"/>
              <a:defRPr/>
            </a:pPr>
            <a:r>
              <a:rPr lang="it-IT" sz="3200" dirty="0">
                <a:solidFill>
                  <a:srgbClr val="000000"/>
                </a:solidFill>
                <a:latin typeface="Times New Roman" charset="0"/>
              </a:rPr>
              <a:t>Secondo molti ricercatori (e insegnanti) le difficoltà degli allievi sono spesso dovute a difficoltà nella fase iniziale di comprensione. </a:t>
            </a:r>
          </a:p>
        </p:txBody>
      </p:sp>
      <p:sp>
        <p:nvSpPr>
          <p:cNvPr id="5" name="CasellaDiTesto 7"/>
          <p:cNvSpPr txBox="1">
            <a:spLocks noChangeArrowheads="1"/>
          </p:cNvSpPr>
          <p:nvPr/>
        </p:nvSpPr>
        <p:spPr bwMode="auto">
          <a:xfrm>
            <a:off x="971550" y="260350"/>
            <a:ext cx="7129463" cy="523875"/>
          </a:xfrm>
          <a:prstGeom prst="rect">
            <a:avLst/>
          </a:prstGeom>
          <a:solidFill>
            <a:srgbClr val="FFFFFF"/>
          </a:solidFill>
          <a:ln w="9525">
            <a:solidFill>
              <a:srgbClr val="000000"/>
            </a:solidFill>
            <a:miter lim="800000"/>
            <a:headEnd/>
            <a:tailEnd/>
          </a:ln>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defTabSz="914400" eaLnBrk="1" fontAlgn="base" hangingPunct="1">
              <a:spcBef>
                <a:spcPct val="0"/>
              </a:spcBef>
              <a:spcAft>
                <a:spcPct val="0"/>
              </a:spcAft>
            </a:pPr>
            <a:r>
              <a:rPr lang="it-IT" sz="2800" smtClean="0">
                <a:solidFill>
                  <a:srgbClr val="000000"/>
                </a:solidFill>
              </a:rPr>
              <a:t>INTERPRETAZIONE</a:t>
            </a:r>
          </a:p>
        </p:txBody>
      </p:sp>
      <p:sp>
        <p:nvSpPr>
          <p:cNvPr id="6" name="CasellaDiTesto 2"/>
          <p:cNvSpPr txBox="1">
            <a:spLocks noChangeArrowheads="1"/>
          </p:cNvSpPr>
          <p:nvPr/>
        </p:nvSpPr>
        <p:spPr bwMode="auto">
          <a:xfrm>
            <a:off x="234603" y="5258298"/>
            <a:ext cx="8064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sz="3200" dirty="0">
                <a:solidFill>
                  <a:srgbClr val="000000"/>
                </a:solidFill>
              </a:rPr>
              <a:t>in particolare </a:t>
            </a:r>
            <a:r>
              <a:rPr lang="it-IT" sz="3200" dirty="0" smtClean="0">
                <a:solidFill>
                  <a:srgbClr val="000000"/>
                </a:solidFill>
              </a:rPr>
              <a:t>nella </a:t>
            </a:r>
            <a:r>
              <a:rPr lang="it-IT" sz="3200" dirty="0">
                <a:solidFill>
                  <a:srgbClr val="000000"/>
                </a:solidFill>
              </a:rPr>
              <a:t>comprensione del testo</a:t>
            </a:r>
          </a:p>
        </p:txBody>
      </p:sp>
      <p:sp>
        <p:nvSpPr>
          <p:cNvPr id="7" name="Freccia giù 6"/>
          <p:cNvSpPr/>
          <p:nvPr/>
        </p:nvSpPr>
        <p:spPr>
          <a:xfrm>
            <a:off x="3924300" y="3713404"/>
            <a:ext cx="503238" cy="720725"/>
          </a:xfrm>
          <a:prstGeom prst="downArrow">
            <a:avLst/>
          </a:prstGeom>
          <a:solidFill>
            <a:srgbClr val="FFFFFF"/>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Tree>
    <p:extLst>
      <p:ext uri="{BB962C8B-B14F-4D97-AF65-F5344CB8AC3E}">
        <p14:creationId xmlns:p14="http://schemas.microsoft.com/office/powerpoint/2010/main" val="33469424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Scaletta</a:t>
            </a:r>
            <a:endParaRPr lang="it-IT" dirty="0"/>
          </a:p>
        </p:txBody>
      </p:sp>
      <p:sp>
        <p:nvSpPr>
          <p:cNvPr id="3" name="Segnaposto contenuto 2"/>
          <p:cNvSpPr>
            <a:spLocks noGrp="1"/>
          </p:cNvSpPr>
          <p:nvPr>
            <p:ph idx="1"/>
          </p:nvPr>
        </p:nvSpPr>
        <p:spPr>
          <a:xfrm>
            <a:off x="457200" y="1600201"/>
            <a:ext cx="8229600" cy="657578"/>
          </a:xfrm>
        </p:spPr>
        <p:txBody>
          <a:bodyPr/>
          <a:lstStyle/>
          <a:p>
            <a:pPr marL="0" indent="0">
              <a:buNone/>
            </a:pPr>
            <a:r>
              <a:rPr lang="it-IT" dirty="0" smtClean="0"/>
              <a:t>0. Premesse</a:t>
            </a:r>
            <a:endParaRPr lang="it-IT" dirty="0"/>
          </a:p>
        </p:txBody>
      </p:sp>
      <p:sp>
        <p:nvSpPr>
          <p:cNvPr id="4" name="Segnaposto contenuto 2"/>
          <p:cNvSpPr txBox="1">
            <a:spLocks/>
          </p:cNvSpPr>
          <p:nvPr/>
        </p:nvSpPr>
        <p:spPr>
          <a:xfrm>
            <a:off x="488249" y="2257779"/>
            <a:ext cx="8229600" cy="884502"/>
          </a:xfrm>
          <a:prstGeom prst="rect">
            <a:avLst/>
          </a:prstGeom>
        </p:spPr>
        <p:txBody>
          <a:bodyPr vert="horz" lIns="91440" tIns="45720" rIns="91440" bIns="45720" rtlCol="0">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it-IT" sz="4100" dirty="0"/>
              <a:t>1</a:t>
            </a:r>
            <a:r>
              <a:rPr lang="it-IT" sz="4100" dirty="0" smtClean="0"/>
              <a:t>. La comprensione del testo del problema:         aspetti linguistici generali</a:t>
            </a:r>
            <a:endParaRPr lang="it-IT" sz="4100" dirty="0"/>
          </a:p>
        </p:txBody>
      </p:sp>
      <p:sp>
        <p:nvSpPr>
          <p:cNvPr id="5" name="Segnaposto contenuto 2"/>
          <p:cNvSpPr txBox="1">
            <a:spLocks/>
          </p:cNvSpPr>
          <p:nvPr/>
        </p:nvSpPr>
        <p:spPr>
          <a:xfrm>
            <a:off x="457200" y="3322259"/>
            <a:ext cx="8229600" cy="101343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it-IT" dirty="0" smtClean="0"/>
              <a:t>2. Il problema: genere, sottogeneri, tipologie testuali</a:t>
            </a:r>
            <a:endParaRPr lang="it-IT" dirty="0"/>
          </a:p>
        </p:txBody>
      </p:sp>
      <p:sp>
        <p:nvSpPr>
          <p:cNvPr id="6" name="Segnaposto contenuto 2"/>
          <p:cNvSpPr txBox="1">
            <a:spLocks/>
          </p:cNvSpPr>
          <p:nvPr/>
        </p:nvSpPr>
        <p:spPr>
          <a:xfrm>
            <a:off x="488249" y="4441773"/>
            <a:ext cx="8229600" cy="65757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it-IT" dirty="0" smtClean="0"/>
              <a:t>3. La comprensione di un problema narrativo</a:t>
            </a:r>
            <a:endParaRPr lang="it-IT" dirty="0"/>
          </a:p>
        </p:txBody>
      </p:sp>
      <p:sp>
        <p:nvSpPr>
          <p:cNvPr id="7" name="Segnaposto contenuto 2"/>
          <p:cNvSpPr txBox="1">
            <a:spLocks/>
          </p:cNvSpPr>
          <p:nvPr/>
        </p:nvSpPr>
        <p:spPr>
          <a:xfrm>
            <a:off x="488249" y="5128820"/>
            <a:ext cx="8229600" cy="65757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it-IT" dirty="0"/>
              <a:t>4</a:t>
            </a:r>
            <a:r>
              <a:rPr lang="it-IT" dirty="0" smtClean="0"/>
              <a:t>. Conclusioni</a:t>
            </a:r>
            <a:endParaRPr lang="it-IT" dirty="0"/>
          </a:p>
        </p:txBody>
      </p:sp>
      <p:sp>
        <p:nvSpPr>
          <p:cNvPr id="8" name="Rettangolo 7"/>
          <p:cNvSpPr/>
          <p:nvPr/>
        </p:nvSpPr>
        <p:spPr>
          <a:xfrm>
            <a:off x="350324" y="2257779"/>
            <a:ext cx="8571987" cy="983040"/>
          </a:xfrm>
          <a:prstGeom prst="rect">
            <a:avLst/>
          </a:prstGeom>
          <a:noFill/>
          <a:ln w="57150" cmpd="sng">
            <a:solidFill>
              <a:srgbClr val="00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940960623"/>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2772" name="AutoShape 4"/>
          <p:cNvSpPr>
            <a:spLocks/>
          </p:cNvSpPr>
          <p:nvPr/>
        </p:nvSpPr>
        <p:spPr bwMode="auto">
          <a:xfrm rot="16200000">
            <a:off x="3887788" y="225425"/>
            <a:ext cx="936625" cy="4752975"/>
          </a:xfrm>
          <a:prstGeom prst="rightBrace">
            <a:avLst>
              <a:gd name="adj1" fmla="val 42288"/>
              <a:gd name="adj2" fmla="val 49796"/>
            </a:avLst>
          </a:prstGeom>
          <a:noFill/>
          <a:ln w="3810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eaVert" wrap="none" lIns="91420" tIns="45711" rIns="91420" bIns="45711" anchor="ctr"/>
          <a:lstStyle/>
          <a:p>
            <a:pPr algn="ctr">
              <a:defRPr/>
            </a:pPr>
            <a:endParaRPr lang="it-IT">
              <a:solidFill>
                <a:schemeClr val="bg1"/>
              </a:solidFill>
            </a:endParaRPr>
          </a:p>
        </p:txBody>
      </p:sp>
      <p:sp>
        <p:nvSpPr>
          <p:cNvPr id="1312773" name="Text Box 5"/>
          <p:cNvSpPr txBox="1">
            <a:spLocks noChangeArrowheads="1"/>
          </p:cNvSpPr>
          <p:nvPr/>
        </p:nvSpPr>
        <p:spPr bwMode="auto">
          <a:xfrm>
            <a:off x="1042988" y="692150"/>
            <a:ext cx="6696075" cy="776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0" tIns="45711" rIns="91420" bIns="45711">
            <a:spAutoFit/>
          </a:bodyPr>
          <a:lstStyle/>
          <a:p>
            <a:pPr algn="ctr">
              <a:spcBef>
                <a:spcPct val="50000"/>
              </a:spcBef>
              <a:defRPr/>
            </a:pPr>
            <a:r>
              <a:rPr lang="it-IT" sz="4400" b="1" dirty="0">
                <a:solidFill>
                  <a:srgbClr val="000000"/>
                </a:solidFill>
              </a:rPr>
              <a:t>PROBLEMA</a:t>
            </a:r>
          </a:p>
        </p:txBody>
      </p:sp>
      <p:sp>
        <p:nvSpPr>
          <p:cNvPr id="1312774" name="Text Box 6"/>
          <p:cNvSpPr txBox="1">
            <a:spLocks noChangeArrowheads="1"/>
          </p:cNvSpPr>
          <p:nvPr/>
        </p:nvSpPr>
        <p:spPr bwMode="auto">
          <a:xfrm>
            <a:off x="1692275" y="260350"/>
            <a:ext cx="5616575" cy="525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lgn="ctr">
              <a:spcBef>
                <a:spcPct val="50000"/>
              </a:spcBef>
              <a:defRPr/>
            </a:pPr>
            <a:r>
              <a:rPr lang="it-IT" sz="2800" dirty="0">
                <a:solidFill>
                  <a:srgbClr val="000000"/>
                </a:solidFill>
              </a:rPr>
              <a:t>COMPRENDERE UN</a:t>
            </a:r>
          </a:p>
        </p:txBody>
      </p:sp>
      <p:sp>
        <p:nvSpPr>
          <p:cNvPr id="1312775" name="Text Box 7"/>
          <p:cNvSpPr txBox="1">
            <a:spLocks noChangeArrowheads="1"/>
          </p:cNvSpPr>
          <p:nvPr/>
        </p:nvSpPr>
        <p:spPr bwMode="auto">
          <a:xfrm>
            <a:off x="2411413" y="1628775"/>
            <a:ext cx="4248150" cy="525463"/>
          </a:xfrm>
          <a:prstGeom prst="rect">
            <a:avLst/>
          </a:prstGeom>
          <a:gradFill rotWithShape="1">
            <a:gsLst>
              <a:gs pos="0">
                <a:srgbClr val="FF9999"/>
              </a:gs>
              <a:gs pos="100000">
                <a:srgbClr val="00FF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lgn="ctr">
              <a:spcBef>
                <a:spcPct val="50000"/>
              </a:spcBef>
              <a:defRPr/>
            </a:pPr>
            <a:r>
              <a:rPr lang="it-IT" sz="2800" dirty="0"/>
              <a:t>Aspetti linguistici generali</a:t>
            </a:r>
          </a:p>
        </p:txBody>
      </p:sp>
      <p:sp>
        <p:nvSpPr>
          <p:cNvPr id="1312776" name="Text Box 8"/>
          <p:cNvSpPr txBox="1">
            <a:spLocks noChangeArrowheads="1"/>
          </p:cNvSpPr>
          <p:nvPr/>
        </p:nvSpPr>
        <p:spPr bwMode="auto">
          <a:xfrm>
            <a:off x="611188" y="3068638"/>
            <a:ext cx="8394700" cy="525462"/>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buFontTx/>
              <a:buChar char="•"/>
              <a:defRPr/>
            </a:pPr>
            <a:r>
              <a:rPr lang="it-IT" sz="2800" dirty="0"/>
              <a:t> </a:t>
            </a:r>
            <a:r>
              <a:rPr lang="it-IT" sz="2800" dirty="0" smtClean="0"/>
              <a:t>Lessico</a:t>
            </a:r>
            <a:endParaRPr lang="it-IT" sz="2800" dirty="0"/>
          </a:p>
        </p:txBody>
      </p:sp>
    </p:spTree>
    <p:extLst>
      <p:ext uri="{BB962C8B-B14F-4D97-AF65-F5344CB8AC3E}">
        <p14:creationId xmlns:p14="http://schemas.microsoft.com/office/powerpoint/2010/main" val="137771468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127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12773"/>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12775"/>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12772"/>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127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2772" grpId="0" animBg="1"/>
      <p:bldP spid="1312773" grpId="0"/>
      <p:bldP spid="1312774" grpId="0"/>
      <p:bldP spid="1312775" grpId="0" animBg="1"/>
      <p:bldP spid="131277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4978" name="Rectangle 2"/>
          <p:cNvSpPr>
            <a:spLocks noGrp="1" noChangeArrowheads="1"/>
          </p:cNvSpPr>
          <p:nvPr>
            <p:ph type="title"/>
          </p:nvPr>
        </p:nvSpPr>
        <p:spPr>
          <a:xfrm>
            <a:off x="457200" y="-26988"/>
            <a:ext cx="8229600" cy="1143001"/>
          </a:xfrm>
        </p:spPr>
        <p:txBody>
          <a:bodyPr/>
          <a:lstStyle/>
          <a:p>
            <a:pPr eaLnBrk="1" hangingPunct="1">
              <a:defRPr/>
            </a:pPr>
            <a:r>
              <a:rPr lang="it-IT" sz="3600" dirty="0">
                <a:solidFill>
                  <a:srgbClr val="000000"/>
                </a:solidFill>
                <a:latin typeface="Times New Roman" charset="0"/>
                <a:ea typeface="ＭＳ Ｐゴシック" charset="0"/>
              </a:rPr>
              <a:t>OCSE-PISA: Popolarità del Presidente</a:t>
            </a:r>
          </a:p>
        </p:txBody>
      </p:sp>
      <p:sp>
        <p:nvSpPr>
          <p:cNvPr id="894979" name="Rectangle 3"/>
          <p:cNvSpPr>
            <a:spLocks noGrp="1" noChangeArrowheads="1"/>
          </p:cNvSpPr>
          <p:nvPr>
            <p:ph type="body" idx="1"/>
          </p:nvPr>
        </p:nvSpPr>
        <p:spPr>
          <a:xfrm>
            <a:off x="457200" y="981075"/>
            <a:ext cx="8229600" cy="5976938"/>
          </a:xfrm>
        </p:spPr>
        <p:txBody>
          <a:bodyPr/>
          <a:lstStyle/>
          <a:p>
            <a:pPr eaLnBrk="1" hangingPunct="1">
              <a:lnSpc>
                <a:spcPct val="80000"/>
              </a:lnSpc>
              <a:buFontTx/>
              <a:buNone/>
              <a:defRPr/>
            </a:pPr>
            <a:r>
              <a:rPr lang="it-IT" sz="2400" dirty="0">
                <a:solidFill>
                  <a:srgbClr val="000000"/>
                </a:solidFill>
                <a:latin typeface="Times New Roman" charset="0"/>
                <a:ea typeface="ＭＳ Ｐゴシック" charset="0"/>
              </a:rPr>
              <a:t>In </a:t>
            </a:r>
            <a:r>
              <a:rPr lang="it-IT" sz="2400" dirty="0" err="1">
                <a:solidFill>
                  <a:srgbClr val="000000"/>
                </a:solidFill>
                <a:latin typeface="Times New Roman" charset="0"/>
                <a:ea typeface="ＭＳ Ｐゴシック" charset="0"/>
              </a:rPr>
              <a:t>Zedlandia</a:t>
            </a:r>
            <a:r>
              <a:rPr lang="it-IT" sz="2400" dirty="0">
                <a:solidFill>
                  <a:srgbClr val="000000"/>
                </a:solidFill>
                <a:latin typeface="Times New Roman" charset="0"/>
                <a:ea typeface="ＭＳ Ｐゴシック" charset="0"/>
              </a:rPr>
              <a:t> sono stati effettuati alcuni sondaggi di opinione per determinare il livello di popolarità del Presidente in vista delle prossime elezioni.</a:t>
            </a:r>
          </a:p>
          <a:p>
            <a:pPr eaLnBrk="1" hangingPunct="1">
              <a:lnSpc>
                <a:spcPct val="80000"/>
              </a:lnSpc>
              <a:buFontTx/>
              <a:buNone/>
              <a:defRPr/>
            </a:pPr>
            <a:r>
              <a:rPr lang="it-IT" sz="2400" dirty="0">
                <a:solidFill>
                  <a:srgbClr val="000000"/>
                </a:solidFill>
                <a:latin typeface="Times New Roman" charset="0"/>
                <a:ea typeface="ＭＳ Ｐゴシック" charset="0"/>
              </a:rPr>
              <a:t>Quattro editori di giornali hanno svolto sondaggi indipendenti su scala nazionale. I risultati dei quattro sondaggi dei giornali sono i seguenti:</a:t>
            </a:r>
          </a:p>
          <a:p>
            <a:pPr eaLnBrk="1" hangingPunct="1">
              <a:lnSpc>
                <a:spcPct val="80000"/>
              </a:lnSpc>
              <a:defRPr/>
            </a:pPr>
            <a:r>
              <a:rPr lang="it-IT" sz="2000" dirty="0">
                <a:solidFill>
                  <a:srgbClr val="000000"/>
                </a:solidFill>
                <a:latin typeface="Times New Roman" charset="0"/>
                <a:ea typeface="ＭＳ Ｐゴシック" charset="0"/>
              </a:rPr>
              <a:t>Giornale 1: 36,5% (sondaggio effettuato il 6 gennaio su un campione di 500 cittadini con diritto di voto, scelti a caso),</a:t>
            </a:r>
          </a:p>
          <a:p>
            <a:pPr eaLnBrk="1" hangingPunct="1">
              <a:lnSpc>
                <a:spcPct val="80000"/>
              </a:lnSpc>
              <a:defRPr/>
            </a:pPr>
            <a:r>
              <a:rPr lang="it-IT" sz="2000" dirty="0">
                <a:solidFill>
                  <a:srgbClr val="000000"/>
                </a:solidFill>
                <a:latin typeface="Times New Roman" charset="0"/>
                <a:ea typeface="ＭＳ Ｐゴシック" charset="0"/>
              </a:rPr>
              <a:t>Giornale 2: 41,0% (sondaggio effettuato il 20 gennaio su un campione di 500 cittadini con diritto di voto, scelti a caso),</a:t>
            </a:r>
          </a:p>
          <a:p>
            <a:pPr eaLnBrk="1" hangingPunct="1">
              <a:lnSpc>
                <a:spcPct val="80000"/>
              </a:lnSpc>
              <a:defRPr/>
            </a:pPr>
            <a:r>
              <a:rPr lang="it-IT" sz="2000" dirty="0">
                <a:solidFill>
                  <a:srgbClr val="000000"/>
                </a:solidFill>
                <a:latin typeface="Times New Roman" charset="0"/>
                <a:ea typeface="ＭＳ Ｐゴシック" charset="0"/>
              </a:rPr>
              <a:t>Giornale 3: 39,0% (sondaggio effettuato il 20 gennaio su un campione di 1000 cittadini con diritto di voto, scelti a caso),</a:t>
            </a:r>
          </a:p>
          <a:p>
            <a:pPr eaLnBrk="1" hangingPunct="1">
              <a:lnSpc>
                <a:spcPct val="80000"/>
              </a:lnSpc>
              <a:defRPr/>
            </a:pPr>
            <a:r>
              <a:rPr lang="it-IT" sz="2000" dirty="0">
                <a:solidFill>
                  <a:srgbClr val="000000"/>
                </a:solidFill>
                <a:latin typeface="Times New Roman" charset="0"/>
                <a:ea typeface="ＭＳ Ｐゴシック" charset="0"/>
              </a:rPr>
              <a:t>Giornale 4: 44,5% (sondaggio effettuato il 20 gennaio su un campione di 1000 lettori che hanno telefonato alla redazione per votare).</a:t>
            </a:r>
          </a:p>
          <a:p>
            <a:pPr eaLnBrk="1" hangingPunct="1">
              <a:lnSpc>
                <a:spcPct val="80000"/>
              </a:lnSpc>
              <a:buFontTx/>
              <a:buNone/>
              <a:defRPr/>
            </a:pPr>
            <a:r>
              <a:rPr lang="it-IT" sz="2400" dirty="0">
                <a:solidFill>
                  <a:srgbClr val="000000"/>
                </a:solidFill>
                <a:latin typeface="Times New Roman" charset="0"/>
                <a:ea typeface="ＭＳ Ｐゴシック" charset="0"/>
              </a:rPr>
              <a:t>Quale giornale è più attendibile per prevedere il livello di popolarità del Presidente, se le elezioni si svolgono il 25 gennaio?</a:t>
            </a:r>
          </a:p>
          <a:p>
            <a:pPr eaLnBrk="1" hangingPunct="1">
              <a:lnSpc>
                <a:spcPct val="80000"/>
              </a:lnSpc>
              <a:buFontTx/>
              <a:buNone/>
              <a:defRPr/>
            </a:pPr>
            <a:r>
              <a:rPr lang="it-IT" sz="2400" dirty="0">
                <a:solidFill>
                  <a:srgbClr val="000000"/>
                </a:solidFill>
                <a:latin typeface="Times New Roman" charset="0"/>
                <a:ea typeface="ＭＳ Ｐゴシック" charset="0"/>
              </a:rPr>
              <a:t>Scrivi due motivi che giustifichino la tua risposta.</a:t>
            </a:r>
          </a:p>
        </p:txBody>
      </p:sp>
      <p:sp>
        <p:nvSpPr>
          <p:cNvPr id="894980" name="Rectangle 4"/>
          <p:cNvSpPr>
            <a:spLocks noChangeArrowheads="1"/>
          </p:cNvSpPr>
          <p:nvPr/>
        </p:nvSpPr>
        <p:spPr bwMode="auto">
          <a:xfrm>
            <a:off x="755650" y="5300663"/>
            <a:ext cx="1512888" cy="504825"/>
          </a:xfrm>
          <a:prstGeom prst="rect">
            <a:avLst/>
          </a:prstGeom>
          <a:noFill/>
          <a:ln w="38100">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defRPr/>
            </a:pPr>
            <a:endParaRPr lang="it-IT">
              <a:solidFill>
                <a:prstClr val="black"/>
              </a:solidFill>
              <a:latin typeface="Arial" charset="0"/>
            </a:endParaRPr>
          </a:p>
        </p:txBody>
      </p:sp>
      <p:sp>
        <p:nvSpPr>
          <p:cNvPr id="894981" name="Rectangle 5"/>
          <p:cNvSpPr>
            <a:spLocks noChangeArrowheads="1"/>
          </p:cNvSpPr>
          <p:nvPr/>
        </p:nvSpPr>
        <p:spPr bwMode="auto">
          <a:xfrm>
            <a:off x="323850" y="1844675"/>
            <a:ext cx="4751388" cy="1800225"/>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defRPr/>
            </a:pPr>
            <a:r>
              <a:rPr lang="it-IT" sz="2400">
                <a:solidFill>
                  <a:srgbClr val="000000"/>
                </a:solidFill>
                <a:latin typeface="Arial" charset="0"/>
              </a:rPr>
              <a:t>Cosa vuol dire che una persona</a:t>
            </a:r>
          </a:p>
          <a:p>
            <a:pPr>
              <a:defRPr/>
            </a:pPr>
            <a:r>
              <a:rPr lang="it-IT" sz="2400">
                <a:solidFill>
                  <a:srgbClr val="000000"/>
                </a:solidFill>
                <a:latin typeface="Arial" charset="0"/>
              </a:rPr>
              <a:t> è </a:t>
            </a:r>
            <a:r>
              <a:rPr lang="it-IT" sz="2400" i="1">
                <a:solidFill>
                  <a:srgbClr val="000000"/>
                </a:solidFill>
                <a:latin typeface="Arial" charset="0"/>
              </a:rPr>
              <a:t>popolare</a:t>
            </a:r>
            <a:r>
              <a:rPr lang="it-IT" sz="2400">
                <a:solidFill>
                  <a:srgbClr val="000000"/>
                </a:solidFill>
                <a:latin typeface="Arial" charset="0"/>
              </a:rPr>
              <a:t>?</a:t>
            </a:r>
          </a:p>
          <a:p>
            <a:pPr>
              <a:defRPr/>
            </a:pPr>
            <a:endParaRPr lang="it-IT" sz="2400">
              <a:solidFill>
                <a:srgbClr val="000000"/>
              </a:solidFill>
              <a:latin typeface="Arial" charset="0"/>
            </a:endParaRPr>
          </a:p>
          <a:p>
            <a:pPr>
              <a:defRPr/>
            </a:pPr>
            <a:r>
              <a:rPr lang="ja-JP" altLang="it-IT" sz="2400" i="1">
                <a:solidFill>
                  <a:srgbClr val="000000"/>
                </a:solidFill>
                <a:latin typeface="Arial" charset="0"/>
              </a:rPr>
              <a:t>‘</a:t>
            </a:r>
            <a:r>
              <a:rPr lang="it-IT" altLang="ja-JP" sz="2400" i="1">
                <a:solidFill>
                  <a:srgbClr val="000000"/>
                </a:solidFill>
                <a:latin typeface="Arial" charset="0"/>
              </a:rPr>
              <a:t>Che fa parte del popolo</a:t>
            </a:r>
            <a:r>
              <a:rPr lang="ja-JP" altLang="it-IT" sz="2400" i="1">
                <a:solidFill>
                  <a:srgbClr val="000000"/>
                </a:solidFill>
                <a:latin typeface="Arial" charset="0"/>
              </a:rPr>
              <a:t>’</a:t>
            </a:r>
            <a:endParaRPr lang="it-IT" sz="2400" i="1">
              <a:solidFill>
                <a:srgbClr val="000000"/>
              </a:solidFill>
              <a:latin typeface="Arial" charset="0"/>
            </a:endParaRPr>
          </a:p>
        </p:txBody>
      </p:sp>
      <p:sp>
        <p:nvSpPr>
          <p:cNvPr id="894983" name="Rectangle 7"/>
          <p:cNvSpPr>
            <a:spLocks noChangeArrowheads="1"/>
          </p:cNvSpPr>
          <p:nvPr/>
        </p:nvSpPr>
        <p:spPr bwMode="auto">
          <a:xfrm>
            <a:off x="3059113" y="5084763"/>
            <a:ext cx="1511300" cy="504825"/>
          </a:xfrm>
          <a:prstGeom prst="rect">
            <a:avLst/>
          </a:prstGeom>
          <a:noFill/>
          <a:ln w="38100">
            <a:solidFill>
              <a:srgbClr val="CC0099"/>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endParaRPr lang="it-IT">
              <a:solidFill>
                <a:srgbClr val="CC0099"/>
              </a:solidFill>
              <a:latin typeface="Arial" charset="0"/>
            </a:endParaRPr>
          </a:p>
        </p:txBody>
      </p:sp>
      <p:sp>
        <p:nvSpPr>
          <p:cNvPr id="894984" name="Text Box 8"/>
          <p:cNvSpPr txBox="1">
            <a:spLocks noChangeArrowheads="1"/>
          </p:cNvSpPr>
          <p:nvPr/>
        </p:nvSpPr>
        <p:spPr bwMode="auto">
          <a:xfrm>
            <a:off x="4211638" y="3716338"/>
            <a:ext cx="4608512" cy="1384300"/>
          </a:xfrm>
          <a:prstGeom prst="rect">
            <a:avLst/>
          </a:prstGeom>
          <a:solidFill>
            <a:srgbClr val="CC00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91430" tIns="45715" rIns="91430" bIns="45715">
            <a:spAutoFit/>
          </a:bodyPr>
          <a:lstStyle>
            <a:lvl1pPr eaLnBrk="0" hangingPunct="0">
              <a:defRPr>
                <a:solidFill>
                  <a:schemeClr val="tx1"/>
                </a:solidFill>
                <a:latin typeface="Tahoma" charset="0"/>
                <a:ea typeface="ＭＳ Ｐゴシック" charset="0"/>
                <a:cs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spcBef>
                <a:spcPct val="50000"/>
              </a:spcBef>
              <a:defRPr/>
            </a:pPr>
            <a:r>
              <a:rPr lang="it-IT" sz="2400" smtClean="0">
                <a:solidFill>
                  <a:srgbClr val="FFFFFF"/>
                </a:solidFill>
                <a:latin typeface="Arial" charset="0"/>
              </a:rPr>
              <a:t>Cosa vuol dire che un giornale è </a:t>
            </a:r>
            <a:r>
              <a:rPr lang="it-IT" sz="2400" i="1" smtClean="0">
                <a:solidFill>
                  <a:srgbClr val="FFFFFF"/>
                </a:solidFill>
                <a:latin typeface="Arial" charset="0"/>
              </a:rPr>
              <a:t>attendibile</a:t>
            </a:r>
            <a:r>
              <a:rPr lang="it-IT" sz="2400" smtClean="0">
                <a:solidFill>
                  <a:srgbClr val="FFFFFF"/>
                </a:solidFill>
                <a:latin typeface="Arial" charset="0"/>
              </a:rPr>
              <a:t>?</a:t>
            </a:r>
          </a:p>
          <a:p>
            <a:pPr eaLnBrk="1" hangingPunct="1">
              <a:spcBef>
                <a:spcPct val="50000"/>
              </a:spcBef>
              <a:defRPr/>
            </a:pPr>
            <a:r>
              <a:rPr lang="it-IT" altLang="zh-CN" sz="2400" i="1" smtClean="0">
                <a:solidFill>
                  <a:srgbClr val="FFFFFF"/>
                </a:solidFill>
                <a:latin typeface="Arial" charset="0"/>
              </a:rPr>
              <a:t>‘Che esce regolarmente’</a:t>
            </a:r>
            <a:endParaRPr lang="it-IT" sz="2400" i="1" smtClean="0">
              <a:solidFill>
                <a:srgbClr val="FFFFFF"/>
              </a:solidFill>
              <a:latin typeface="Arial" charset="0"/>
            </a:endParaRPr>
          </a:p>
        </p:txBody>
      </p:sp>
      <p:sp>
        <p:nvSpPr>
          <p:cNvPr id="894985" name="Rectangle 9"/>
          <p:cNvSpPr>
            <a:spLocks noChangeArrowheads="1"/>
          </p:cNvSpPr>
          <p:nvPr/>
        </p:nvSpPr>
        <p:spPr bwMode="auto">
          <a:xfrm>
            <a:off x="4572000" y="908050"/>
            <a:ext cx="4392613"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r>
              <a:rPr lang="it-IT" sz="2800">
                <a:solidFill>
                  <a:prstClr val="black"/>
                </a:solidFill>
                <a:latin typeface="Arial" charset="0"/>
              </a:rPr>
              <a:t>35,6% di risposte corrette </a:t>
            </a:r>
          </a:p>
          <a:p>
            <a:pPr algn="ctr">
              <a:defRPr/>
            </a:pPr>
            <a:r>
              <a:rPr lang="it-IT" sz="2800">
                <a:solidFill>
                  <a:prstClr val="black"/>
                </a:solidFill>
                <a:latin typeface="Arial" charset="0"/>
              </a:rPr>
              <a:t>29,2% di risposte omesse</a:t>
            </a:r>
          </a:p>
        </p:txBody>
      </p:sp>
    </p:spTree>
    <p:extLst>
      <p:ext uri="{BB962C8B-B14F-4D97-AF65-F5344CB8AC3E}">
        <p14:creationId xmlns:p14="http://schemas.microsoft.com/office/powerpoint/2010/main" val="293982850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9497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9497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9498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94980"/>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94983"/>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94981">
                                            <p:bg/>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94981">
                                            <p:txEl>
                                              <p:pRg st="0" end="0"/>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94981">
                                            <p:txEl>
                                              <p:pRg st="1" end="1"/>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94981">
                                            <p:txEl>
                                              <p:pRg st="3" end="3"/>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94984">
                                            <p:bg/>
                                          </p:spTgt>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94984">
                                            <p:txEl>
                                              <p:pRg st="0" end="0"/>
                                            </p:txEl>
                                          </p:spTgt>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89498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4978" grpId="0"/>
      <p:bldP spid="894979" grpId="0"/>
      <p:bldP spid="894980" grpId="0" animBg="1"/>
      <p:bldP spid="894981" grpId="0" build="p" animBg="1"/>
      <p:bldP spid="894983" grpId="0" animBg="1"/>
      <p:bldP spid="894984" grpId="0" build="p" animBg="1"/>
      <p:bldP spid="89498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Alcune premesse</a:t>
            </a:r>
            <a:endParaRPr lang="it-IT" dirty="0"/>
          </a:p>
        </p:txBody>
      </p:sp>
      <p:sp>
        <p:nvSpPr>
          <p:cNvPr id="3" name="Segnaposto contenuto 2"/>
          <p:cNvSpPr>
            <a:spLocks noGrp="1"/>
          </p:cNvSpPr>
          <p:nvPr>
            <p:ph idx="1"/>
          </p:nvPr>
        </p:nvSpPr>
        <p:spPr>
          <a:xfrm>
            <a:off x="457200" y="1600201"/>
            <a:ext cx="8229600" cy="666184"/>
          </a:xfrm>
        </p:spPr>
        <p:txBody>
          <a:bodyPr>
            <a:noAutofit/>
          </a:bodyPr>
          <a:lstStyle/>
          <a:p>
            <a:r>
              <a:rPr lang="it-IT" sz="3000" dirty="0" smtClean="0"/>
              <a:t>Perché mi sono occupata / mi occupo di comprensione di problemi?</a:t>
            </a:r>
            <a:endParaRPr lang="it-IT" sz="3000" dirty="0"/>
          </a:p>
        </p:txBody>
      </p:sp>
      <p:sp>
        <p:nvSpPr>
          <p:cNvPr id="4" name="Segnaposto contenuto 2"/>
          <p:cNvSpPr txBox="1">
            <a:spLocks/>
          </p:cNvSpPr>
          <p:nvPr/>
        </p:nvSpPr>
        <p:spPr>
          <a:xfrm>
            <a:off x="456327" y="3143124"/>
            <a:ext cx="8687673" cy="66618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it-IT" sz="3000" dirty="0" smtClean="0"/>
              <a:t>Perché (</a:t>
            </a:r>
            <a:r>
              <a:rPr lang="it-IT" sz="3000" dirty="0" err="1" smtClean="0"/>
              <a:t>pre</a:t>
            </a:r>
            <a:r>
              <a:rPr lang="it-IT" sz="3000" dirty="0" smtClean="0"/>
              <a:t>)occuparsi di comprensione di problemi?</a:t>
            </a:r>
            <a:endParaRPr lang="it-IT" sz="3000" dirty="0"/>
          </a:p>
        </p:txBody>
      </p:sp>
    </p:spTree>
    <p:extLst>
      <p:ext uri="{BB962C8B-B14F-4D97-AF65-F5344CB8AC3E}">
        <p14:creationId xmlns:p14="http://schemas.microsoft.com/office/powerpoint/2010/main" val="41744653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6002" name="Rectangle 2"/>
          <p:cNvSpPr>
            <a:spLocks noGrp="1" noChangeArrowheads="1"/>
          </p:cNvSpPr>
          <p:nvPr>
            <p:ph type="title"/>
          </p:nvPr>
        </p:nvSpPr>
        <p:spPr/>
        <p:txBody>
          <a:bodyPr/>
          <a:lstStyle/>
          <a:p>
            <a:pPr eaLnBrk="1" hangingPunct="1">
              <a:defRPr/>
            </a:pPr>
            <a:r>
              <a:rPr lang="it-IT" dirty="0" smtClean="0">
                <a:solidFill>
                  <a:srgbClr val="000000"/>
                </a:solidFill>
                <a:cs typeface="+mj-cs"/>
              </a:rPr>
              <a:t>Osservazione </a:t>
            </a:r>
          </a:p>
        </p:txBody>
      </p:sp>
      <p:sp>
        <p:nvSpPr>
          <p:cNvPr id="896003" name="Rectangle 3"/>
          <p:cNvSpPr>
            <a:spLocks noGrp="1" noChangeArrowheads="1"/>
          </p:cNvSpPr>
          <p:nvPr>
            <p:ph type="body" idx="1"/>
          </p:nvPr>
        </p:nvSpPr>
        <p:spPr>
          <a:xfrm>
            <a:off x="457200" y="1600200"/>
            <a:ext cx="8229600" cy="1973263"/>
          </a:xfrm>
        </p:spPr>
        <p:txBody>
          <a:bodyPr/>
          <a:lstStyle/>
          <a:p>
            <a:pPr marL="342865" indent="-342865" eaLnBrk="1" hangingPunct="1">
              <a:lnSpc>
                <a:spcPct val="80000"/>
              </a:lnSpc>
              <a:defRPr/>
            </a:pPr>
            <a:r>
              <a:rPr lang="it-IT" sz="3600" dirty="0">
                <a:solidFill>
                  <a:srgbClr val="000000"/>
                </a:solidFill>
                <a:cs typeface="+mn-cs"/>
              </a:rPr>
              <a:t>A volte l’esperto (l’insegnante, l’autore del problema) decide di utilizzare un </a:t>
            </a:r>
            <a:r>
              <a:rPr lang="it-IT" sz="3600" i="1" dirty="0">
                <a:solidFill>
                  <a:srgbClr val="000000"/>
                </a:solidFill>
                <a:cs typeface="+mn-cs"/>
              </a:rPr>
              <a:t>sinonimo</a:t>
            </a:r>
            <a:r>
              <a:rPr lang="it-IT" sz="3600" dirty="0">
                <a:solidFill>
                  <a:srgbClr val="000000"/>
                </a:solidFill>
                <a:cs typeface="+mn-cs"/>
              </a:rPr>
              <a:t> del termine matematico.</a:t>
            </a:r>
          </a:p>
        </p:txBody>
      </p:sp>
      <p:sp>
        <p:nvSpPr>
          <p:cNvPr id="2" name="CasellaDiTesto 1"/>
          <p:cNvSpPr txBox="1"/>
          <p:nvPr/>
        </p:nvSpPr>
        <p:spPr>
          <a:xfrm>
            <a:off x="395536" y="5877272"/>
            <a:ext cx="8280920" cy="646331"/>
          </a:xfrm>
          <a:prstGeom prst="rect">
            <a:avLst/>
          </a:prstGeom>
          <a:solidFill>
            <a:srgbClr val="008000"/>
          </a:solidFill>
          <a:ln>
            <a:solidFill>
              <a:srgbClr val="4F81BD"/>
            </a:solidFill>
          </a:ln>
        </p:spPr>
        <p:txBody>
          <a:bodyPr lIns="91430" tIns="45715" rIns="91430" bIns="45715">
            <a:spAutoFit/>
          </a:bodyPr>
          <a:lstStyle/>
          <a:p>
            <a:pPr>
              <a:defRPr/>
            </a:pPr>
            <a:r>
              <a:rPr lang="it-IT" sz="3600" dirty="0">
                <a:ln w="18415" cmpd="sng">
                  <a:solidFill>
                    <a:srgbClr val="FFFFFF"/>
                  </a:solidFill>
                  <a:prstDash val="solid"/>
                </a:ln>
                <a:solidFill>
                  <a:srgbClr val="FFFFFF"/>
                </a:solidFill>
                <a:effectLst>
                  <a:outerShdw blurRad="63500" dir="3600000" algn="tl" rotWithShape="0">
                    <a:srgbClr val="000000">
                      <a:alpha val="70000"/>
                    </a:srgbClr>
                  </a:outerShdw>
                </a:effectLst>
              </a:rPr>
              <a:t>…quello che </a:t>
            </a:r>
            <a:r>
              <a:rPr lang="it-IT" sz="3600" i="1" dirty="0">
                <a:ln w="18415" cmpd="sng">
                  <a:solidFill>
                    <a:srgbClr val="FFFFFF"/>
                  </a:solidFill>
                  <a:prstDash val="solid"/>
                </a:ln>
                <a:solidFill>
                  <a:srgbClr val="FFFFFF"/>
                </a:solidFill>
                <a:effectLst>
                  <a:outerShdw blurRad="63500" dir="3600000" algn="tl" rotWithShape="0">
                    <a:srgbClr val="000000">
                      <a:alpha val="70000"/>
                    </a:srgbClr>
                  </a:outerShdw>
                </a:effectLst>
              </a:rPr>
              <a:t>per lui </a:t>
            </a:r>
            <a:r>
              <a:rPr lang="it-IT" sz="3600" dirty="0">
                <a:ln w="18415" cmpd="sng">
                  <a:solidFill>
                    <a:srgbClr val="FFFFFF"/>
                  </a:solidFill>
                  <a:prstDash val="solid"/>
                </a:ln>
                <a:solidFill>
                  <a:srgbClr val="FFFFFF"/>
                </a:solidFill>
                <a:effectLst>
                  <a:outerShdw blurRad="63500" dir="3600000" algn="tl" rotWithShape="0">
                    <a:srgbClr val="000000">
                      <a:alpha val="70000"/>
                    </a:srgbClr>
                  </a:outerShdw>
                </a:effectLst>
              </a:rPr>
              <a:t>è un sinonimo!</a:t>
            </a:r>
          </a:p>
        </p:txBody>
      </p:sp>
      <p:cxnSp>
        <p:nvCxnSpPr>
          <p:cNvPr id="4" name="Connettore 2 3"/>
          <p:cNvCxnSpPr/>
          <p:nvPr/>
        </p:nvCxnSpPr>
        <p:spPr>
          <a:xfrm>
            <a:off x="4356100" y="3141663"/>
            <a:ext cx="0" cy="2374900"/>
          </a:xfrm>
          <a:prstGeom prst="straightConnector1">
            <a:avLst/>
          </a:prstGeom>
          <a:ln w="76200"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7" name="Rectangle 3"/>
          <p:cNvSpPr txBox="1">
            <a:spLocks noChangeArrowheads="1"/>
          </p:cNvSpPr>
          <p:nvPr/>
        </p:nvSpPr>
        <p:spPr bwMode="auto">
          <a:xfrm>
            <a:off x="323528" y="3284984"/>
            <a:ext cx="8229600" cy="3484563"/>
          </a:xfrm>
          <a:prstGeom prst="rect">
            <a:avLst/>
          </a:prstGeom>
          <a:noFill/>
          <a:ln>
            <a:noFill/>
          </a:ln>
          <a:effectLst/>
          <a:extLst>
            <a:ext uri="{FAA26D3D-D897-4be2-8F04-BA451C77F1D7}">
              <ma14:placeholderFlag xmlns:ma14="http://schemas.microsoft.com/office/mac/drawingml/2011/main" val="1"/>
            </a:ext>
          </a:extLst>
        </p:spPr>
        <p:txBody>
          <a:bodyPr lIns="91430" tIns="45715" rIns="91430" bIns="45715"/>
          <a:lst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lnSpc>
                <a:spcPct val="80000"/>
              </a:lnSpc>
              <a:defRPr/>
            </a:pPr>
            <a:r>
              <a:rPr lang="it-IT" sz="3600" dirty="0">
                <a:solidFill>
                  <a:srgbClr val="000000"/>
                </a:solidFill>
                <a:cs typeface="+mn-cs"/>
              </a:rPr>
              <a:t>Questo accade  soprattutto quando: </a:t>
            </a:r>
          </a:p>
          <a:p>
            <a:pPr lvl="1" eaLnBrk="1" hangingPunct="1">
              <a:lnSpc>
                <a:spcPct val="80000"/>
              </a:lnSpc>
              <a:defRPr/>
            </a:pPr>
            <a:r>
              <a:rPr lang="it-IT" dirty="0" smtClean="0">
                <a:solidFill>
                  <a:srgbClr val="000000"/>
                </a:solidFill>
                <a:cs typeface="+mn-cs"/>
              </a:rPr>
              <a:t>tale termine non è stato ancora introdotto</a:t>
            </a:r>
          </a:p>
          <a:p>
            <a:pPr lvl="1" eaLnBrk="1" hangingPunct="1">
              <a:lnSpc>
                <a:spcPct val="80000"/>
              </a:lnSpc>
              <a:defRPr/>
            </a:pPr>
            <a:r>
              <a:rPr lang="it-IT" dirty="0" smtClean="0">
                <a:solidFill>
                  <a:srgbClr val="000000"/>
                </a:solidFill>
                <a:cs typeface="+mn-cs"/>
              </a:rPr>
              <a:t>non si vuole segnalare esplicitamente all’allievo quale concetto matematico andrà utilizzato</a:t>
            </a:r>
          </a:p>
        </p:txBody>
      </p:sp>
    </p:spTree>
    <p:extLst>
      <p:ext uri="{BB962C8B-B14F-4D97-AF65-F5344CB8AC3E}">
        <p14:creationId xmlns:p14="http://schemas.microsoft.com/office/powerpoint/2010/main" val="2563982308"/>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9600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96003">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6002" grpId="0"/>
      <p:bldP spid="896003" grpId="0" build="p"/>
      <p:bldP spid="7" grpId="0" build="p" bldLvl="2"/>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304800"/>
            <a:ext cx="7772400" cy="1143000"/>
          </a:xfrm>
          <a:solidFill>
            <a:schemeClr val="bg1"/>
          </a:solidFill>
          <a:ln>
            <a:solidFill>
              <a:schemeClr val="bg1"/>
            </a:solidFill>
            <a:miter lim="800000"/>
            <a:headEnd/>
            <a:tailEnd/>
          </a:ln>
        </p:spPr>
        <p:txBody>
          <a:bodyPr/>
          <a:lstStyle/>
          <a:p>
            <a:pPr>
              <a:defRPr/>
            </a:pPr>
            <a:r>
              <a:rPr lang="it-IT" dirty="0" smtClean="0"/>
              <a:t>Nonna Adele</a:t>
            </a:r>
            <a:endParaRPr lang="it-IT" dirty="0"/>
          </a:p>
        </p:txBody>
      </p:sp>
      <p:sp>
        <p:nvSpPr>
          <p:cNvPr id="19459" name="Rectangle 3"/>
          <p:cNvSpPr>
            <a:spLocks noGrp="1" noChangeArrowheads="1"/>
          </p:cNvSpPr>
          <p:nvPr>
            <p:ph type="body" idx="1"/>
          </p:nvPr>
        </p:nvSpPr>
        <p:spPr>
          <a:xfrm>
            <a:off x="533400" y="1676400"/>
            <a:ext cx="7924800" cy="5029200"/>
          </a:xfrm>
          <a:solidFill>
            <a:schemeClr val="bg1"/>
          </a:solidFill>
          <a:ln>
            <a:solidFill>
              <a:schemeClr val="tx1"/>
            </a:solidFill>
            <a:miter lim="800000"/>
            <a:headEnd/>
            <a:tailEnd/>
          </a:ln>
        </p:spPr>
        <p:txBody>
          <a:bodyPr/>
          <a:lstStyle/>
          <a:p>
            <a:pPr marL="342865" indent="-342865" algn="just">
              <a:lnSpc>
                <a:spcPct val="90000"/>
              </a:lnSpc>
              <a:buFontTx/>
              <a:buNone/>
              <a:defRPr/>
            </a:pPr>
            <a:r>
              <a:rPr lang="it-IT" sz="2400" dirty="0"/>
              <a:t>Ogni volta che va a trovare i nipotini Elisa e Matteo, nonna Adele porta un sacchetto di caramelle di frutta e ne offre ai bambini, richiedendo però che essi prendano le caramelle senza guardare nel pacco.</a:t>
            </a:r>
          </a:p>
          <a:p>
            <a:pPr marL="342865" indent="-342865" algn="just">
              <a:lnSpc>
                <a:spcPct val="90000"/>
              </a:lnSpc>
              <a:buFontTx/>
              <a:buNone/>
              <a:defRPr/>
            </a:pPr>
            <a:r>
              <a:rPr lang="it-IT" sz="2400" dirty="0"/>
              <a:t>Oggi è arrivata con un sacchetto contenente 3 caramelle al gusto di arancia e 2 al gusto di limone.</a:t>
            </a:r>
          </a:p>
          <a:p>
            <a:pPr marL="342865" indent="-342865">
              <a:lnSpc>
                <a:spcPct val="90000"/>
              </a:lnSpc>
              <a:buFontTx/>
              <a:buNone/>
              <a:defRPr/>
            </a:pPr>
            <a:endParaRPr lang="it-IT" sz="2400" dirty="0"/>
          </a:p>
          <a:p>
            <a:pPr marL="342865" indent="-342865">
              <a:lnSpc>
                <a:spcPct val="90000"/>
              </a:lnSpc>
              <a:buFontTx/>
              <a:buNone/>
              <a:defRPr/>
            </a:pPr>
            <a:r>
              <a:rPr lang="it-IT" sz="2400" dirty="0"/>
              <a:t>Se Matteo prende la caramella per primo, è più facile che gli capiti al gusto di arancia o di limone? </a:t>
            </a:r>
          </a:p>
          <a:p>
            <a:pPr marL="342865" indent="-342865">
              <a:lnSpc>
                <a:spcPct val="90000"/>
              </a:lnSpc>
              <a:buFontTx/>
              <a:buNone/>
              <a:defRPr/>
            </a:pPr>
            <a:endParaRPr lang="it-IT" sz="2400" dirty="0"/>
          </a:p>
          <a:p>
            <a:pPr marL="342865" indent="-342865">
              <a:lnSpc>
                <a:spcPct val="90000"/>
              </a:lnSpc>
              <a:buFontTx/>
              <a:buNone/>
              <a:defRPr/>
            </a:pPr>
            <a:r>
              <a:rPr lang="it-IT" sz="2400" dirty="0"/>
              <a:t>Perché? </a:t>
            </a:r>
            <a:r>
              <a:rPr lang="it-IT" sz="2400" dirty="0">
                <a:solidFill>
                  <a:schemeClr val="accent2"/>
                </a:solidFill>
              </a:rPr>
              <a:t> </a:t>
            </a:r>
          </a:p>
        </p:txBody>
      </p:sp>
      <p:sp>
        <p:nvSpPr>
          <p:cNvPr id="19460" name="Rectangle 4"/>
          <p:cNvSpPr>
            <a:spLocks noChangeArrowheads="1"/>
          </p:cNvSpPr>
          <p:nvPr/>
        </p:nvSpPr>
        <p:spPr bwMode="auto">
          <a:xfrm>
            <a:off x="1908175" y="5300663"/>
            <a:ext cx="5616575" cy="865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5" rIns="91430" bIns="45715" anchor="ctr"/>
          <a:lstStyle/>
          <a:p>
            <a:pPr>
              <a:defRPr/>
            </a:pPr>
            <a:endParaRPr lang="it-IT"/>
          </a:p>
        </p:txBody>
      </p:sp>
      <p:sp>
        <p:nvSpPr>
          <p:cNvPr id="19461" name="Rectangle 5"/>
          <p:cNvSpPr>
            <a:spLocks noChangeArrowheads="1"/>
          </p:cNvSpPr>
          <p:nvPr/>
        </p:nvSpPr>
        <p:spPr bwMode="auto">
          <a:xfrm>
            <a:off x="6227763" y="3933825"/>
            <a:ext cx="1657350" cy="863600"/>
          </a:xfrm>
          <a:prstGeom prst="rect">
            <a:avLst/>
          </a:prstGeom>
          <a:noFill/>
          <a:ln w="57150">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5" rIns="91430" bIns="45715" anchor="ctr"/>
          <a:lstStyle/>
          <a:p>
            <a:pPr>
              <a:defRPr/>
            </a:pPr>
            <a:endParaRPr lang="it-IT"/>
          </a:p>
        </p:txBody>
      </p:sp>
    </p:spTree>
    <p:extLst>
      <p:ext uri="{BB962C8B-B14F-4D97-AF65-F5344CB8AC3E}">
        <p14:creationId xmlns:p14="http://schemas.microsoft.com/office/powerpoint/2010/main" val="3808771829"/>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59">
                                            <p:bg/>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459">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459">
                                            <p:txEl>
                                              <p:pRg st="1" end="1"/>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459">
                                            <p:txEl>
                                              <p:pRg st="3" end="3"/>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459">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19461"/>
                                        </p:tgtEl>
                                        <p:attrNameLst>
                                          <p:attrName>style.visibility</p:attrName>
                                        </p:attrNameLst>
                                      </p:cBhvr>
                                      <p:to>
                                        <p:strVal val="visible"/>
                                      </p:to>
                                    </p:set>
                                    <p:animEffect transition="in" filter="dissolve">
                                      <p:cBhvr>
                                        <p:cTn id="31" dur="500"/>
                                        <p:tgtEl>
                                          <p:spTgt spid="19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nimBg="1"/>
      <p:bldP spid="19459" grpId="0" build="p" animBg="1"/>
      <p:bldP spid="19461"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22" name="Rectangle 2"/>
          <p:cNvSpPr>
            <a:spLocks noGrp="1" noChangeArrowheads="1"/>
          </p:cNvSpPr>
          <p:nvPr>
            <p:ph type="title"/>
          </p:nvPr>
        </p:nvSpPr>
        <p:spPr>
          <a:xfrm>
            <a:off x="685800" y="260350"/>
            <a:ext cx="7772400" cy="1143000"/>
          </a:xfrm>
          <a:solidFill>
            <a:schemeClr val="bg1"/>
          </a:solidFill>
        </p:spPr>
        <p:txBody>
          <a:bodyPr/>
          <a:lstStyle/>
          <a:p>
            <a:pPr>
              <a:defRPr/>
            </a:pPr>
            <a:r>
              <a:rPr lang="it-IT" altLang="zh-CN" b="1"/>
              <a:t>Pulizie (Cat. 4, 5, 6)	</a:t>
            </a:r>
            <a:r>
              <a:rPr lang="it-IT" altLang="zh-CN"/>
              <a:t> </a:t>
            </a:r>
            <a:endParaRPr lang="it-IT"/>
          </a:p>
        </p:txBody>
      </p:sp>
      <p:sp>
        <p:nvSpPr>
          <p:cNvPr id="901123" name="Rectangle 3"/>
          <p:cNvSpPr>
            <a:spLocks noGrp="1" noChangeArrowheads="1"/>
          </p:cNvSpPr>
          <p:nvPr>
            <p:ph type="body" idx="1"/>
          </p:nvPr>
        </p:nvSpPr>
        <p:spPr>
          <a:xfrm>
            <a:off x="457200" y="1855788"/>
            <a:ext cx="8229600" cy="4525962"/>
          </a:xfrm>
          <a:solidFill>
            <a:schemeClr val="bg1"/>
          </a:solidFill>
          <a:ln>
            <a:solidFill>
              <a:srgbClr val="000000"/>
            </a:solidFill>
          </a:ln>
        </p:spPr>
        <p:txBody>
          <a:bodyPr/>
          <a:lstStyle/>
          <a:p>
            <a:pPr marL="342865" indent="-342865">
              <a:lnSpc>
                <a:spcPct val="80000"/>
              </a:lnSpc>
              <a:buFontTx/>
              <a:buNone/>
              <a:defRPr/>
            </a:pPr>
            <a:r>
              <a:rPr lang="it-IT" sz="2800" dirty="0"/>
              <a:t>I 18 alunni della classe di Marta e i 24 alunni della classe di Andrea hanno pulito la piazza del paese e le rive del ruscello.</a:t>
            </a:r>
          </a:p>
          <a:p>
            <a:pPr marL="342865" indent="-342865">
              <a:lnSpc>
                <a:spcPct val="80000"/>
              </a:lnSpc>
              <a:buFontTx/>
              <a:buNone/>
              <a:defRPr/>
            </a:pPr>
            <a:r>
              <a:rPr lang="it-IT" sz="2800" dirty="0"/>
              <a:t>Il panettiere è molto soddisfatto e per ringraziarli offre 14 pacchi di biscotti.</a:t>
            </a:r>
          </a:p>
          <a:p>
            <a:pPr marL="342865" indent="-342865">
              <a:lnSpc>
                <a:spcPct val="80000"/>
              </a:lnSpc>
              <a:buFontTx/>
              <a:buNone/>
              <a:defRPr/>
            </a:pPr>
            <a:r>
              <a:rPr lang="it-IT" sz="2800" dirty="0"/>
              <a:t>Marta propone che ogni classe prenda 7 pacchi.</a:t>
            </a:r>
          </a:p>
          <a:p>
            <a:pPr marL="342865" indent="-342865">
              <a:lnSpc>
                <a:spcPct val="80000"/>
              </a:lnSpc>
              <a:buFontTx/>
              <a:buNone/>
              <a:defRPr/>
            </a:pPr>
            <a:r>
              <a:rPr lang="it-IT" sz="2800" dirty="0"/>
              <a:t>Andrea dice che non è giusto perché nella sua classe gli alunni sono di più.</a:t>
            </a:r>
          </a:p>
          <a:p>
            <a:pPr marL="342865" indent="-342865">
              <a:lnSpc>
                <a:spcPct val="80000"/>
              </a:lnSpc>
              <a:buFontTx/>
              <a:buNone/>
              <a:defRPr/>
            </a:pPr>
            <a:r>
              <a:rPr lang="it-IT" sz="2800" dirty="0"/>
              <a:t>Quanti pacchi di biscotti deve ricevere ogni classe per non fare ingiustizie?</a:t>
            </a:r>
          </a:p>
          <a:p>
            <a:pPr marL="342865" indent="-342865">
              <a:lnSpc>
                <a:spcPct val="80000"/>
              </a:lnSpc>
              <a:buFontTx/>
              <a:buNone/>
              <a:defRPr/>
            </a:pPr>
            <a:r>
              <a:rPr lang="it-IT" sz="2800" dirty="0"/>
              <a:t>Spiegate il vostro ragionamento.</a:t>
            </a:r>
          </a:p>
        </p:txBody>
      </p:sp>
      <p:sp>
        <p:nvSpPr>
          <p:cNvPr id="3" name="Rettangolo 2"/>
          <p:cNvSpPr/>
          <p:nvPr/>
        </p:nvSpPr>
        <p:spPr>
          <a:xfrm>
            <a:off x="611188" y="5013325"/>
            <a:ext cx="7848600" cy="647700"/>
          </a:xfrm>
          <a:prstGeom prst="rect">
            <a:avLst/>
          </a:prstGeom>
          <a:noFill/>
          <a:ln w="38100" cmpd="sng">
            <a:solidFill>
              <a:srgbClr val="FF66FF"/>
            </a:solidFill>
          </a:ln>
        </p:spPr>
        <p:style>
          <a:lnRef idx="1">
            <a:schemeClr val="accent1"/>
          </a:lnRef>
          <a:fillRef idx="3">
            <a:schemeClr val="accent1"/>
          </a:fillRef>
          <a:effectRef idx="2">
            <a:schemeClr val="accent1"/>
          </a:effectRef>
          <a:fontRef idx="minor">
            <a:schemeClr val="lt1"/>
          </a:fontRef>
        </p:style>
        <p:txBody>
          <a:bodyPr lIns="91430" tIns="45715" rIns="91430" bIns="45715" anchor="ctr"/>
          <a:lstStyle/>
          <a:p>
            <a:pPr algn="ctr">
              <a:defRPr/>
            </a:pPr>
            <a:endParaRPr lang="it-IT"/>
          </a:p>
        </p:txBody>
      </p:sp>
    </p:spTree>
    <p:extLst>
      <p:ext uri="{BB962C8B-B14F-4D97-AF65-F5344CB8AC3E}">
        <p14:creationId xmlns:p14="http://schemas.microsoft.com/office/powerpoint/2010/main" val="1385560557"/>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0112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01123">
                                            <p:bg/>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01123">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01123">
                                            <p:txEl>
                                              <p:pRg st="1" end="1"/>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01123">
                                            <p:txEl>
                                              <p:pRg st="2" end="2"/>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01123">
                                            <p:txEl>
                                              <p:pRg st="3" end="3"/>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01123">
                                            <p:txEl>
                                              <p:pRg st="4" end="4"/>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01123">
                                            <p:txEl>
                                              <p:pRg st="5" end="5"/>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22" grpId="0" animBg="1"/>
      <p:bldP spid="901123" grpId="0" build="p" animBg="1"/>
      <p:bldP spid="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3796" name="AutoShape 4"/>
          <p:cNvSpPr>
            <a:spLocks/>
          </p:cNvSpPr>
          <p:nvPr/>
        </p:nvSpPr>
        <p:spPr bwMode="auto">
          <a:xfrm rot="16200000">
            <a:off x="3959225" y="223838"/>
            <a:ext cx="936625" cy="4752975"/>
          </a:xfrm>
          <a:prstGeom prst="rightBrace">
            <a:avLst>
              <a:gd name="adj1" fmla="val 42288"/>
              <a:gd name="adj2" fmla="val 49796"/>
            </a:avLst>
          </a:prstGeom>
          <a:noFill/>
          <a:ln w="381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eaVert" wrap="none" lIns="91420" tIns="45711" rIns="91420" bIns="45711" anchor="ctr"/>
          <a:lstStyle/>
          <a:p>
            <a:pPr algn="ctr">
              <a:defRPr/>
            </a:pPr>
            <a:endParaRPr lang="it-IT">
              <a:solidFill>
                <a:schemeClr val="bg1"/>
              </a:solidFill>
              <a:cs typeface="+mn-cs"/>
            </a:endParaRPr>
          </a:p>
        </p:txBody>
      </p:sp>
      <p:sp>
        <p:nvSpPr>
          <p:cNvPr id="1313797" name="Text Box 5"/>
          <p:cNvSpPr txBox="1">
            <a:spLocks noChangeArrowheads="1"/>
          </p:cNvSpPr>
          <p:nvPr/>
        </p:nvSpPr>
        <p:spPr bwMode="auto">
          <a:xfrm>
            <a:off x="1042988" y="692150"/>
            <a:ext cx="6696075" cy="776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0" tIns="45711" rIns="91420" bIns="45711">
            <a:spAutoFit/>
          </a:bodyPr>
          <a:lstStyle/>
          <a:p>
            <a:pPr algn="ctr">
              <a:spcBef>
                <a:spcPct val="50000"/>
              </a:spcBef>
              <a:defRPr/>
            </a:pPr>
            <a:r>
              <a:rPr lang="it-IT" sz="4400" b="1" dirty="0">
                <a:solidFill>
                  <a:srgbClr val="000000"/>
                </a:solidFill>
                <a:cs typeface="+mn-cs"/>
              </a:rPr>
              <a:t>PROBLEMA</a:t>
            </a:r>
          </a:p>
        </p:txBody>
      </p:sp>
      <p:sp>
        <p:nvSpPr>
          <p:cNvPr id="1313798" name="Text Box 6"/>
          <p:cNvSpPr txBox="1">
            <a:spLocks noChangeArrowheads="1"/>
          </p:cNvSpPr>
          <p:nvPr/>
        </p:nvSpPr>
        <p:spPr bwMode="auto">
          <a:xfrm>
            <a:off x="1692275" y="260350"/>
            <a:ext cx="5616575" cy="525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lgn="ctr">
              <a:spcBef>
                <a:spcPct val="50000"/>
              </a:spcBef>
              <a:defRPr/>
            </a:pPr>
            <a:r>
              <a:rPr lang="it-IT" sz="2800" dirty="0">
                <a:solidFill>
                  <a:srgbClr val="000000"/>
                </a:solidFill>
                <a:cs typeface="+mn-cs"/>
              </a:rPr>
              <a:t>COMPRENDERE UN</a:t>
            </a:r>
          </a:p>
        </p:txBody>
      </p:sp>
      <p:sp>
        <p:nvSpPr>
          <p:cNvPr id="1313799" name="Text Box 7"/>
          <p:cNvSpPr txBox="1">
            <a:spLocks noChangeArrowheads="1"/>
          </p:cNvSpPr>
          <p:nvPr/>
        </p:nvSpPr>
        <p:spPr bwMode="auto">
          <a:xfrm>
            <a:off x="2411413" y="1628775"/>
            <a:ext cx="4248150" cy="525463"/>
          </a:xfrm>
          <a:prstGeom prst="rect">
            <a:avLst/>
          </a:prstGeom>
          <a:gradFill rotWithShape="1">
            <a:gsLst>
              <a:gs pos="0">
                <a:srgbClr val="FF9999"/>
              </a:gs>
              <a:gs pos="100000">
                <a:srgbClr val="00FF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lgn="ctr">
              <a:spcBef>
                <a:spcPct val="50000"/>
              </a:spcBef>
              <a:defRPr/>
            </a:pPr>
            <a:r>
              <a:rPr lang="it-IT" sz="2800">
                <a:cs typeface="+mn-cs"/>
              </a:rPr>
              <a:t>Aspetti linguistici generali</a:t>
            </a:r>
          </a:p>
        </p:txBody>
      </p:sp>
      <p:sp>
        <p:nvSpPr>
          <p:cNvPr id="1313800" name="Text Box 8"/>
          <p:cNvSpPr txBox="1">
            <a:spLocks noChangeArrowheads="1"/>
          </p:cNvSpPr>
          <p:nvPr/>
        </p:nvSpPr>
        <p:spPr bwMode="auto">
          <a:xfrm>
            <a:off x="611188" y="3068638"/>
            <a:ext cx="8394700" cy="525462"/>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buFontTx/>
              <a:buChar char="•"/>
              <a:defRPr/>
            </a:pPr>
            <a:r>
              <a:rPr lang="it-IT" sz="2800" dirty="0">
                <a:cs typeface="+mn-cs"/>
              </a:rPr>
              <a:t> Lessico</a:t>
            </a:r>
          </a:p>
        </p:txBody>
      </p:sp>
      <p:sp>
        <p:nvSpPr>
          <p:cNvPr id="1313801" name="Text Box 9"/>
          <p:cNvSpPr txBox="1">
            <a:spLocks noChangeArrowheads="1"/>
          </p:cNvSpPr>
          <p:nvPr/>
        </p:nvSpPr>
        <p:spPr bwMode="auto">
          <a:xfrm>
            <a:off x="611188" y="3579813"/>
            <a:ext cx="8394700" cy="525462"/>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buFontTx/>
              <a:buChar char="•"/>
              <a:defRPr/>
            </a:pPr>
            <a:r>
              <a:rPr lang="it-IT" sz="2800">
                <a:cs typeface="+mn-cs"/>
              </a:rPr>
              <a:t> Legami fra le varie parti del testo</a:t>
            </a:r>
          </a:p>
        </p:txBody>
      </p:sp>
    </p:spTree>
    <p:extLst>
      <p:ext uri="{BB962C8B-B14F-4D97-AF65-F5344CB8AC3E}">
        <p14:creationId xmlns:p14="http://schemas.microsoft.com/office/powerpoint/2010/main" val="356005006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138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3801"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4226" name="Rectangle 2"/>
          <p:cNvSpPr>
            <a:spLocks noGrp="1" noChangeArrowheads="1"/>
          </p:cNvSpPr>
          <p:nvPr>
            <p:ph type="title"/>
          </p:nvPr>
        </p:nvSpPr>
        <p:spPr>
          <a:solidFill>
            <a:schemeClr val="bg1"/>
          </a:solidFill>
        </p:spPr>
        <p:txBody>
          <a:bodyPr/>
          <a:lstStyle/>
          <a:p>
            <a:pPr eaLnBrk="1" hangingPunct="1">
              <a:defRPr/>
            </a:pPr>
            <a:r>
              <a:rPr lang="it-IT" smtClean="0">
                <a:cs typeface="+mj-cs"/>
              </a:rPr>
              <a:t>La scala (2a)</a:t>
            </a:r>
          </a:p>
        </p:txBody>
      </p:sp>
      <p:sp>
        <p:nvSpPr>
          <p:cNvPr id="1204227" name="Rectangle 3"/>
          <p:cNvSpPr>
            <a:spLocks noGrp="1" noChangeArrowheads="1"/>
          </p:cNvSpPr>
          <p:nvPr>
            <p:ph type="body" idx="1"/>
          </p:nvPr>
        </p:nvSpPr>
        <p:spPr>
          <a:solidFill>
            <a:schemeClr val="bg1"/>
          </a:solidFill>
          <a:ln>
            <a:solidFill>
              <a:srgbClr val="000000"/>
            </a:solidFill>
          </a:ln>
        </p:spPr>
        <p:txBody>
          <a:bodyPr/>
          <a:lstStyle/>
          <a:p>
            <a:pPr marL="342865" indent="-342865" eaLnBrk="1" hangingPunct="1">
              <a:lnSpc>
                <a:spcPct val="90000"/>
              </a:lnSpc>
              <a:buFontTx/>
              <a:buNone/>
              <a:defRPr/>
            </a:pPr>
            <a:r>
              <a:rPr lang="it-IT" dirty="0" smtClean="0">
                <a:cs typeface="+mn-cs"/>
              </a:rPr>
              <a:t>La strega Pasticcia ordina ai suoi gattini Buffetto e  </a:t>
            </a:r>
            <a:r>
              <a:rPr lang="it-IT" dirty="0" err="1" smtClean="0">
                <a:cs typeface="+mn-cs"/>
              </a:rPr>
              <a:t>Sandogatt</a:t>
            </a:r>
            <a:r>
              <a:rPr lang="it-IT" dirty="0" smtClean="0">
                <a:cs typeface="+mn-cs"/>
              </a:rPr>
              <a:t> di lucidare tutta la lunga scala che porta alla torre più alta del castello. </a:t>
            </a:r>
          </a:p>
          <a:p>
            <a:pPr marL="342865" indent="-342865" eaLnBrk="1" hangingPunct="1">
              <a:lnSpc>
                <a:spcPct val="90000"/>
              </a:lnSpc>
              <a:buFontTx/>
              <a:buNone/>
              <a:defRPr/>
            </a:pPr>
            <a:r>
              <a:rPr lang="it-IT" dirty="0" smtClean="0">
                <a:cs typeface="+mn-cs"/>
              </a:rPr>
              <a:t>Buffetto lucida 20 scalini.</a:t>
            </a:r>
          </a:p>
          <a:p>
            <a:pPr marL="342865" indent="-342865" eaLnBrk="1" hangingPunct="1">
              <a:lnSpc>
                <a:spcPct val="90000"/>
              </a:lnSpc>
              <a:buFontTx/>
              <a:buNone/>
              <a:defRPr/>
            </a:pPr>
            <a:r>
              <a:rPr lang="it-IT" dirty="0" err="1" smtClean="0">
                <a:cs typeface="+mn-cs"/>
              </a:rPr>
              <a:t>Sandogatt</a:t>
            </a:r>
            <a:r>
              <a:rPr lang="it-IT" dirty="0" smtClean="0">
                <a:cs typeface="+mn-cs"/>
              </a:rPr>
              <a:t> ne lucida solo 3.</a:t>
            </a:r>
          </a:p>
          <a:p>
            <a:pPr marL="342865" indent="-342865" eaLnBrk="1" hangingPunct="1">
              <a:lnSpc>
                <a:spcPct val="90000"/>
              </a:lnSpc>
              <a:buFontTx/>
              <a:buNone/>
              <a:defRPr/>
            </a:pPr>
            <a:r>
              <a:rPr lang="it-IT" dirty="0" smtClean="0">
                <a:cs typeface="+mn-cs"/>
              </a:rPr>
              <a:t>La strega ne lucida 7 più di lui.</a:t>
            </a:r>
          </a:p>
          <a:p>
            <a:pPr marL="342865" indent="-342865" eaLnBrk="1" hangingPunct="1">
              <a:lnSpc>
                <a:spcPct val="90000"/>
              </a:lnSpc>
              <a:buFontTx/>
              <a:buNone/>
              <a:defRPr/>
            </a:pPr>
            <a:r>
              <a:rPr lang="it-IT" dirty="0" smtClean="0">
                <a:cs typeface="+mn-cs"/>
              </a:rPr>
              <a:t>Quanti scalini ha quella scala? </a:t>
            </a:r>
          </a:p>
        </p:txBody>
      </p:sp>
      <p:sp>
        <p:nvSpPr>
          <p:cNvPr id="1204228" name="Oval 4"/>
          <p:cNvSpPr>
            <a:spLocks noChangeArrowheads="1"/>
          </p:cNvSpPr>
          <p:nvPr/>
        </p:nvSpPr>
        <p:spPr bwMode="auto">
          <a:xfrm>
            <a:off x="1943686" y="3627225"/>
            <a:ext cx="935037" cy="503238"/>
          </a:xfrm>
          <a:prstGeom prst="ellipse">
            <a:avLst/>
          </a:prstGeom>
          <a:noFill/>
          <a:ln w="38100">
            <a:solidFill>
              <a:srgbClr val="CC00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5" rIns="91430" bIns="45715" anchor="ctr"/>
          <a:lstStyle/>
          <a:p>
            <a:pPr>
              <a:defRPr/>
            </a:pPr>
            <a:endParaRPr lang="it-IT">
              <a:cs typeface="+mn-cs"/>
            </a:endParaRPr>
          </a:p>
        </p:txBody>
      </p:sp>
      <p:sp>
        <p:nvSpPr>
          <p:cNvPr id="1204229" name="Oval 5"/>
          <p:cNvSpPr>
            <a:spLocks noChangeArrowheads="1"/>
          </p:cNvSpPr>
          <p:nvPr/>
        </p:nvSpPr>
        <p:spPr bwMode="auto">
          <a:xfrm>
            <a:off x="1799223" y="4201900"/>
            <a:ext cx="935038" cy="503238"/>
          </a:xfrm>
          <a:prstGeom prst="ellipse">
            <a:avLst/>
          </a:prstGeom>
          <a:noFill/>
          <a:ln w="38100">
            <a:solidFill>
              <a:srgbClr val="CC00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5" rIns="91430" bIns="45715" anchor="ctr"/>
          <a:lstStyle/>
          <a:p>
            <a:pPr>
              <a:defRPr/>
            </a:pPr>
            <a:endParaRPr lang="it-IT">
              <a:cs typeface="+mn-cs"/>
            </a:endParaRPr>
          </a:p>
        </p:txBody>
      </p:sp>
      <p:sp>
        <p:nvSpPr>
          <p:cNvPr id="1204230" name="Oval 6"/>
          <p:cNvSpPr>
            <a:spLocks noChangeArrowheads="1"/>
          </p:cNvSpPr>
          <p:nvPr/>
        </p:nvSpPr>
        <p:spPr bwMode="auto">
          <a:xfrm>
            <a:off x="4967873" y="4201900"/>
            <a:ext cx="935038" cy="503238"/>
          </a:xfrm>
          <a:prstGeom prst="ellipse">
            <a:avLst/>
          </a:prstGeom>
          <a:noFill/>
          <a:ln w="38100">
            <a:solidFill>
              <a:srgbClr val="CC00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5" rIns="91430" bIns="45715" anchor="ctr"/>
          <a:lstStyle/>
          <a:p>
            <a:pPr>
              <a:defRPr/>
            </a:pPr>
            <a:endParaRPr lang="it-IT">
              <a:cs typeface="+mn-cs"/>
            </a:endParaRPr>
          </a:p>
        </p:txBody>
      </p:sp>
      <p:sp>
        <p:nvSpPr>
          <p:cNvPr id="1204232" name="Line 8"/>
          <p:cNvSpPr>
            <a:spLocks noChangeShapeType="1"/>
          </p:cNvSpPr>
          <p:nvPr/>
        </p:nvSpPr>
        <p:spPr bwMode="auto">
          <a:xfrm flipV="1">
            <a:off x="2591386" y="3482763"/>
            <a:ext cx="863600" cy="144462"/>
          </a:xfrm>
          <a:prstGeom prst="line">
            <a:avLst/>
          </a:prstGeom>
          <a:noFill/>
          <a:ln w="38100">
            <a:solidFill>
              <a:srgbClr val="CC00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lstStyle/>
          <a:p>
            <a:pPr>
              <a:defRPr/>
            </a:pPr>
            <a:endParaRPr lang="it-IT">
              <a:cs typeface="+mn-cs"/>
            </a:endParaRPr>
          </a:p>
        </p:txBody>
      </p:sp>
      <p:sp>
        <p:nvSpPr>
          <p:cNvPr id="1204233" name="Line 9"/>
          <p:cNvSpPr>
            <a:spLocks noChangeShapeType="1"/>
          </p:cNvSpPr>
          <p:nvPr/>
        </p:nvSpPr>
        <p:spPr bwMode="auto">
          <a:xfrm flipV="1">
            <a:off x="2591386" y="3555788"/>
            <a:ext cx="1150937" cy="719137"/>
          </a:xfrm>
          <a:prstGeom prst="line">
            <a:avLst/>
          </a:prstGeom>
          <a:noFill/>
          <a:ln w="38100">
            <a:solidFill>
              <a:srgbClr val="CC00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lstStyle/>
          <a:p>
            <a:pPr>
              <a:defRPr/>
            </a:pPr>
            <a:endParaRPr lang="it-IT">
              <a:cs typeface="+mn-cs"/>
            </a:endParaRPr>
          </a:p>
        </p:txBody>
      </p:sp>
      <p:sp>
        <p:nvSpPr>
          <p:cNvPr id="1204234" name="Line 10"/>
          <p:cNvSpPr>
            <a:spLocks noChangeShapeType="1"/>
          </p:cNvSpPr>
          <p:nvPr/>
        </p:nvSpPr>
        <p:spPr bwMode="auto">
          <a:xfrm flipH="1" flipV="1">
            <a:off x="1222961" y="4128875"/>
            <a:ext cx="3887787" cy="144463"/>
          </a:xfrm>
          <a:prstGeom prst="line">
            <a:avLst/>
          </a:prstGeom>
          <a:noFill/>
          <a:ln w="38100">
            <a:solidFill>
              <a:srgbClr val="CC00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lstStyle/>
          <a:p>
            <a:pPr>
              <a:defRPr/>
            </a:pPr>
            <a:endParaRPr lang="it-IT">
              <a:cs typeface="+mn-cs"/>
            </a:endParaRPr>
          </a:p>
        </p:txBody>
      </p:sp>
      <p:sp>
        <p:nvSpPr>
          <p:cNvPr id="1204235" name="Text Box 11"/>
          <p:cNvSpPr txBox="1">
            <a:spLocks noChangeArrowheads="1"/>
          </p:cNvSpPr>
          <p:nvPr/>
        </p:nvSpPr>
        <p:spPr bwMode="auto">
          <a:xfrm>
            <a:off x="5867400" y="3573463"/>
            <a:ext cx="2592388"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spcBef>
                <a:spcPct val="50000"/>
              </a:spcBef>
              <a:defRPr/>
            </a:pPr>
            <a:r>
              <a:rPr lang="it-IT" sz="3200" b="1">
                <a:solidFill>
                  <a:srgbClr val="CC0099"/>
                </a:solidFill>
                <a:cs typeface="+mn-cs"/>
              </a:rPr>
              <a:t>ANAFORA</a:t>
            </a:r>
          </a:p>
        </p:txBody>
      </p:sp>
    </p:spTree>
    <p:extLst>
      <p:ext uri="{BB962C8B-B14F-4D97-AF65-F5344CB8AC3E}">
        <p14:creationId xmlns:p14="http://schemas.microsoft.com/office/powerpoint/2010/main" val="9569778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0422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0422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204228"/>
                                        </p:tgtEl>
                                        <p:attrNameLst>
                                          <p:attrName>style.visibility</p:attrName>
                                        </p:attrNameLst>
                                      </p:cBhvr>
                                      <p:to>
                                        <p:strVal val="visible"/>
                                      </p:to>
                                    </p:set>
                                    <p:animEffect transition="in" filter="dissolve">
                                      <p:cBhvr>
                                        <p:cTn id="15" dur="500"/>
                                        <p:tgtEl>
                                          <p:spTgt spid="1204228"/>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nodeType="clickEffect">
                                  <p:stCondLst>
                                    <p:cond delay="0"/>
                                  </p:stCondLst>
                                  <p:childTnLst>
                                    <p:set>
                                      <p:cBhvr>
                                        <p:cTn id="19" dur="1" fill="hold">
                                          <p:stCondLst>
                                            <p:cond delay="0"/>
                                          </p:stCondLst>
                                        </p:cTn>
                                        <p:tgtEl>
                                          <p:spTgt spid="1204232"/>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204229"/>
                                        </p:tgtEl>
                                        <p:attrNameLst>
                                          <p:attrName>style.visibility</p:attrName>
                                        </p:attrNameLst>
                                      </p:cBhvr>
                                      <p:to>
                                        <p:strVal val="visible"/>
                                      </p:to>
                                    </p:set>
                                    <p:animEffect transition="in" filter="dissolve">
                                      <p:cBhvr>
                                        <p:cTn id="24" dur="500"/>
                                        <p:tgtEl>
                                          <p:spTgt spid="1204229"/>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1204233"/>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1204230"/>
                                        </p:tgtEl>
                                        <p:attrNameLst>
                                          <p:attrName>style.visibility</p:attrName>
                                        </p:attrNameLst>
                                      </p:cBhvr>
                                      <p:to>
                                        <p:strVal val="visible"/>
                                      </p:to>
                                    </p:set>
                                    <p:animEffect transition="in" filter="dissolve">
                                      <p:cBhvr>
                                        <p:cTn id="33" dur="500"/>
                                        <p:tgtEl>
                                          <p:spTgt spid="1204230"/>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nodeType="clickEffect">
                                  <p:stCondLst>
                                    <p:cond delay="0"/>
                                  </p:stCondLst>
                                  <p:childTnLst>
                                    <p:set>
                                      <p:cBhvr>
                                        <p:cTn id="37" dur="1" fill="hold">
                                          <p:stCondLst>
                                            <p:cond delay="0"/>
                                          </p:stCondLst>
                                        </p:cTn>
                                        <p:tgtEl>
                                          <p:spTgt spid="1204234"/>
                                        </p:tgtEl>
                                        <p:attrNameLst>
                                          <p:attrName>style.visibility</p:attrName>
                                        </p:attrNameLst>
                                      </p:cBhvr>
                                      <p:to>
                                        <p:strVal val="visible"/>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2042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4226" grpId="0" animBg="1"/>
      <p:bldP spid="1204227" grpId="0" animBg="1"/>
      <p:bldP spid="1204228" grpId="0" animBg="1"/>
      <p:bldP spid="1204229" grpId="0" animBg="1"/>
      <p:bldP spid="1204230" grpId="0" animBg="1"/>
      <p:bldP spid="120423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6274" name="Rectangle 2"/>
          <p:cNvSpPr>
            <a:spLocks noGrp="1" noChangeArrowheads="1"/>
          </p:cNvSpPr>
          <p:nvPr>
            <p:ph type="title"/>
          </p:nvPr>
        </p:nvSpPr>
        <p:spPr>
          <a:solidFill>
            <a:schemeClr val="bg1"/>
          </a:solidFill>
        </p:spPr>
        <p:txBody>
          <a:bodyPr/>
          <a:lstStyle/>
          <a:p>
            <a:pPr eaLnBrk="1" hangingPunct="1">
              <a:defRPr/>
            </a:pPr>
            <a:r>
              <a:rPr lang="it-IT" smtClean="0">
                <a:cs typeface="+mj-cs"/>
              </a:rPr>
              <a:t>Vacanze al campeggio (4a)</a:t>
            </a:r>
          </a:p>
        </p:txBody>
      </p:sp>
      <p:sp>
        <p:nvSpPr>
          <p:cNvPr id="1206275" name="Rectangle 3"/>
          <p:cNvSpPr>
            <a:spLocks noGrp="1" noChangeArrowheads="1"/>
          </p:cNvSpPr>
          <p:nvPr>
            <p:ph type="body" idx="1"/>
          </p:nvPr>
        </p:nvSpPr>
        <p:spPr>
          <a:xfrm>
            <a:off x="395288" y="1916113"/>
            <a:ext cx="8229600" cy="3916362"/>
          </a:xfrm>
          <a:solidFill>
            <a:schemeClr val="bg1"/>
          </a:solidFill>
          <a:ln>
            <a:solidFill>
              <a:srgbClr val="000000"/>
            </a:solidFill>
          </a:ln>
        </p:spPr>
        <p:txBody>
          <a:bodyPr/>
          <a:lstStyle/>
          <a:p>
            <a:pPr marL="342865" indent="-342865" eaLnBrk="1" hangingPunct="1">
              <a:buFontTx/>
              <a:buNone/>
              <a:defRPr/>
            </a:pPr>
            <a:r>
              <a:rPr lang="it-IT" sz="2800" dirty="0">
                <a:cs typeface="+mn-cs"/>
              </a:rPr>
              <a:t>Tommaso ha deciso di passare una decina di giorni in campeggio con i suoi amici Alessio, Marco e Giovanni.</a:t>
            </a:r>
          </a:p>
          <a:p>
            <a:pPr marL="342865" indent="-342865" eaLnBrk="1" hangingPunct="1">
              <a:buFontTx/>
              <a:buNone/>
              <a:defRPr/>
            </a:pPr>
            <a:r>
              <a:rPr lang="it-IT" sz="2800" dirty="0">
                <a:cs typeface="+mn-cs"/>
              </a:rPr>
              <a:t>Se prenderanno una tenda con 4 posti letto, allora prevedono di spendere 15 euro al giorno per l'affitto della piazzola, 18 euro a testa per i pasti e 8 euro al giorno per l'ombrellone.</a:t>
            </a:r>
          </a:p>
          <a:p>
            <a:pPr marL="342865" indent="-342865" eaLnBrk="1" hangingPunct="1">
              <a:buFontTx/>
              <a:buNone/>
              <a:defRPr/>
            </a:pPr>
            <a:r>
              <a:rPr lang="it-IT" sz="2800" dirty="0">
                <a:cs typeface="+mn-cs"/>
              </a:rPr>
              <a:t>Quanto spendono i 4 ragazzi per stare al mare?</a:t>
            </a:r>
          </a:p>
        </p:txBody>
      </p:sp>
      <p:sp>
        <p:nvSpPr>
          <p:cNvPr id="1206276" name="Oval 4"/>
          <p:cNvSpPr>
            <a:spLocks noChangeArrowheads="1"/>
          </p:cNvSpPr>
          <p:nvPr/>
        </p:nvSpPr>
        <p:spPr bwMode="auto">
          <a:xfrm>
            <a:off x="755650" y="2349500"/>
            <a:ext cx="1800225" cy="719138"/>
          </a:xfrm>
          <a:prstGeom prst="ellipse">
            <a:avLst/>
          </a:prstGeom>
          <a:noFill/>
          <a:ln w="38100">
            <a:solidFill>
              <a:srgbClr val="CC00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5" rIns="91430" bIns="45715" anchor="ctr"/>
          <a:lstStyle/>
          <a:p>
            <a:pPr>
              <a:defRPr/>
            </a:pPr>
            <a:endParaRPr lang="it-IT">
              <a:cs typeface="+mn-cs"/>
            </a:endParaRPr>
          </a:p>
        </p:txBody>
      </p:sp>
      <p:sp>
        <p:nvSpPr>
          <p:cNvPr id="1206277" name="Oval 5"/>
          <p:cNvSpPr>
            <a:spLocks noChangeArrowheads="1"/>
          </p:cNvSpPr>
          <p:nvPr/>
        </p:nvSpPr>
        <p:spPr bwMode="auto">
          <a:xfrm>
            <a:off x="6011863" y="5014913"/>
            <a:ext cx="1800225" cy="719137"/>
          </a:xfrm>
          <a:prstGeom prst="ellipse">
            <a:avLst/>
          </a:prstGeom>
          <a:noFill/>
          <a:ln w="38100">
            <a:solidFill>
              <a:srgbClr val="CC00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5" rIns="91430" bIns="45715" anchor="ctr"/>
          <a:lstStyle/>
          <a:p>
            <a:pPr>
              <a:defRPr/>
            </a:pPr>
            <a:endParaRPr lang="it-IT">
              <a:cs typeface="+mn-cs"/>
            </a:endParaRPr>
          </a:p>
        </p:txBody>
      </p:sp>
    </p:spTree>
    <p:extLst>
      <p:ext uri="{BB962C8B-B14F-4D97-AF65-F5344CB8AC3E}">
        <p14:creationId xmlns:p14="http://schemas.microsoft.com/office/powerpoint/2010/main" val="26262243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06276"/>
                                        </p:tgtEl>
                                        <p:attrNameLst>
                                          <p:attrName>style.visibility</p:attrName>
                                        </p:attrNameLst>
                                      </p:cBhvr>
                                      <p:to>
                                        <p:strVal val="visible"/>
                                      </p:to>
                                    </p:set>
                                    <p:animEffect transition="in" filter="dissolve">
                                      <p:cBhvr>
                                        <p:cTn id="7" dur="500"/>
                                        <p:tgtEl>
                                          <p:spTgt spid="120627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06277"/>
                                        </p:tgtEl>
                                        <p:attrNameLst>
                                          <p:attrName>style.visibility</p:attrName>
                                        </p:attrNameLst>
                                      </p:cBhvr>
                                      <p:to>
                                        <p:strVal val="visible"/>
                                      </p:to>
                                    </p:set>
                                    <p:animEffect transition="in" filter="dissolve">
                                      <p:cBhvr>
                                        <p:cTn id="12" dur="500"/>
                                        <p:tgtEl>
                                          <p:spTgt spid="12062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6276" grpId="0" animBg="1"/>
      <p:bldP spid="120627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5844" name="AutoShape 4"/>
          <p:cNvSpPr>
            <a:spLocks/>
          </p:cNvSpPr>
          <p:nvPr/>
        </p:nvSpPr>
        <p:spPr bwMode="auto">
          <a:xfrm rot="16200000">
            <a:off x="3959225" y="223838"/>
            <a:ext cx="936625" cy="4752975"/>
          </a:xfrm>
          <a:prstGeom prst="rightBrace">
            <a:avLst>
              <a:gd name="adj1" fmla="val 42288"/>
              <a:gd name="adj2" fmla="val 49796"/>
            </a:avLst>
          </a:prstGeom>
          <a:noFill/>
          <a:ln w="381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eaVert" wrap="none" lIns="91420" tIns="45711" rIns="91420" bIns="45711" anchor="ctr"/>
          <a:lstStyle/>
          <a:p>
            <a:pPr algn="ctr">
              <a:defRPr/>
            </a:pPr>
            <a:endParaRPr lang="it-IT">
              <a:solidFill>
                <a:schemeClr val="bg1"/>
              </a:solidFill>
              <a:cs typeface="+mn-cs"/>
            </a:endParaRPr>
          </a:p>
        </p:txBody>
      </p:sp>
      <p:sp>
        <p:nvSpPr>
          <p:cNvPr id="1315845" name="Text Box 5"/>
          <p:cNvSpPr txBox="1">
            <a:spLocks noChangeArrowheads="1"/>
          </p:cNvSpPr>
          <p:nvPr/>
        </p:nvSpPr>
        <p:spPr bwMode="auto">
          <a:xfrm>
            <a:off x="1042988" y="692150"/>
            <a:ext cx="6696075" cy="776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0" tIns="45711" rIns="91420" bIns="45711">
            <a:spAutoFit/>
          </a:bodyPr>
          <a:lstStyle/>
          <a:p>
            <a:pPr algn="ctr">
              <a:spcBef>
                <a:spcPct val="50000"/>
              </a:spcBef>
              <a:defRPr/>
            </a:pPr>
            <a:r>
              <a:rPr lang="it-IT" sz="4400" b="1" dirty="0">
                <a:solidFill>
                  <a:srgbClr val="000000"/>
                </a:solidFill>
                <a:cs typeface="+mn-cs"/>
              </a:rPr>
              <a:t>PROBLEMA</a:t>
            </a:r>
          </a:p>
        </p:txBody>
      </p:sp>
      <p:sp>
        <p:nvSpPr>
          <p:cNvPr id="1315846" name="Text Box 6"/>
          <p:cNvSpPr txBox="1">
            <a:spLocks noChangeArrowheads="1"/>
          </p:cNvSpPr>
          <p:nvPr/>
        </p:nvSpPr>
        <p:spPr bwMode="auto">
          <a:xfrm>
            <a:off x="1692275" y="260350"/>
            <a:ext cx="5616575" cy="525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lgn="ctr">
              <a:spcBef>
                <a:spcPct val="50000"/>
              </a:spcBef>
              <a:defRPr/>
            </a:pPr>
            <a:r>
              <a:rPr lang="it-IT" sz="2800" dirty="0">
                <a:solidFill>
                  <a:srgbClr val="000000"/>
                </a:solidFill>
                <a:cs typeface="+mn-cs"/>
              </a:rPr>
              <a:t>COMPRENDERE UN</a:t>
            </a:r>
          </a:p>
        </p:txBody>
      </p:sp>
      <p:sp>
        <p:nvSpPr>
          <p:cNvPr id="1315847" name="Text Box 7"/>
          <p:cNvSpPr txBox="1">
            <a:spLocks noChangeArrowheads="1"/>
          </p:cNvSpPr>
          <p:nvPr/>
        </p:nvSpPr>
        <p:spPr bwMode="auto">
          <a:xfrm>
            <a:off x="2411413" y="1628775"/>
            <a:ext cx="4248150" cy="525463"/>
          </a:xfrm>
          <a:prstGeom prst="rect">
            <a:avLst/>
          </a:prstGeom>
          <a:gradFill rotWithShape="1">
            <a:gsLst>
              <a:gs pos="0">
                <a:srgbClr val="FF9999"/>
              </a:gs>
              <a:gs pos="100000">
                <a:srgbClr val="00FF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lgn="ctr">
              <a:spcBef>
                <a:spcPct val="50000"/>
              </a:spcBef>
              <a:defRPr/>
            </a:pPr>
            <a:r>
              <a:rPr lang="it-IT" sz="2800">
                <a:cs typeface="+mn-cs"/>
              </a:rPr>
              <a:t>Aspetti linguistici generali</a:t>
            </a:r>
          </a:p>
        </p:txBody>
      </p:sp>
      <p:sp>
        <p:nvSpPr>
          <p:cNvPr id="1315848" name="Text Box 8"/>
          <p:cNvSpPr txBox="1">
            <a:spLocks noChangeArrowheads="1"/>
          </p:cNvSpPr>
          <p:nvPr/>
        </p:nvSpPr>
        <p:spPr bwMode="auto">
          <a:xfrm>
            <a:off x="611188" y="3068638"/>
            <a:ext cx="8394700" cy="525462"/>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buFontTx/>
              <a:buChar char="•"/>
              <a:defRPr/>
            </a:pPr>
            <a:r>
              <a:rPr lang="it-IT" sz="2800" dirty="0">
                <a:cs typeface="+mn-cs"/>
              </a:rPr>
              <a:t> Lessico</a:t>
            </a:r>
          </a:p>
        </p:txBody>
      </p:sp>
      <p:sp>
        <p:nvSpPr>
          <p:cNvPr id="1315849" name="Text Box 9"/>
          <p:cNvSpPr txBox="1">
            <a:spLocks noChangeArrowheads="1"/>
          </p:cNvSpPr>
          <p:nvPr/>
        </p:nvSpPr>
        <p:spPr bwMode="auto">
          <a:xfrm>
            <a:off x="611188" y="3579813"/>
            <a:ext cx="8394700" cy="525462"/>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buFontTx/>
              <a:buChar char="•"/>
              <a:defRPr/>
            </a:pPr>
            <a:r>
              <a:rPr lang="it-IT" sz="2800">
                <a:cs typeface="+mn-cs"/>
              </a:rPr>
              <a:t> Legami fra le varie parti del testo</a:t>
            </a:r>
          </a:p>
        </p:txBody>
      </p:sp>
      <p:sp>
        <p:nvSpPr>
          <p:cNvPr id="1315851" name="Text Box 11"/>
          <p:cNvSpPr txBox="1">
            <a:spLocks noChangeArrowheads="1"/>
          </p:cNvSpPr>
          <p:nvPr/>
        </p:nvSpPr>
        <p:spPr bwMode="auto">
          <a:xfrm>
            <a:off x="611188" y="4076700"/>
            <a:ext cx="8394700" cy="525463"/>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buFontTx/>
              <a:buChar char="•"/>
              <a:defRPr/>
            </a:pPr>
            <a:r>
              <a:rPr lang="it-IT" sz="2800">
                <a:cs typeface="+mn-cs"/>
              </a:rPr>
              <a:t> Enciclopedia</a:t>
            </a:r>
          </a:p>
        </p:txBody>
      </p:sp>
    </p:spTree>
    <p:extLst>
      <p:ext uri="{BB962C8B-B14F-4D97-AF65-F5344CB8AC3E}">
        <p14:creationId xmlns:p14="http://schemas.microsoft.com/office/powerpoint/2010/main" val="265606536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158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5851"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115888"/>
            <a:ext cx="8229600" cy="1143000"/>
          </a:xfrm>
        </p:spPr>
        <p:txBody>
          <a:bodyPr/>
          <a:lstStyle/>
          <a:p>
            <a:pPr eaLnBrk="1" hangingPunct="1">
              <a:defRPr/>
            </a:pPr>
            <a:r>
              <a:rPr lang="it-IT" dirty="0" err="1" smtClean="0">
                <a:solidFill>
                  <a:srgbClr val="000000"/>
                </a:solidFill>
                <a:cs typeface="+mj-cs"/>
              </a:rPr>
              <a:t>Levinson</a:t>
            </a:r>
            <a:r>
              <a:rPr lang="it-IT" dirty="0" smtClean="0">
                <a:solidFill>
                  <a:srgbClr val="000000"/>
                </a:solidFill>
                <a:cs typeface="+mj-cs"/>
              </a:rPr>
              <a:t> (1983)</a:t>
            </a:r>
          </a:p>
        </p:txBody>
      </p:sp>
      <p:sp>
        <p:nvSpPr>
          <p:cNvPr id="50179" name="Rectangle 3"/>
          <p:cNvSpPr>
            <a:spLocks noGrp="1" noChangeArrowheads="1"/>
          </p:cNvSpPr>
          <p:nvPr>
            <p:ph type="body" idx="1"/>
          </p:nvPr>
        </p:nvSpPr>
        <p:spPr>
          <a:xfrm>
            <a:off x="457200" y="1484313"/>
            <a:ext cx="8229600" cy="2692400"/>
          </a:xfrm>
        </p:spPr>
        <p:txBody>
          <a:bodyPr/>
          <a:lstStyle/>
          <a:p>
            <a:pPr marL="342865" indent="-342865" eaLnBrk="1" hangingPunct="1">
              <a:buFontTx/>
              <a:buNone/>
              <a:defRPr/>
            </a:pPr>
            <a:r>
              <a:rPr lang="it-IT" dirty="0" smtClean="0">
                <a:solidFill>
                  <a:srgbClr val="000000"/>
                </a:solidFill>
                <a:cs typeface="+mn-cs"/>
              </a:rPr>
              <a:t>"Giovanni voleva comprare un regalo a Carlo per il suo compleanno, perciò andò a prendere il suo maialino; lo agitò ma non udì nessun rumore; avrebbe dovuto fare un regalo a Carlo con le sue mani". </a:t>
            </a:r>
          </a:p>
        </p:txBody>
      </p:sp>
    </p:spTree>
    <p:extLst>
      <p:ext uri="{BB962C8B-B14F-4D97-AF65-F5344CB8AC3E}">
        <p14:creationId xmlns:p14="http://schemas.microsoft.com/office/powerpoint/2010/main" val="1252372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7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17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p:bldP spid="50179"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body" idx="1"/>
          </p:nvPr>
        </p:nvSpPr>
        <p:spPr>
          <a:xfrm>
            <a:off x="250825" y="620713"/>
            <a:ext cx="6192838" cy="1008062"/>
          </a:xfrm>
          <a:ln>
            <a:solidFill>
              <a:srgbClr val="000000"/>
            </a:solidFill>
            <a:miter lim="800000"/>
            <a:headEnd/>
            <a:tailEnd/>
          </a:ln>
        </p:spPr>
        <p:txBody>
          <a:bodyPr/>
          <a:lstStyle/>
          <a:p>
            <a:pPr marL="342865" indent="-342865" eaLnBrk="1" hangingPunct="1">
              <a:lnSpc>
                <a:spcPct val="90000"/>
              </a:lnSpc>
              <a:buFontTx/>
              <a:buNone/>
              <a:defRPr/>
            </a:pPr>
            <a:r>
              <a:rPr lang="it-IT" sz="2800" dirty="0">
                <a:solidFill>
                  <a:srgbClr val="000000"/>
                </a:solidFill>
                <a:cs typeface="+mn-cs"/>
              </a:rPr>
              <a:t>Giovanni voleva comprare un regalo a Carlo per il suo compleanno</a:t>
            </a:r>
          </a:p>
        </p:txBody>
      </p:sp>
      <p:sp>
        <p:nvSpPr>
          <p:cNvPr id="51203" name="Rectangle 3"/>
          <p:cNvSpPr>
            <a:spLocks noChangeArrowheads="1"/>
          </p:cNvSpPr>
          <p:nvPr/>
        </p:nvSpPr>
        <p:spPr bwMode="auto">
          <a:xfrm>
            <a:off x="250825" y="5588000"/>
            <a:ext cx="6121400" cy="108108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lstStyle/>
          <a:p>
            <a:pPr marL="342865" indent="-342865">
              <a:spcBef>
                <a:spcPct val="20000"/>
              </a:spcBef>
              <a:defRPr/>
            </a:pPr>
            <a:r>
              <a:rPr lang="it-IT" sz="2800" dirty="0">
                <a:solidFill>
                  <a:srgbClr val="000000"/>
                </a:solidFill>
                <a:cs typeface="+mn-cs"/>
              </a:rPr>
              <a:t>avrebbe dovuto fare un regalo a Carlo con le sue mani.</a:t>
            </a:r>
            <a:r>
              <a:rPr lang="it-IT" sz="3200" dirty="0">
                <a:solidFill>
                  <a:srgbClr val="000000"/>
                </a:solidFill>
                <a:cs typeface="+mn-cs"/>
              </a:rPr>
              <a:t> </a:t>
            </a:r>
          </a:p>
        </p:txBody>
      </p:sp>
      <p:sp>
        <p:nvSpPr>
          <p:cNvPr id="51204" name="Rectangle 4"/>
          <p:cNvSpPr>
            <a:spLocks noChangeArrowheads="1"/>
          </p:cNvSpPr>
          <p:nvPr/>
        </p:nvSpPr>
        <p:spPr bwMode="auto">
          <a:xfrm>
            <a:off x="250825" y="2276475"/>
            <a:ext cx="6121400" cy="935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lstStyle/>
          <a:p>
            <a:pPr marL="342865" indent="-342865">
              <a:spcBef>
                <a:spcPct val="20000"/>
              </a:spcBef>
              <a:defRPr/>
            </a:pPr>
            <a:r>
              <a:rPr lang="it-IT" sz="2800" dirty="0">
                <a:solidFill>
                  <a:srgbClr val="000000"/>
                </a:solidFill>
                <a:cs typeface="+mn-cs"/>
              </a:rPr>
              <a:t>perciò andò a prendere il suo maialino; </a:t>
            </a:r>
          </a:p>
        </p:txBody>
      </p:sp>
      <p:sp>
        <p:nvSpPr>
          <p:cNvPr id="51205" name="Rectangle 5"/>
          <p:cNvSpPr>
            <a:spLocks noChangeArrowheads="1"/>
          </p:cNvSpPr>
          <p:nvPr/>
        </p:nvSpPr>
        <p:spPr bwMode="auto">
          <a:xfrm>
            <a:off x="250825" y="4076700"/>
            <a:ext cx="6121400" cy="7207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lstStyle/>
          <a:p>
            <a:pPr marL="342865" indent="-342865">
              <a:spcBef>
                <a:spcPct val="20000"/>
              </a:spcBef>
              <a:defRPr/>
            </a:pPr>
            <a:r>
              <a:rPr lang="it-IT" sz="2800" dirty="0">
                <a:solidFill>
                  <a:srgbClr val="000000"/>
                </a:solidFill>
                <a:cs typeface="+mn-cs"/>
              </a:rPr>
              <a:t>lo agitò ma non udì nessun rumore; </a:t>
            </a:r>
          </a:p>
        </p:txBody>
      </p:sp>
      <p:sp>
        <p:nvSpPr>
          <p:cNvPr id="51206" name="Oval 6"/>
          <p:cNvSpPr>
            <a:spLocks noChangeArrowheads="1"/>
          </p:cNvSpPr>
          <p:nvPr/>
        </p:nvSpPr>
        <p:spPr bwMode="auto">
          <a:xfrm>
            <a:off x="0" y="2060575"/>
            <a:ext cx="1476375" cy="792163"/>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5" rIns="91430" bIns="45715" anchor="ctr"/>
          <a:lstStyle/>
          <a:p>
            <a:pPr>
              <a:defRPr/>
            </a:pPr>
            <a:endParaRPr lang="it-IT">
              <a:solidFill>
                <a:srgbClr val="000000"/>
              </a:solidFill>
              <a:cs typeface="+mn-cs"/>
            </a:endParaRPr>
          </a:p>
        </p:txBody>
      </p:sp>
      <p:sp>
        <p:nvSpPr>
          <p:cNvPr id="51207" name="Oval 7"/>
          <p:cNvSpPr>
            <a:spLocks noChangeArrowheads="1"/>
          </p:cNvSpPr>
          <p:nvPr/>
        </p:nvSpPr>
        <p:spPr bwMode="auto">
          <a:xfrm>
            <a:off x="1331913" y="4076700"/>
            <a:ext cx="1079500" cy="64770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5" rIns="91430" bIns="45715" anchor="ctr"/>
          <a:lstStyle/>
          <a:p>
            <a:pPr>
              <a:defRPr/>
            </a:pPr>
            <a:endParaRPr lang="it-IT">
              <a:solidFill>
                <a:srgbClr val="000000"/>
              </a:solidFill>
              <a:cs typeface="+mn-cs"/>
            </a:endParaRPr>
          </a:p>
        </p:txBody>
      </p:sp>
      <p:sp>
        <p:nvSpPr>
          <p:cNvPr id="51208" name="Text Box 8"/>
          <p:cNvSpPr txBox="1">
            <a:spLocks noChangeArrowheads="1"/>
          </p:cNvSpPr>
          <p:nvPr/>
        </p:nvSpPr>
        <p:spPr bwMode="auto">
          <a:xfrm>
            <a:off x="7308850" y="1989138"/>
            <a:ext cx="1008063"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spcBef>
                <a:spcPct val="50000"/>
              </a:spcBef>
              <a:defRPr/>
            </a:pPr>
            <a:r>
              <a:rPr lang="it-IT" sz="8000" dirty="0">
                <a:solidFill>
                  <a:srgbClr val="FF0000"/>
                </a:solidFill>
                <a:cs typeface="+mn-cs"/>
              </a:rPr>
              <a:t>?</a:t>
            </a:r>
          </a:p>
        </p:txBody>
      </p:sp>
      <p:sp>
        <p:nvSpPr>
          <p:cNvPr id="51209" name="Text Box 9"/>
          <p:cNvSpPr txBox="1">
            <a:spLocks noChangeArrowheads="1"/>
          </p:cNvSpPr>
          <p:nvPr/>
        </p:nvSpPr>
        <p:spPr bwMode="auto">
          <a:xfrm>
            <a:off x="7308850" y="3702050"/>
            <a:ext cx="1008063"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spcBef>
                <a:spcPct val="50000"/>
              </a:spcBef>
              <a:defRPr/>
            </a:pPr>
            <a:r>
              <a:rPr lang="it-IT" sz="8000" dirty="0">
                <a:solidFill>
                  <a:srgbClr val="FF0000"/>
                </a:solidFill>
                <a:cs typeface="+mn-cs"/>
              </a:rPr>
              <a:t>?</a:t>
            </a:r>
          </a:p>
        </p:txBody>
      </p:sp>
      <p:sp>
        <p:nvSpPr>
          <p:cNvPr id="51210" name="Text Box 10"/>
          <p:cNvSpPr txBox="1">
            <a:spLocks noChangeArrowheads="1"/>
          </p:cNvSpPr>
          <p:nvPr/>
        </p:nvSpPr>
        <p:spPr bwMode="auto">
          <a:xfrm>
            <a:off x="7308850" y="5357813"/>
            <a:ext cx="1008063"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spcBef>
                <a:spcPct val="50000"/>
              </a:spcBef>
              <a:defRPr/>
            </a:pPr>
            <a:r>
              <a:rPr lang="it-IT" sz="8000" dirty="0">
                <a:solidFill>
                  <a:srgbClr val="FF0000"/>
                </a:solidFill>
                <a:cs typeface="+mn-cs"/>
              </a:rPr>
              <a:t>?</a:t>
            </a:r>
          </a:p>
        </p:txBody>
      </p:sp>
      <p:sp>
        <p:nvSpPr>
          <p:cNvPr id="51211" name="AutoShape 11"/>
          <p:cNvSpPr>
            <a:spLocks noChangeArrowheads="1"/>
          </p:cNvSpPr>
          <p:nvPr/>
        </p:nvSpPr>
        <p:spPr bwMode="auto">
          <a:xfrm>
            <a:off x="3132138" y="4941888"/>
            <a:ext cx="360362" cy="503237"/>
          </a:xfrm>
          <a:prstGeom prst="downArrow">
            <a:avLst>
              <a:gd name="adj1" fmla="val 50000"/>
              <a:gd name="adj2" fmla="val 34912"/>
            </a:avLst>
          </a:prstGeom>
          <a:noFill/>
          <a:ln w="38100" cmpd="sng">
            <a:solidFill>
              <a:srgbClr val="FF0000"/>
            </a:solidFill>
            <a:miter lim="800000"/>
            <a:headEnd/>
            <a:tailEnd/>
          </a:ln>
          <a:effectLst/>
          <a:extLst/>
        </p:spPr>
        <p:txBody>
          <a:bodyPr wrap="none" lIns="91430" tIns="45715" rIns="91430" bIns="45715" anchor="ctr"/>
          <a:lstStyle/>
          <a:p>
            <a:pPr>
              <a:defRPr/>
            </a:pPr>
            <a:endParaRPr lang="it-IT">
              <a:solidFill>
                <a:srgbClr val="000000"/>
              </a:solidFill>
              <a:cs typeface="+mn-cs"/>
            </a:endParaRPr>
          </a:p>
        </p:txBody>
      </p:sp>
    </p:spTree>
    <p:extLst>
      <p:ext uri="{BB962C8B-B14F-4D97-AF65-F5344CB8AC3E}">
        <p14:creationId xmlns:p14="http://schemas.microsoft.com/office/powerpoint/2010/main" val="4708109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0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0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20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203"/>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1206"/>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1208"/>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1207"/>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1209"/>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1211"/>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12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2" grpId="0" animBg="1"/>
      <p:bldP spid="51203" grpId="0" animBg="1"/>
      <p:bldP spid="51204" grpId="0" animBg="1"/>
      <p:bldP spid="51205" grpId="0" animBg="1"/>
      <p:bldP spid="51206" grpId="0" animBg="1"/>
      <p:bldP spid="51207" grpId="0" animBg="1"/>
      <p:bldP spid="51208" grpId="0"/>
      <p:bldP spid="51209" grpId="0"/>
      <p:bldP spid="51210" grpId="0"/>
      <p:bldP spid="51211"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normAutofit fontScale="90000"/>
          </a:bodyPr>
          <a:lstStyle/>
          <a:p>
            <a:pPr eaLnBrk="1" hangingPunct="1">
              <a:defRPr/>
            </a:pPr>
            <a:r>
              <a:rPr lang="it-IT" sz="4000" dirty="0">
                <a:solidFill>
                  <a:srgbClr val="000000"/>
                </a:solidFill>
                <a:cs typeface="+mj-cs"/>
              </a:rPr>
              <a:t>Importanza della conoscenza enciclopedica</a:t>
            </a:r>
          </a:p>
        </p:txBody>
      </p:sp>
      <p:sp>
        <p:nvSpPr>
          <p:cNvPr id="56323" name="Rectangle 3"/>
          <p:cNvSpPr>
            <a:spLocks noGrp="1" noChangeArrowheads="1"/>
          </p:cNvSpPr>
          <p:nvPr>
            <p:ph type="body" idx="1"/>
          </p:nvPr>
        </p:nvSpPr>
        <p:spPr>
          <a:ln w="57150">
            <a:solidFill>
              <a:schemeClr val="bg1"/>
            </a:solidFill>
            <a:miter lim="800000"/>
            <a:headEnd/>
            <a:tailEnd/>
          </a:ln>
        </p:spPr>
        <p:txBody>
          <a:bodyPr/>
          <a:lstStyle/>
          <a:p>
            <a:pPr marL="342865" indent="-342865" eaLnBrk="1" hangingPunct="1">
              <a:lnSpc>
                <a:spcPct val="80000"/>
              </a:lnSpc>
              <a:defRPr/>
            </a:pPr>
            <a:r>
              <a:rPr lang="it-IT" sz="2800" dirty="0">
                <a:solidFill>
                  <a:srgbClr val="000000"/>
                </a:solidFill>
                <a:cs typeface="+mn-cs"/>
              </a:rPr>
              <a:t>Leggi attentamente il testo del seguente problema e, </a:t>
            </a:r>
            <a:r>
              <a:rPr lang="it-IT" sz="2800" u="sng" dirty="0">
                <a:solidFill>
                  <a:srgbClr val="000000"/>
                </a:solidFill>
                <a:cs typeface="+mn-cs"/>
              </a:rPr>
              <a:t>senza risolverlo</a:t>
            </a:r>
            <a:r>
              <a:rPr lang="it-IT" sz="2800" dirty="0">
                <a:solidFill>
                  <a:srgbClr val="000000"/>
                </a:solidFill>
                <a:cs typeface="+mn-cs"/>
              </a:rPr>
              <a:t>, individua i dati mancanti o superflui:</a:t>
            </a:r>
          </a:p>
          <a:p>
            <a:pPr marL="342865" indent="-342865" eaLnBrk="1" hangingPunct="1">
              <a:lnSpc>
                <a:spcPct val="80000"/>
              </a:lnSpc>
              <a:defRPr/>
            </a:pPr>
            <a:r>
              <a:rPr lang="it-IT" sz="2800" dirty="0">
                <a:solidFill>
                  <a:srgbClr val="000000"/>
                </a:solidFill>
                <a:cs typeface="+mn-cs"/>
              </a:rPr>
              <a:t>Un allevatore possiede 47 mucche e 10 cavalli. Una mucca produce in media 15 litri di latte al giorno. Quanto latte viene prodotto ogni giorno </a:t>
            </a:r>
            <a:r>
              <a:rPr lang="it-IT" sz="2800" dirty="0" err="1">
                <a:solidFill>
                  <a:srgbClr val="000000"/>
                </a:solidFill>
                <a:cs typeface="+mn-cs"/>
              </a:rPr>
              <a:t>nell</a:t>
            </a:r>
            <a:r>
              <a:rPr lang="ja-JP" altLang="it-IT" sz="2800" dirty="0">
                <a:solidFill>
                  <a:srgbClr val="000000"/>
                </a:solidFill>
                <a:latin typeface="Arial"/>
                <a:cs typeface="+mn-cs"/>
              </a:rPr>
              <a:t>’</a:t>
            </a:r>
            <a:r>
              <a:rPr lang="it-IT" sz="2800" dirty="0">
                <a:solidFill>
                  <a:srgbClr val="000000"/>
                </a:solidFill>
                <a:cs typeface="+mn-cs"/>
              </a:rPr>
              <a:t>allevamento?</a:t>
            </a:r>
          </a:p>
          <a:p>
            <a:pPr marL="342865" indent="-342865" eaLnBrk="1" hangingPunct="1">
              <a:lnSpc>
                <a:spcPct val="80000"/>
              </a:lnSpc>
              <a:defRPr/>
            </a:pPr>
            <a:r>
              <a:rPr lang="it-IT" sz="2800" dirty="0">
                <a:solidFill>
                  <a:srgbClr val="000000"/>
                </a:solidFill>
                <a:cs typeface="+mn-cs"/>
              </a:rPr>
              <a:t>Nel problema c</a:t>
            </a:r>
            <a:r>
              <a:rPr lang="ja-JP" altLang="it-IT" sz="2800" dirty="0">
                <a:solidFill>
                  <a:srgbClr val="000000"/>
                </a:solidFill>
                <a:latin typeface="Arial"/>
                <a:cs typeface="+mn-cs"/>
              </a:rPr>
              <a:t>’</a:t>
            </a:r>
            <a:r>
              <a:rPr lang="it-IT" sz="2800" dirty="0">
                <a:solidFill>
                  <a:srgbClr val="000000"/>
                </a:solidFill>
                <a:cs typeface="+mn-cs"/>
              </a:rPr>
              <a:t>è un dato:   </a:t>
            </a:r>
          </a:p>
          <a:p>
            <a:pPr marL="342865" indent="-342865" eaLnBrk="1" hangingPunct="1">
              <a:lnSpc>
                <a:spcPct val="80000"/>
              </a:lnSpc>
              <a:buFontTx/>
              <a:buNone/>
              <a:defRPr/>
            </a:pPr>
            <a:r>
              <a:rPr lang="it-IT" sz="2800" dirty="0">
                <a:solidFill>
                  <a:srgbClr val="000000"/>
                </a:solidFill>
                <a:cs typeface="+mn-cs"/>
                <a:sym typeface="Wingdings" charset="0"/>
              </a:rPr>
              <a:t>     </a:t>
            </a:r>
            <a:r>
              <a:rPr lang="it-IT" sz="2800" dirty="0">
                <a:solidFill>
                  <a:srgbClr val="000000"/>
                </a:solidFill>
                <a:cs typeface="+mn-cs"/>
              </a:rPr>
              <a:t>superfluo            	</a:t>
            </a:r>
            <a:r>
              <a:rPr lang="it-IT" sz="2800" dirty="0">
                <a:solidFill>
                  <a:srgbClr val="000000"/>
                </a:solidFill>
                <a:cs typeface="+mn-cs"/>
                <a:sym typeface="Wingdings" charset="0"/>
              </a:rPr>
              <a:t> </a:t>
            </a:r>
            <a:r>
              <a:rPr lang="it-IT" sz="2800" dirty="0">
                <a:solidFill>
                  <a:srgbClr val="000000"/>
                </a:solidFill>
                <a:cs typeface="+mn-cs"/>
              </a:rPr>
              <a:t>mancante</a:t>
            </a:r>
          </a:p>
          <a:p>
            <a:pPr marL="342865" indent="-342865" eaLnBrk="1" hangingPunct="1">
              <a:lnSpc>
                <a:spcPct val="80000"/>
              </a:lnSpc>
              <a:defRPr/>
            </a:pPr>
            <a:r>
              <a:rPr lang="it-IT" sz="2800" dirty="0">
                <a:solidFill>
                  <a:srgbClr val="000000"/>
                </a:solidFill>
                <a:cs typeface="+mn-cs"/>
              </a:rPr>
              <a:t>Quale?……………………………………………………………</a:t>
            </a:r>
          </a:p>
        </p:txBody>
      </p:sp>
    </p:spTree>
    <p:extLst>
      <p:ext uri="{BB962C8B-B14F-4D97-AF65-F5344CB8AC3E}">
        <p14:creationId xmlns:p14="http://schemas.microsoft.com/office/powerpoint/2010/main" val="42025382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32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6323">
                                            <p:bg/>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6323">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6323">
                                            <p:txEl>
                                              <p:pRg st="1" end="1"/>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6323">
                                            <p:txEl>
                                              <p:pRg st="2" end="2"/>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6323">
                                            <p:txEl>
                                              <p:pRg st="3" end="3"/>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632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p:bldP spid="5632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problemi</a:t>
            </a:r>
            <a:endParaRPr lang="it-IT" dirty="0"/>
          </a:p>
        </p:txBody>
      </p:sp>
      <p:sp>
        <p:nvSpPr>
          <p:cNvPr id="3" name="Segnaposto contenuto 2"/>
          <p:cNvSpPr>
            <a:spLocks noGrp="1"/>
          </p:cNvSpPr>
          <p:nvPr>
            <p:ph idx="1"/>
          </p:nvPr>
        </p:nvSpPr>
        <p:spPr/>
        <p:txBody>
          <a:bodyPr/>
          <a:lstStyle/>
          <a:p>
            <a:r>
              <a:rPr lang="it-IT" dirty="0" smtClean="0"/>
              <a:t>Hanno un ruolo cruciale nell’attività del matematico</a:t>
            </a:r>
          </a:p>
          <a:p>
            <a:r>
              <a:rPr lang="it-IT" dirty="0" smtClean="0"/>
              <a:t>Hanno un ruolo cruciale nell’insegnamento della matematica</a:t>
            </a:r>
          </a:p>
          <a:p>
            <a:r>
              <a:rPr lang="it-IT" dirty="0" smtClean="0"/>
              <a:t>Hanno un ruolo cruciale nella ricerca didattica, che fa ampio uso di ‘problemi’</a:t>
            </a:r>
            <a:endParaRPr lang="it-IT" dirty="0"/>
          </a:p>
        </p:txBody>
      </p:sp>
      <p:sp>
        <p:nvSpPr>
          <p:cNvPr id="4" name="Freccia giù 3"/>
          <p:cNvSpPr/>
          <p:nvPr/>
        </p:nvSpPr>
        <p:spPr>
          <a:xfrm>
            <a:off x="4313362" y="4861228"/>
            <a:ext cx="361272" cy="470795"/>
          </a:xfrm>
          <a:prstGeom prst="downArrow">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 name="CasellaDiTesto 4"/>
          <p:cNvSpPr txBox="1"/>
          <p:nvPr/>
        </p:nvSpPr>
        <p:spPr>
          <a:xfrm>
            <a:off x="733485" y="5441510"/>
            <a:ext cx="7531963" cy="830997"/>
          </a:xfrm>
          <a:prstGeom prst="rect">
            <a:avLst/>
          </a:prstGeom>
          <a:noFill/>
          <a:ln>
            <a:solidFill>
              <a:srgbClr val="000000"/>
            </a:solidFill>
          </a:ln>
        </p:spPr>
        <p:txBody>
          <a:bodyPr wrap="square" rtlCol="0">
            <a:spAutoFit/>
          </a:bodyPr>
          <a:lstStyle/>
          <a:p>
            <a:pPr marL="285750" indent="-285750">
              <a:buFont typeface="Wingdings" charset="2"/>
              <a:buChar char="Ø"/>
            </a:pPr>
            <a:r>
              <a:rPr lang="it-IT" sz="2400" dirty="0" smtClean="0"/>
              <a:t>Come oggetto di indagine </a:t>
            </a:r>
            <a:r>
              <a:rPr lang="it-IT" sz="2400" dirty="0" smtClean="0">
                <a:sym typeface="Wingdings"/>
              </a:rPr>
              <a:t> studi sul </a:t>
            </a:r>
            <a:r>
              <a:rPr lang="it-IT" sz="2400" dirty="0" err="1" smtClean="0">
                <a:sym typeface="Wingdings"/>
              </a:rPr>
              <a:t>problem</a:t>
            </a:r>
            <a:r>
              <a:rPr lang="it-IT" sz="2400" dirty="0" smtClean="0">
                <a:sym typeface="Wingdings"/>
              </a:rPr>
              <a:t> </a:t>
            </a:r>
            <a:r>
              <a:rPr lang="it-IT" sz="2400" dirty="0" err="1" smtClean="0">
                <a:sym typeface="Wingdings"/>
              </a:rPr>
              <a:t>solving</a:t>
            </a:r>
            <a:endParaRPr lang="it-IT" sz="2400" dirty="0" smtClean="0">
              <a:sym typeface="Wingdings"/>
            </a:endParaRPr>
          </a:p>
          <a:p>
            <a:pPr marL="285750" indent="-285750">
              <a:buFont typeface="Wingdings" charset="2"/>
              <a:buChar char="Ø"/>
            </a:pPr>
            <a:r>
              <a:rPr lang="it-IT" sz="2400" dirty="0" smtClean="0">
                <a:sym typeface="Wingdings"/>
              </a:rPr>
              <a:t>Come strumento di indagine</a:t>
            </a:r>
            <a:endParaRPr lang="it-IT" sz="2400" dirty="0" smtClean="0"/>
          </a:p>
        </p:txBody>
      </p:sp>
    </p:spTree>
    <p:extLst>
      <p:ext uri="{BB962C8B-B14F-4D97-AF65-F5344CB8AC3E}">
        <p14:creationId xmlns:p14="http://schemas.microsoft.com/office/powerpoint/2010/main" val="31986905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animBg="1"/>
      <p:bldP spid="5"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defRPr/>
            </a:pPr>
            <a:r>
              <a:rPr lang="it-IT" dirty="0" smtClean="0">
                <a:solidFill>
                  <a:srgbClr val="000000"/>
                </a:solidFill>
                <a:cs typeface="+mj-cs"/>
              </a:rPr>
              <a:t>V elementare</a:t>
            </a:r>
          </a:p>
        </p:txBody>
      </p:sp>
      <p:sp>
        <p:nvSpPr>
          <p:cNvPr id="57347" name="Rectangle 3"/>
          <p:cNvSpPr>
            <a:spLocks noGrp="1" noChangeArrowheads="1"/>
          </p:cNvSpPr>
          <p:nvPr>
            <p:ph type="body" idx="1"/>
          </p:nvPr>
        </p:nvSpPr>
        <p:spPr>
          <a:ln w="57150">
            <a:solidFill>
              <a:schemeClr val="bg1"/>
            </a:solidFill>
            <a:miter lim="800000"/>
            <a:headEnd/>
            <a:tailEnd/>
          </a:ln>
        </p:spPr>
        <p:txBody>
          <a:bodyPr/>
          <a:lstStyle/>
          <a:p>
            <a:pPr marL="342865" indent="-342865" eaLnBrk="1" hangingPunct="1">
              <a:lnSpc>
                <a:spcPct val="80000"/>
              </a:lnSpc>
              <a:defRPr/>
            </a:pPr>
            <a:r>
              <a:rPr lang="it-IT" sz="2800" dirty="0">
                <a:solidFill>
                  <a:srgbClr val="000000"/>
                </a:solidFill>
                <a:cs typeface="+mn-cs"/>
              </a:rPr>
              <a:t>Leggi attentamente il testo del seguente problema e, </a:t>
            </a:r>
            <a:r>
              <a:rPr lang="it-IT" sz="2800" u="sng" dirty="0">
                <a:solidFill>
                  <a:srgbClr val="000000"/>
                </a:solidFill>
                <a:cs typeface="+mn-cs"/>
              </a:rPr>
              <a:t>senza risolverlo</a:t>
            </a:r>
            <a:r>
              <a:rPr lang="it-IT" sz="2800" dirty="0">
                <a:solidFill>
                  <a:srgbClr val="000000"/>
                </a:solidFill>
                <a:cs typeface="+mn-cs"/>
              </a:rPr>
              <a:t>, individua i dati mancanti o superflui:</a:t>
            </a:r>
          </a:p>
          <a:p>
            <a:pPr marL="342865" indent="-342865" eaLnBrk="1" hangingPunct="1">
              <a:lnSpc>
                <a:spcPct val="80000"/>
              </a:lnSpc>
              <a:defRPr/>
            </a:pPr>
            <a:r>
              <a:rPr lang="it-IT" sz="2800" dirty="0">
                <a:solidFill>
                  <a:srgbClr val="000000"/>
                </a:solidFill>
                <a:cs typeface="+mn-cs"/>
              </a:rPr>
              <a:t>Un allevatore possiede 47 mucche e 10 cavalli. Una mucca produce in media 15 litri di latte al giorno. Quanto latte viene prodotto ogni giorno </a:t>
            </a:r>
            <a:r>
              <a:rPr lang="it-IT" sz="2800" dirty="0" err="1">
                <a:solidFill>
                  <a:srgbClr val="000000"/>
                </a:solidFill>
                <a:cs typeface="+mn-cs"/>
              </a:rPr>
              <a:t>nell</a:t>
            </a:r>
            <a:r>
              <a:rPr lang="ja-JP" altLang="it-IT" sz="2800" dirty="0">
                <a:solidFill>
                  <a:srgbClr val="000000"/>
                </a:solidFill>
                <a:latin typeface="Arial"/>
                <a:cs typeface="+mn-cs"/>
              </a:rPr>
              <a:t>’</a:t>
            </a:r>
            <a:r>
              <a:rPr lang="it-IT" sz="2800" dirty="0">
                <a:solidFill>
                  <a:srgbClr val="000000"/>
                </a:solidFill>
                <a:cs typeface="+mn-cs"/>
              </a:rPr>
              <a:t>allevamento?</a:t>
            </a:r>
          </a:p>
          <a:p>
            <a:pPr marL="342865" indent="-342865" eaLnBrk="1" hangingPunct="1">
              <a:lnSpc>
                <a:spcPct val="80000"/>
              </a:lnSpc>
              <a:defRPr/>
            </a:pPr>
            <a:r>
              <a:rPr lang="it-IT" sz="2800" dirty="0">
                <a:solidFill>
                  <a:srgbClr val="000000"/>
                </a:solidFill>
                <a:cs typeface="+mn-cs"/>
              </a:rPr>
              <a:t>Nel problema c</a:t>
            </a:r>
            <a:r>
              <a:rPr lang="ja-JP" altLang="it-IT" sz="2800" dirty="0">
                <a:solidFill>
                  <a:srgbClr val="000000"/>
                </a:solidFill>
                <a:latin typeface="Arial"/>
                <a:cs typeface="+mn-cs"/>
              </a:rPr>
              <a:t>’</a:t>
            </a:r>
            <a:r>
              <a:rPr lang="it-IT" sz="2800" dirty="0">
                <a:solidFill>
                  <a:srgbClr val="000000"/>
                </a:solidFill>
                <a:cs typeface="+mn-cs"/>
              </a:rPr>
              <a:t>è un dato:   </a:t>
            </a:r>
          </a:p>
          <a:p>
            <a:pPr marL="342865" indent="-342865" eaLnBrk="1" hangingPunct="1">
              <a:lnSpc>
                <a:spcPct val="80000"/>
              </a:lnSpc>
              <a:buFontTx/>
              <a:buNone/>
              <a:defRPr/>
            </a:pPr>
            <a:r>
              <a:rPr lang="it-IT" sz="2800" dirty="0">
                <a:solidFill>
                  <a:srgbClr val="000000"/>
                </a:solidFill>
                <a:cs typeface="+mn-cs"/>
                <a:sym typeface="Wingdings" charset="0"/>
              </a:rPr>
              <a:t>     </a:t>
            </a:r>
            <a:r>
              <a:rPr lang="it-IT" sz="2800" dirty="0">
                <a:solidFill>
                  <a:srgbClr val="000000"/>
                </a:solidFill>
                <a:cs typeface="+mn-cs"/>
              </a:rPr>
              <a:t>superfluo            	</a:t>
            </a:r>
            <a:r>
              <a:rPr lang="it-IT" sz="2800" dirty="0">
                <a:solidFill>
                  <a:srgbClr val="000000"/>
                </a:solidFill>
                <a:cs typeface="+mn-cs"/>
                <a:sym typeface="Wingdings" charset="0"/>
              </a:rPr>
              <a:t> </a:t>
            </a:r>
            <a:r>
              <a:rPr lang="it-IT" sz="2800" dirty="0">
                <a:solidFill>
                  <a:srgbClr val="000000"/>
                </a:solidFill>
                <a:cs typeface="+mn-cs"/>
              </a:rPr>
              <a:t>mancante</a:t>
            </a:r>
          </a:p>
          <a:p>
            <a:pPr marL="342865" indent="-342865" eaLnBrk="1" hangingPunct="1">
              <a:lnSpc>
                <a:spcPct val="80000"/>
              </a:lnSpc>
              <a:defRPr/>
            </a:pPr>
            <a:r>
              <a:rPr lang="it-IT" sz="2800" dirty="0">
                <a:solidFill>
                  <a:srgbClr val="000000"/>
                </a:solidFill>
                <a:cs typeface="+mn-cs"/>
              </a:rPr>
              <a:t>Quale?……………………………………………………………</a:t>
            </a:r>
          </a:p>
        </p:txBody>
      </p:sp>
      <p:grpSp>
        <p:nvGrpSpPr>
          <p:cNvPr id="2" name="Gruppo 1"/>
          <p:cNvGrpSpPr/>
          <p:nvPr/>
        </p:nvGrpSpPr>
        <p:grpSpPr>
          <a:xfrm>
            <a:off x="3706000" y="4161108"/>
            <a:ext cx="431800" cy="576263"/>
            <a:chOff x="4140200" y="4508500"/>
            <a:chExt cx="431800" cy="576263"/>
          </a:xfrm>
        </p:grpSpPr>
        <p:sp>
          <p:nvSpPr>
            <p:cNvPr id="57348" name="Line 4"/>
            <p:cNvSpPr>
              <a:spLocks noChangeShapeType="1"/>
            </p:cNvSpPr>
            <p:nvPr/>
          </p:nvSpPr>
          <p:spPr bwMode="auto">
            <a:xfrm>
              <a:off x="4140200" y="4508500"/>
              <a:ext cx="431800" cy="576263"/>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lstStyle/>
            <a:p>
              <a:pPr>
                <a:defRPr/>
              </a:pPr>
              <a:endParaRPr lang="it-IT">
                <a:solidFill>
                  <a:srgbClr val="000000"/>
                </a:solidFill>
                <a:cs typeface="+mn-cs"/>
              </a:endParaRPr>
            </a:p>
          </p:txBody>
        </p:sp>
        <p:sp>
          <p:nvSpPr>
            <p:cNvPr id="57349" name="Line 5"/>
            <p:cNvSpPr>
              <a:spLocks noChangeShapeType="1"/>
            </p:cNvSpPr>
            <p:nvPr/>
          </p:nvSpPr>
          <p:spPr bwMode="auto">
            <a:xfrm flipV="1">
              <a:off x="4140200" y="4508500"/>
              <a:ext cx="431800" cy="504825"/>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lstStyle/>
            <a:p>
              <a:pPr>
                <a:defRPr/>
              </a:pPr>
              <a:endParaRPr lang="it-IT">
                <a:solidFill>
                  <a:srgbClr val="000000"/>
                </a:solidFill>
                <a:cs typeface="+mn-cs"/>
              </a:endParaRPr>
            </a:p>
          </p:txBody>
        </p:sp>
      </p:grpSp>
      <p:sp>
        <p:nvSpPr>
          <p:cNvPr id="57350" name="Rectangle 6"/>
          <p:cNvSpPr>
            <a:spLocks noChangeArrowheads="1"/>
          </p:cNvSpPr>
          <p:nvPr/>
        </p:nvSpPr>
        <p:spPr bwMode="auto">
          <a:xfrm>
            <a:off x="2124075" y="5084763"/>
            <a:ext cx="6408738" cy="792162"/>
          </a:xfrm>
          <a:prstGeom prst="rect">
            <a:avLst/>
          </a:prstGeom>
          <a:noFill/>
          <a:ln>
            <a:noFill/>
          </a:ln>
          <a:effectLst/>
          <a:extLst/>
        </p:spPr>
        <p:txBody>
          <a:bodyPr wrap="none" lIns="91430" tIns="45715" rIns="91430" bIns="45715" anchor="ctr"/>
          <a:lstStyle/>
          <a:p>
            <a:pPr algn="ctr">
              <a:defRPr/>
            </a:pPr>
            <a:r>
              <a:rPr lang="it-IT" sz="2800" dirty="0">
                <a:solidFill>
                  <a:srgbClr val="FF0000"/>
                </a:solidFill>
                <a:cs typeface="+mn-cs"/>
              </a:rPr>
              <a:t>Non sappiamo quanto latte </a:t>
            </a:r>
          </a:p>
          <a:p>
            <a:pPr algn="ctr">
              <a:defRPr/>
            </a:pPr>
            <a:r>
              <a:rPr lang="it-IT" sz="2800" dirty="0">
                <a:solidFill>
                  <a:srgbClr val="FF0000"/>
                </a:solidFill>
                <a:cs typeface="+mn-cs"/>
              </a:rPr>
              <a:t>producono i cavalli ogni giorno</a:t>
            </a:r>
            <a:r>
              <a:rPr lang="it-IT" dirty="0">
                <a:solidFill>
                  <a:srgbClr val="FF0000"/>
                </a:solidFill>
                <a:cs typeface="+mn-cs"/>
              </a:rPr>
              <a:t> </a:t>
            </a:r>
          </a:p>
        </p:txBody>
      </p:sp>
    </p:spTree>
    <p:extLst>
      <p:ext uri="{BB962C8B-B14F-4D97-AF65-F5344CB8AC3E}">
        <p14:creationId xmlns:p14="http://schemas.microsoft.com/office/powerpoint/2010/main" val="551007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34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73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p:bldP spid="57350"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5842" name="Rectangle 2"/>
          <p:cNvSpPr>
            <a:spLocks noChangeArrowheads="1"/>
          </p:cNvSpPr>
          <p:nvPr/>
        </p:nvSpPr>
        <p:spPr bwMode="auto">
          <a:xfrm>
            <a:off x="827088" y="3141663"/>
            <a:ext cx="2449512" cy="1152525"/>
          </a:xfrm>
          <a:prstGeom prst="rect">
            <a:avLst/>
          </a:prstGeom>
          <a:solidFill>
            <a:srgbClr val="FF99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0" tIns="45711" rIns="91420" bIns="45711" anchor="ctr"/>
          <a:lstStyle/>
          <a:p>
            <a:pPr algn="ctr">
              <a:defRPr/>
            </a:pPr>
            <a:r>
              <a:rPr lang="it-IT">
                <a:cs typeface="+mn-cs"/>
              </a:rPr>
              <a:t>CONTESTO</a:t>
            </a:r>
          </a:p>
        </p:txBody>
      </p:sp>
      <p:sp>
        <p:nvSpPr>
          <p:cNvPr id="1315843" name="Rectangle 3"/>
          <p:cNvSpPr>
            <a:spLocks noChangeArrowheads="1"/>
          </p:cNvSpPr>
          <p:nvPr/>
        </p:nvSpPr>
        <p:spPr bwMode="auto">
          <a:xfrm>
            <a:off x="5578475" y="3181350"/>
            <a:ext cx="2449513" cy="1152525"/>
          </a:xfrm>
          <a:prstGeom prst="rect">
            <a:avLst/>
          </a:prstGeom>
          <a:solidFill>
            <a:srgbClr val="33CC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0" tIns="45711" rIns="91420" bIns="45711" anchor="ctr"/>
          <a:lstStyle/>
          <a:p>
            <a:pPr algn="ctr">
              <a:defRPr/>
            </a:pPr>
            <a:r>
              <a:rPr lang="it-IT">
                <a:cs typeface="+mn-cs"/>
              </a:rPr>
              <a:t>DOMANDA</a:t>
            </a:r>
          </a:p>
        </p:txBody>
      </p:sp>
      <p:sp>
        <p:nvSpPr>
          <p:cNvPr id="1315844" name="AutoShape 4"/>
          <p:cNvSpPr>
            <a:spLocks/>
          </p:cNvSpPr>
          <p:nvPr/>
        </p:nvSpPr>
        <p:spPr bwMode="auto">
          <a:xfrm rot="16200000">
            <a:off x="3959225" y="223838"/>
            <a:ext cx="936625" cy="4752975"/>
          </a:xfrm>
          <a:prstGeom prst="rightBrace">
            <a:avLst>
              <a:gd name="adj1" fmla="val 42288"/>
              <a:gd name="adj2" fmla="val 49796"/>
            </a:avLst>
          </a:prstGeom>
          <a:noFill/>
          <a:ln w="381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eaVert" wrap="none" lIns="91420" tIns="45711" rIns="91420" bIns="45711" anchor="ctr"/>
          <a:lstStyle/>
          <a:p>
            <a:pPr algn="ctr">
              <a:defRPr/>
            </a:pPr>
            <a:endParaRPr lang="it-IT">
              <a:solidFill>
                <a:schemeClr val="bg1"/>
              </a:solidFill>
              <a:cs typeface="+mn-cs"/>
            </a:endParaRPr>
          </a:p>
        </p:txBody>
      </p:sp>
      <p:sp>
        <p:nvSpPr>
          <p:cNvPr id="1315845" name="Text Box 5"/>
          <p:cNvSpPr txBox="1">
            <a:spLocks noChangeArrowheads="1"/>
          </p:cNvSpPr>
          <p:nvPr/>
        </p:nvSpPr>
        <p:spPr bwMode="auto">
          <a:xfrm>
            <a:off x="1042988" y="692150"/>
            <a:ext cx="6696075" cy="776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0" tIns="45711" rIns="91420" bIns="45711">
            <a:spAutoFit/>
          </a:bodyPr>
          <a:lstStyle/>
          <a:p>
            <a:pPr algn="ctr">
              <a:spcBef>
                <a:spcPct val="50000"/>
              </a:spcBef>
              <a:defRPr/>
            </a:pPr>
            <a:r>
              <a:rPr lang="it-IT" sz="4400" b="1">
                <a:solidFill>
                  <a:schemeClr val="bg1"/>
                </a:solidFill>
                <a:cs typeface="+mn-cs"/>
              </a:rPr>
              <a:t>PROBLEMA</a:t>
            </a:r>
          </a:p>
        </p:txBody>
      </p:sp>
      <p:sp>
        <p:nvSpPr>
          <p:cNvPr id="1315846" name="Text Box 6"/>
          <p:cNvSpPr txBox="1">
            <a:spLocks noChangeArrowheads="1"/>
          </p:cNvSpPr>
          <p:nvPr/>
        </p:nvSpPr>
        <p:spPr bwMode="auto">
          <a:xfrm>
            <a:off x="1692275" y="260350"/>
            <a:ext cx="5616575" cy="525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lgn="ctr">
              <a:spcBef>
                <a:spcPct val="50000"/>
              </a:spcBef>
              <a:defRPr/>
            </a:pPr>
            <a:r>
              <a:rPr lang="it-IT" sz="2800">
                <a:solidFill>
                  <a:schemeClr val="bg1"/>
                </a:solidFill>
                <a:cs typeface="+mn-cs"/>
              </a:rPr>
              <a:t>COMPRENDERE UN</a:t>
            </a:r>
          </a:p>
        </p:txBody>
      </p:sp>
      <p:sp>
        <p:nvSpPr>
          <p:cNvPr id="1315847" name="Text Box 7"/>
          <p:cNvSpPr txBox="1">
            <a:spLocks noChangeArrowheads="1"/>
          </p:cNvSpPr>
          <p:nvPr/>
        </p:nvSpPr>
        <p:spPr bwMode="auto">
          <a:xfrm>
            <a:off x="2411413" y="1628775"/>
            <a:ext cx="4248150" cy="525463"/>
          </a:xfrm>
          <a:prstGeom prst="rect">
            <a:avLst/>
          </a:prstGeom>
          <a:gradFill rotWithShape="1">
            <a:gsLst>
              <a:gs pos="0">
                <a:srgbClr val="FF9999"/>
              </a:gs>
              <a:gs pos="100000">
                <a:srgbClr val="00FF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lgn="ctr">
              <a:spcBef>
                <a:spcPct val="50000"/>
              </a:spcBef>
              <a:defRPr/>
            </a:pPr>
            <a:r>
              <a:rPr lang="it-IT" sz="2800">
                <a:cs typeface="+mn-cs"/>
              </a:rPr>
              <a:t>Aspetti linguistici generali</a:t>
            </a:r>
          </a:p>
        </p:txBody>
      </p:sp>
      <p:sp>
        <p:nvSpPr>
          <p:cNvPr id="1315848" name="Text Box 8"/>
          <p:cNvSpPr txBox="1">
            <a:spLocks noChangeArrowheads="1"/>
          </p:cNvSpPr>
          <p:nvPr/>
        </p:nvSpPr>
        <p:spPr bwMode="auto">
          <a:xfrm>
            <a:off x="611188" y="3068638"/>
            <a:ext cx="8394700" cy="525462"/>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buFontTx/>
              <a:buChar char="•"/>
              <a:defRPr/>
            </a:pPr>
            <a:r>
              <a:rPr lang="it-IT" sz="2800" dirty="0">
                <a:cs typeface="+mn-cs"/>
              </a:rPr>
              <a:t> Lessico</a:t>
            </a:r>
          </a:p>
        </p:txBody>
      </p:sp>
      <p:sp>
        <p:nvSpPr>
          <p:cNvPr id="1315849" name="Text Box 9"/>
          <p:cNvSpPr txBox="1">
            <a:spLocks noChangeArrowheads="1"/>
          </p:cNvSpPr>
          <p:nvPr/>
        </p:nvSpPr>
        <p:spPr bwMode="auto">
          <a:xfrm>
            <a:off x="611188" y="3579813"/>
            <a:ext cx="8394700" cy="525462"/>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buFontTx/>
              <a:buChar char="•"/>
              <a:defRPr/>
            </a:pPr>
            <a:r>
              <a:rPr lang="it-IT" sz="2800">
                <a:cs typeface="+mn-cs"/>
              </a:rPr>
              <a:t> Legami fra le varie parti del testo</a:t>
            </a:r>
          </a:p>
        </p:txBody>
      </p:sp>
      <p:sp>
        <p:nvSpPr>
          <p:cNvPr id="1315851" name="Text Box 11"/>
          <p:cNvSpPr txBox="1">
            <a:spLocks noChangeArrowheads="1"/>
          </p:cNvSpPr>
          <p:nvPr/>
        </p:nvSpPr>
        <p:spPr bwMode="auto">
          <a:xfrm>
            <a:off x="611188" y="4092575"/>
            <a:ext cx="8394700" cy="525463"/>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buFontTx/>
              <a:buChar char="•"/>
              <a:defRPr/>
            </a:pPr>
            <a:r>
              <a:rPr lang="it-IT" sz="2800">
                <a:cs typeface="+mn-cs"/>
              </a:rPr>
              <a:t> Enciclopedia</a:t>
            </a:r>
          </a:p>
        </p:txBody>
      </p:sp>
      <p:sp>
        <p:nvSpPr>
          <p:cNvPr id="11" name="Text Box 11"/>
          <p:cNvSpPr txBox="1">
            <a:spLocks noChangeArrowheads="1"/>
          </p:cNvSpPr>
          <p:nvPr/>
        </p:nvSpPr>
        <p:spPr bwMode="auto">
          <a:xfrm>
            <a:off x="611188" y="4581525"/>
            <a:ext cx="8394700" cy="525463"/>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buFontTx/>
              <a:buChar char="•"/>
              <a:defRPr/>
            </a:pPr>
            <a:r>
              <a:rPr lang="it-IT" sz="2800" dirty="0">
                <a:cs typeface="+mn-cs"/>
              </a:rPr>
              <a:t> Sceneggiature comuni</a:t>
            </a:r>
          </a:p>
        </p:txBody>
      </p:sp>
    </p:spTree>
    <p:extLst>
      <p:ext uri="{BB962C8B-B14F-4D97-AF65-F5344CB8AC3E}">
        <p14:creationId xmlns:p14="http://schemas.microsoft.com/office/powerpoint/2010/main" val="264953947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8066" name="Picture 2" descr="Umberto Eco"/>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a:xfrm>
            <a:off x="482600" y="1555750"/>
            <a:ext cx="2433638" cy="331311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
        <p:nvSpPr>
          <p:cNvPr id="1368067" name="Rectangle 3"/>
          <p:cNvSpPr>
            <a:spLocks noChangeArrowheads="1"/>
          </p:cNvSpPr>
          <p:nvPr/>
        </p:nvSpPr>
        <p:spPr bwMode="auto">
          <a:xfrm>
            <a:off x="468313" y="908050"/>
            <a:ext cx="2447925" cy="647700"/>
          </a:xfrm>
          <a:prstGeom prst="rect">
            <a:avLst/>
          </a:prstGeom>
          <a:noFill/>
          <a:ln>
            <a:noFill/>
          </a:ln>
          <a:effectLst/>
          <a:extLst/>
        </p:spPr>
        <p:txBody>
          <a:bodyPr wrap="none" lIns="91430" tIns="45715" rIns="91430" bIns="45715" anchor="ctr"/>
          <a:lstStyle/>
          <a:p>
            <a:pPr algn="ctr">
              <a:defRPr/>
            </a:pPr>
            <a:r>
              <a:rPr lang="it-IT" sz="2800" dirty="0">
                <a:cs typeface="+mn-cs"/>
              </a:rPr>
              <a:t>Umberto Eco</a:t>
            </a:r>
          </a:p>
        </p:txBody>
      </p:sp>
      <p:sp>
        <p:nvSpPr>
          <p:cNvPr id="1368068" name="AutoShape 4"/>
          <p:cNvSpPr>
            <a:spLocks noChangeArrowheads="1"/>
          </p:cNvSpPr>
          <p:nvPr/>
        </p:nvSpPr>
        <p:spPr bwMode="auto">
          <a:xfrm>
            <a:off x="3419475" y="1196975"/>
            <a:ext cx="4752975" cy="1512888"/>
          </a:xfrm>
          <a:prstGeom prst="wedgeRectCallout">
            <a:avLst>
              <a:gd name="adj1" fmla="val -59417"/>
              <a:gd name="adj2" fmla="val 110125"/>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lstStyle/>
          <a:p>
            <a:pPr algn="ctr">
              <a:defRPr/>
            </a:pPr>
            <a:r>
              <a:rPr lang="it-IT" sz="2800">
                <a:cs typeface="+mn-cs"/>
              </a:rPr>
              <a:t>Un testo è una macchina pigra che si attende dal lettore molta collaborazione.</a:t>
            </a:r>
          </a:p>
        </p:txBody>
      </p:sp>
    </p:spTree>
    <p:extLst>
      <p:ext uri="{BB962C8B-B14F-4D97-AF65-F5344CB8AC3E}">
        <p14:creationId xmlns:p14="http://schemas.microsoft.com/office/powerpoint/2010/main" val="91511733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smtClean="0"/>
              <a:t>Sceneggiature comuni</a:t>
            </a:r>
            <a:endParaRPr lang="it-IT" dirty="0"/>
          </a:p>
        </p:txBody>
      </p:sp>
      <p:sp>
        <p:nvSpPr>
          <p:cNvPr id="4" name="Segnaposto contenuto 3"/>
          <p:cNvSpPr>
            <a:spLocks noGrp="1"/>
          </p:cNvSpPr>
          <p:nvPr>
            <p:ph idx="1"/>
          </p:nvPr>
        </p:nvSpPr>
        <p:spPr/>
        <p:txBody>
          <a:bodyPr/>
          <a:lstStyle/>
          <a:p>
            <a:pPr lvl="0"/>
            <a:r>
              <a:rPr lang="it-IT" dirty="0"/>
              <a:t>La conoscenza enciclopedica è organizzata in schemi più o meno complessi e collegati gli uni agli altri, presenti nella memoria a lungo termine. </a:t>
            </a:r>
          </a:p>
          <a:p>
            <a:pPr lvl="0"/>
            <a:r>
              <a:rPr lang="it-IT" dirty="0"/>
              <a:t>Tali schemi in letteratura sono indicati come </a:t>
            </a:r>
            <a:r>
              <a:rPr lang="it-IT" i="1" dirty="0" err="1"/>
              <a:t>frames</a:t>
            </a:r>
            <a:r>
              <a:rPr lang="it-IT" dirty="0"/>
              <a:t>, </a:t>
            </a:r>
            <a:r>
              <a:rPr lang="it-IT" i="1" dirty="0" err="1"/>
              <a:t>schemata</a:t>
            </a:r>
            <a:r>
              <a:rPr lang="it-IT" dirty="0"/>
              <a:t>, </a:t>
            </a:r>
            <a:r>
              <a:rPr lang="it-IT" i="1" dirty="0"/>
              <a:t>scripts</a:t>
            </a:r>
            <a:r>
              <a:rPr lang="it-IT" dirty="0"/>
              <a:t>, </a:t>
            </a:r>
            <a:r>
              <a:rPr lang="it-IT" i="1" dirty="0" err="1"/>
              <a:t>plans</a:t>
            </a:r>
            <a:r>
              <a:rPr lang="it-IT" dirty="0"/>
              <a:t>.  </a:t>
            </a:r>
          </a:p>
          <a:p>
            <a:pPr lvl="0"/>
            <a:r>
              <a:rPr lang="it-IT" dirty="0"/>
              <a:t>Umberto Eco parla di </a:t>
            </a:r>
            <a:r>
              <a:rPr lang="it-IT" i="1" dirty="0"/>
              <a:t>sceneggiature comuni</a:t>
            </a:r>
            <a:r>
              <a:rPr lang="it-IT" dirty="0"/>
              <a:t>  (</a:t>
            </a:r>
            <a:r>
              <a:rPr lang="it-IT" i="1" dirty="0" err="1"/>
              <a:t>frames</a:t>
            </a:r>
            <a:r>
              <a:rPr lang="it-IT" dirty="0"/>
              <a:t>).</a:t>
            </a:r>
          </a:p>
          <a:p>
            <a:endParaRPr lang="it-IT" dirty="0"/>
          </a:p>
        </p:txBody>
      </p:sp>
    </p:spTree>
    <p:extLst>
      <p:ext uri="{BB962C8B-B14F-4D97-AF65-F5344CB8AC3E}">
        <p14:creationId xmlns:p14="http://schemas.microsoft.com/office/powerpoint/2010/main" val="40298444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3"/>
          <p:cNvSpPr>
            <a:spLocks noGrp="1"/>
          </p:cNvSpPr>
          <p:nvPr>
            <p:ph idx="1"/>
          </p:nvPr>
        </p:nvSpPr>
        <p:spPr>
          <a:xfrm>
            <a:off x="457200" y="404813"/>
            <a:ext cx="8229600" cy="5721350"/>
          </a:xfrm>
          <a:solidFill>
            <a:schemeClr val="bg1"/>
          </a:solidFill>
        </p:spPr>
        <p:txBody>
          <a:bodyPr/>
          <a:lstStyle/>
          <a:p>
            <a:pPr marL="0" indent="0">
              <a:buFontTx/>
              <a:buNone/>
              <a:defRPr/>
            </a:pPr>
            <a:r>
              <a:rPr lang="it-IT" sz="2000" dirty="0"/>
              <a:t>Supponiamo che a un cervello elettronico sia data da disambiguare </a:t>
            </a:r>
            <a:r>
              <a:rPr lang="it-IT" sz="2000" dirty="0" smtClean="0"/>
              <a:t>l'espressione:</a:t>
            </a:r>
            <a:endParaRPr lang="it-IT" sz="2000" dirty="0"/>
          </a:p>
          <a:p>
            <a:pPr marL="0" indent="0">
              <a:buFontTx/>
              <a:buNone/>
              <a:defRPr/>
            </a:pPr>
            <a:r>
              <a:rPr lang="it-IT" sz="2000" dirty="0"/>
              <a:t> 'Giovanni doveva organizzare un party e andò al supermarket'</a:t>
            </a:r>
          </a:p>
          <a:p>
            <a:pPr marL="0" indent="0">
              <a:buFontTx/>
              <a:buNone/>
              <a:defRPr/>
            </a:pPr>
            <a:r>
              <a:rPr lang="it-IT" sz="2000" dirty="0"/>
              <a:t> </a:t>
            </a:r>
          </a:p>
          <a:p>
            <a:pPr marL="0" indent="0">
              <a:buFontTx/>
              <a:buNone/>
              <a:defRPr/>
            </a:pPr>
            <a:r>
              <a:rPr lang="it-IT" sz="2000" dirty="0"/>
              <a:t>Posto che la macchina abbia semplici informazioni in termini di dizionario di base, essa può capire cosa Giovanni vuole fare e dove va, ma non può decidere perché per organizzare un party vada al supermarket. </a:t>
            </a:r>
            <a:endParaRPr lang="it-IT" sz="2000" dirty="0" smtClean="0"/>
          </a:p>
          <a:p>
            <a:pPr marL="0" indent="0">
              <a:buFontTx/>
              <a:buNone/>
              <a:defRPr/>
            </a:pPr>
            <a:r>
              <a:rPr lang="it-IT" sz="2000" dirty="0" smtClean="0"/>
              <a:t>Se </a:t>
            </a:r>
            <a:r>
              <a:rPr lang="it-IT" sz="2000" dirty="0"/>
              <a:t>la macchina invece è stata nutrita con la sceneggiatura «</a:t>
            </a:r>
            <a:r>
              <a:rPr lang="it-IT" sz="2000" dirty="0" err="1"/>
              <a:t>cocktayl</a:t>
            </a:r>
            <a:r>
              <a:rPr lang="it-IT" sz="2000" dirty="0"/>
              <a:t> party» che specifica, tra le altre condizioni sociali di realizzazione di un party, che esso comporta la distribuzione di bibite, liquori e noccioline, e contemporaneamente è stata nutrita con la sceneggiatura «supermarket», che contempla il fatto che ivi si vendano, tra l'altro, anche bibite, liquori e noccioline, a questo punto non è difficile l'amalgama, pressoché obbligato, sugli elementi comuni alle due sceneggiature. </a:t>
            </a:r>
            <a:endParaRPr lang="it-IT" sz="2000" dirty="0" smtClean="0"/>
          </a:p>
          <a:p>
            <a:pPr marL="0" indent="0">
              <a:buFontTx/>
              <a:buNone/>
              <a:defRPr/>
            </a:pPr>
            <a:r>
              <a:rPr lang="it-IT" sz="2000" dirty="0" smtClean="0"/>
              <a:t>Giovanni </a:t>
            </a:r>
            <a:r>
              <a:rPr lang="it-IT" sz="2000" dirty="0"/>
              <a:t>andrà al supermarket per trovare i prodotti sunnominati trascurando, come peraltro fa la macchina intelligente, bistecche, spazzole e detersivi.' [Eco, </a:t>
            </a:r>
            <a:r>
              <a:rPr lang="it-IT" sz="2000" i="1" dirty="0" err="1" smtClean="0"/>
              <a:t>Lector</a:t>
            </a:r>
            <a:r>
              <a:rPr lang="it-IT" sz="2000" i="1" dirty="0" smtClean="0"/>
              <a:t> in fabula</a:t>
            </a:r>
            <a:r>
              <a:rPr lang="it-IT" sz="2000" dirty="0" smtClean="0"/>
              <a:t>, </a:t>
            </a:r>
            <a:r>
              <a:rPr lang="it-IT" sz="2000" dirty="0"/>
              <a:t>pp. 80-81]</a:t>
            </a:r>
          </a:p>
          <a:p>
            <a:pPr>
              <a:defRPr/>
            </a:pPr>
            <a:endParaRPr lang="it-IT" dirty="0"/>
          </a:p>
        </p:txBody>
      </p:sp>
    </p:spTree>
    <p:extLst>
      <p:ext uri="{BB962C8B-B14F-4D97-AF65-F5344CB8AC3E}">
        <p14:creationId xmlns:p14="http://schemas.microsoft.com/office/powerpoint/2010/main" val="22576935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62663"/>
            <a:ext cx="8229600" cy="1143000"/>
          </a:xfrm>
        </p:spPr>
        <p:txBody>
          <a:bodyPr>
            <a:normAutofit fontScale="90000"/>
          </a:bodyPr>
          <a:lstStyle/>
          <a:p>
            <a:r>
              <a:rPr lang="it-IT" dirty="0" smtClean="0"/>
              <a:t>Umberto Eco </a:t>
            </a:r>
            <a:br>
              <a:rPr lang="it-IT" dirty="0" smtClean="0"/>
            </a:br>
            <a:r>
              <a:rPr lang="it-IT" sz="3600" dirty="0" smtClean="0"/>
              <a:t>[</a:t>
            </a:r>
            <a:r>
              <a:rPr lang="it-IT" sz="3600" i="1" dirty="0" err="1" smtClean="0"/>
              <a:t>Lector</a:t>
            </a:r>
            <a:r>
              <a:rPr lang="it-IT" sz="3600" i="1" dirty="0" smtClean="0"/>
              <a:t> </a:t>
            </a:r>
            <a:r>
              <a:rPr lang="it-IT" sz="3600" i="1" dirty="0"/>
              <a:t>in fabula</a:t>
            </a:r>
            <a:r>
              <a:rPr lang="it-IT" sz="3600" dirty="0"/>
              <a:t>, </a:t>
            </a:r>
            <a:r>
              <a:rPr lang="it-IT" sz="3600" dirty="0" smtClean="0"/>
              <a:t>p. 81</a:t>
            </a:r>
            <a:r>
              <a:rPr lang="it-IT" sz="3600" dirty="0"/>
              <a:t>]</a:t>
            </a:r>
            <a:br>
              <a:rPr lang="it-IT" sz="3600" dirty="0"/>
            </a:br>
            <a:endParaRPr lang="it-IT" sz="3600" dirty="0"/>
          </a:p>
        </p:txBody>
      </p:sp>
      <p:sp>
        <p:nvSpPr>
          <p:cNvPr id="3" name="Segnaposto contenuto 2"/>
          <p:cNvSpPr>
            <a:spLocks noGrp="1"/>
          </p:cNvSpPr>
          <p:nvPr>
            <p:ph idx="1"/>
          </p:nvPr>
        </p:nvSpPr>
        <p:spPr>
          <a:xfrm>
            <a:off x="457200" y="1625350"/>
            <a:ext cx="8229600" cy="3153087"/>
          </a:xfrm>
          <a:ln>
            <a:solidFill>
              <a:srgbClr val="000000"/>
            </a:solidFill>
          </a:ln>
        </p:spPr>
        <p:txBody>
          <a:bodyPr/>
          <a:lstStyle/>
          <a:p>
            <a:pPr marL="0" indent="0">
              <a:buNone/>
            </a:pPr>
            <a:r>
              <a:rPr lang="it-IT" dirty="0"/>
              <a:t>Riteniamo che la comprensione testuale sia ampiamente dominata dalla applicazione di sceneggiature pertinenti, così come le ipotesi testuali destinate all'insuccesso (…) dipendano dall'applicazione di sceneggiature sbagliate e "infelici”</a:t>
            </a:r>
            <a:r>
              <a:rPr lang="it-IT" dirty="0" smtClean="0"/>
              <a:t>.</a:t>
            </a:r>
            <a:endParaRPr lang="it-IT" dirty="0"/>
          </a:p>
        </p:txBody>
      </p:sp>
    </p:spTree>
    <p:extLst>
      <p:ext uri="{BB962C8B-B14F-4D97-AF65-F5344CB8AC3E}">
        <p14:creationId xmlns:p14="http://schemas.microsoft.com/office/powerpoint/2010/main" val="23177835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defRPr/>
            </a:pPr>
            <a:r>
              <a:rPr lang="it-IT" dirty="0" smtClean="0">
                <a:solidFill>
                  <a:schemeClr val="tx1"/>
                </a:solidFill>
                <a:cs typeface="+mj-cs"/>
              </a:rPr>
              <a:t>La comprensione del testo</a:t>
            </a:r>
          </a:p>
        </p:txBody>
      </p:sp>
      <p:sp>
        <p:nvSpPr>
          <p:cNvPr id="5" name="Rectangle 3"/>
          <p:cNvSpPr txBox="1">
            <a:spLocks noChangeArrowheads="1"/>
          </p:cNvSpPr>
          <p:nvPr/>
        </p:nvSpPr>
        <p:spPr bwMode="auto">
          <a:xfrm>
            <a:off x="446088" y="2060575"/>
            <a:ext cx="8229600" cy="1512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lIns="91430" tIns="45715" rIns="91430" bIns="45715"/>
          <a:lst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defRPr/>
            </a:pPr>
            <a:r>
              <a:rPr lang="it-IT" dirty="0" smtClean="0">
                <a:solidFill>
                  <a:srgbClr val="000000"/>
                </a:solidFill>
                <a:cs typeface="+mn-cs"/>
              </a:rPr>
              <a:t>è ostacolata se:</a:t>
            </a:r>
          </a:p>
          <a:p>
            <a:pPr lvl="1" eaLnBrk="1" hangingPunct="1">
              <a:defRPr/>
            </a:pPr>
            <a:r>
              <a:rPr lang="it-IT" dirty="0" smtClean="0">
                <a:solidFill>
                  <a:srgbClr val="000000"/>
                </a:solidFill>
                <a:cs typeface="+mn-cs"/>
              </a:rPr>
              <a:t>il testo fa riferimento a </a:t>
            </a:r>
            <a:r>
              <a:rPr lang="ja-JP" altLang="it-IT" dirty="0" smtClean="0">
                <a:solidFill>
                  <a:srgbClr val="000000"/>
                </a:solidFill>
                <a:latin typeface="Arial"/>
                <a:cs typeface="+mn-cs"/>
              </a:rPr>
              <a:t>‘</a:t>
            </a:r>
            <a:r>
              <a:rPr lang="it-IT" dirty="0" smtClean="0">
                <a:solidFill>
                  <a:srgbClr val="000000"/>
                </a:solidFill>
                <a:cs typeface="+mn-cs"/>
              </a:rPr>
              <a:t>schemi</a:t>
            </a:r>
            <a:r>
              <a:rPr lang="ja-JP" altLang="it-IT" dirty="0" smtClean="0">
                <a:solidFill>
                  <a:srgbClr val="000000"/>
                </a:solidFill>
                <a:latin typeface="Arial"/>
                <a:cs typeface="+mn-cs"/>
              </a:rPr>
              <a:t>’</a:t>
            </a:r>
            <a:r>
              <a:rPr lang="it-IT" dirty="0" smtClean="0">
                <a:solidFill>
                  <a:srgbClr val="000000"/>
                </a:solidFill>
                <a:cs typeface="+mn-cs"/>
              </a:rPr>
              <a:t> sconosciuti</a:t>
            </a:r>
          </a:p>
        </p:txBody>
      </p:sp>
    </p:spTree>
    <p:extLst>
      <p:ext uri="{BB962C8B-B14F-4D97-AF65-F5344CB8AC3E}">
        <p14:creationId xmlns:p14="http://schemas.microsoft.com/office/powerpoint/2010/main" val="27746280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6274" name="Rectangle 2"/>
          <p:cNvSpPr>
            <a:spLocks noGrp="1" noChangeArrowheads="1"/>
          </p:cNvSpPr>
          <p:nvPr>
            <p:ph type="title"/>
          </p:nvPr>
        </p:nvSpPr>
        <p:spPr>
          <a:solidFill>
            <a:schemeClr val="bg1"/>
          </a:solidFill>
        </p:spPr>
        <p:txBody>
          <a:bodyPr/>
          <a:lstStyle/>
          <a:p>
            <a:pPr eaLnBrk="1" hangingPunct="1">
              <a:defRPr/>
            </a:pPr>
            <a:r>
              <a:rPr lang="it-IT" smtClean="0">
                <a:cs typeface="+mj-cs"/>
              </a:rPr>
              <a:t>Vacanze al campeggio (4a)</a:t>
            </a:r>
          </a:p>
        </p:txBody>
      </p:sp>
      <p:sp>
        <p:nvSpPr>
          <p:cNvPr id="1206275" name="Rectangle 3"/>
          <p:cNvSpPr>
            <a:spLocks noGrp="1" noChangeArrowheads="1"/>
          </p:cNvSpPr>
          <p:nvPr>
            <p:ph type="body" idx="1"/>
          </p:nvPr>
        </p:nvSpPr>
        <p:spPr>
          <a:xfrm>
            <a:off x="457200" y="1960563"/>
            <a:ext cx="8229600" cy="3916362"/>
          </a:xfrm>
          <a:solidFill>
            <a:schemeClr val="bg1"/>
          </a:solidFill>
        </p:spPr>
        <p:txBody>
          <a:bodyPr/>
          <a:lstStyle/>
          <a:p>
            <a:pPr marL="342865" indent="-342865" eaLnBrk="1" hangingPunct="1">
              <a:buFontTx/>
              <a:buNone/>
              <a:defRPr/>
            </a:pPr>
            <a:r>
              <a:rPr lang="it-IT" sz="2800">
                <a:cs typeface="+mn-cs"/>
              </a:rPr>
              <a:t>Tommaso ha deciso di passare una decina di giorni in campeggio con i suoi amici Alessio, Marco e Giovanni.</a:t>
            </a:r>
          </a:p>
          <a:p>
            <a:pPr marL="342865" indent="-342865" eaLnBrk="1" hangingPunct="1">
              <a:buFontTx/>
              <a:buNone/>
              <a:defRPr/>
            </a:pPr>
            <a:r>
              <a:rPr lang="it-IT" sz="2800">
                <a:cs typeface="+mn-cs"/>
              </a:rPr>
              <a:t>Se prenderanno una tenda con 4 posti letto, allora prevedono di spendere 15 euro al giorno per l'affitto della piazzola, 18 euro a testa per i pasti e 8 euro al giorno per l'ombrellone.</a:t>
            </a:r>
          </a:p>
          <a:p>
            <a:pPr marL="342865" indent="-342865" eaLnBrk="1" hangingPunct="1">
              <a:buFontTx/>
              <a:buNone/>
              <a:defRPr/>
            </a:pPr>
            <a:r>
              <a:rPr lang="it-IT" sz="2800">
                <a:cs typeface="+mn-cs"/>
              </a:rPr>
              <a:t>Quanto spendono i 4 ragazzi per stare al mare?</a:t>
            </a:r>
          </a:p>
        </p:txBody>
      </p:sp>
      <p:sp>
        <p:nvSpPr>
          <p:cNvPr id="1206276" name="Oval 4"/>
          <p:cNvSpPr>
            <a:spLocks noChangeArrowheads="1"/>
          </p:cNvSpPr>
          <p:nvPr/>
        </p:nvSpPr>
        <p:spPr bwMode="auto">
          <a:xfrm>
            <a:off x="755650" y="2349500"/>
            <a:ext cx="1800225" cy="719138"/>
          </a:xfrm>
          <a:prstGeom prst="ellipse">
            <a:avLst/>
          </a:prstGeom>
          <a:noFill/>
          <a:ln w="38100">
            <a:solidFill>
              <a:srgbClr val="CC00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5" rIns="91430" bIns="45715" anchor="ctr"/>
          <a:lstStyle/>
          <a:p>
            <a:pPr>
              <a:defRPr/>
            </a:pPr>
            <a:endParaRPr lang="it-IT">
              <a:cs typeface="+mn-cs"/>
            </a:endParaRPr>
          </a:p>
        </p:txBody>
      </p:sp>
      <p:sp>
        <p:nvSpPr>
          <p:cNvPr id="142340" name="CasellaDiTesto 1"/>
          <p:cNvSpPr txBox="1">
            <a:spLocks noChangeArrowheads="1"/>
          </p:cNvSpPr>
          <p:nvPr/>
        </p:nvSpPr>
        <p:spPr bwMode="auto">
          <a:xfrm>
            <a:off x="684213" y="3219450"/>
            <a:ext cx="7632700" cy="2586038"/>
          </a:xfrm>
          <a:prstGeom prst="rect">
            <a:avLst/>
          </a:prstGeom>
          <a:solidFill>
            <a:srgbClr val="CC009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1800">
                <a:latin typeface="Arial" charset="0"/>
              </a:rPr>
              <a:t>Nelle sperimentazioni che abbiamo condotto con questo problema, i bambini che non avevano disponibile la 'sceneggiatura' del campeggio hanno avuto difficoltà a comprendere che l'affitto della piazzola era una spesa unica per tutti e 4 gli amici. </a:t>
            </a:r>
          </a:p>
          <a:p>
            <a:pPr eaLnBrk="1" hangingPunct="1"/>
            <a:r>
              <a:rPr lang="it-IT" sz="1800">
                <a:latin typeface="Arial" charset="0"/>
              </a:rPr>
              <a:t>Analogamente l'espressione '8 euro al giorno per l'ombrellone' è risultata ambigua per i bambini che non avevano esperienze di giornate al mare con l'affitto dell'ombrellone, tanto che molti hanno moltiplicato tale spesa per il numero degli amici. </a:t>
            </a:r>
            <a:endParaRPr lang="it-IT" sz="1800" b="1">
              <a:latin typeface="Arial" charset="0"/>
            </a:endParaRPr>
          </a:p>
          <a:p>
            <a:pPr eaLnBrk="1" hangingPunct="1"/>
            <a:endParaRPr lang="it-IT" sz="1800">
              <a:latin typeface="Arial" charset="0"/>
            </a:endParaRPr>
          </a:p>
        </p:txBody>
      </p:sp>
    </p:spTree>
    <p:extLst>
      <p:ext uri="{BB962C8B-B14F-4D97-AF65-F5344CB8AC3E}">
        <p14:creationId xmlns:p14="http://schemas.microsoft.com/office/powerpoint/2010/main" val="7177169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06276"/>
                                        </p:tgtEl>
                                        <p:attrNameLst>
                                          <p:attrName>style.visibility</p:attrName>
                                        </p:attrNameLst>
                                      </p:cBhvr>
                                      <p:to>
                                        <p:strVal val="visible"/>
                                      </p:to>
                                    </p:set>
                                    <p:animEffect transition="in" filter="dissolve">
                                      <p:cBhvr>
                                        <p:cTn id="7" dur="500"/>
                                        <p:tgtEl>
                                          <p:spTgt spid="120627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423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6276" grpId="0" animBg="1"/>
      <p:bldP spid="142340"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defRPr/>
            </a:pPr>
            <a:r>
              <a:rPr lang="it-IT" dirty="0" smtClean="0">
                <a:solidFill>
                  <a:srgbClr val="000000"/>
                </a:solidFill>
                <a:cs typeface="+mj-cs"/>
              </a:rPr>
              <a:t>La comprensione del testo</a:t>
            </a:r>
          </a:p>
        </p:txBody>
      </p:sp>
      <p:sp>
        <p:nvSpPr>
          <p:cNvPr id="5" name="Rectangle 3"/>
          <p:cNvSpPr txBox="1">
            <a:spLocks noChangeArrowheads="1"/>
          </p:cNvSpPr>
          <p:nvPr/>
        </p:nvSpPr>
        <p:spPr bwMode="auto">
          <a:xfrm>
            <a:off x="446088" y="2060575"/>
            <a:ext cx="8229600" cy="1512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lIns="91430" tIns="45715" rIns="91430" bIns="45715"/>
          <a:lst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defRPr/>
            </a:pPr>
            <a:r>
              <a:rPr lang="it-IT" dirty="0" smtClean="0">
                <a:solidFill>
                  <a:srgbClr val="000000"/>
                </a:solidFill>
                <a:cs typeface="+mn-cs"/>
              </a:rPr>
              <a:t>è ostacolata se:</a:t>
            </a:r>
          </a:p>
          <a:p>
            <a:pPr lvl="1" eaLnBrk="1" hangingPunct="1">
              <a:defRPr/>
            </a:pPr>
            <a:r>
              <a:rPr lang="it-IT" dirty="0" smtClean="0">
                <a:solidFill>
                  <a:srgbClr val="000000"/>
                </a:solidFill>
                <a:cs typeface="+mn-cs"/>
              </a:rPr>
              <a:t>il testo fa riferimento a </a:t>
            </a:r>
            <a:r>
              <a:rPr lang="ja-JP" altLang="it-IT" dirty="0" smtClean="0">
                <a:solidFill>
                  <a:srgbClr val="000000"/>
                </a:solidFill>
                <a:latin typeface="Arial"/>
                <a:cs typeface="+mn-cs"/>
              </a:rPr>
              <a:t>‘</a:t>
            </a:r>
            <a:r>
              <a:rPr lang="it-IT" dirty="0" smtClean="0">
                <a:solidFill>
                  <a:srgbClr val="000000"/>
                </a:solidFill>
                <a:cs typeface="+mn-cs"/>
              </a:rPr>
              <a:t>schemi</a:t>
            </a:r>
            <a:r>
              <a:rPr lang="ja-JP" altLang="it-IT" dirty="0" smtClean="0">
                <a:solidFill>
                  <a:srgbClr val="000000"/>
                </a:solidFill>
                <a:latin typeface="Arial"/>
                <a:cs typeface="+mn-cs"/>
              </a:rPr>
              <a:t>’</a:t>
            </a:r>
            <a:r>
              <a:rPr lang="it-IT" dirty="0" smtClean="0">
                <a:solidFill>
                  <a:srgbClr val="000000"/>
                </a:solidFill>
                <a:cs typeface="+mn-cs"/>
              </a:rPr>
              <a:t> sconosciuti</a:t>
            </a:r>
          </a:p>
        </p:txBody>
      </p:sp>
      <p:sp>
        <p:nvSpPr>
          <p:cNvPr id="6" name="Rectangle 3"/>
          <p:cNvSpPr txBox="1">
            <a:spLocks noChangeArrowheads="1"/>
          </p:cNvSpPr>
          <p:nvPr/>
        </p:nvSpPr>
        <p:spPr bwMode="auto">
          <a:xfrm>
            <a:off x="395288" y="3213100"/>
            <a:ext cx="8229600" cy="129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lIns="91430" tIns="45715" rIns="91430" bIns="45715"/>
          <a:lst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lvl="1" eaLnBrk="1" hangingPunct="1">
              <a:defRPr/>
            </a:pPr>
            <a:r>
              <a:rPr lang="it-IT" dirty="0" smtClean="0">
                <a:solidFill>
                  <a:srgbClr val="000000"/>
                </a:solidFill>
                <a:cs typeface="+mn-cs"/>
              </a:rPr>
              <a:t>o addirittura a schemi che violano le sceneggiature comuni</a:t>
            </a:r>
          </a:p>
        </p:txBody>
      </p:sp>
      <p:sp>
        <p:nvSpPr>
          <p:cNvPr id="2" name="Freccia giù 1"/>
          <p:cNvSpPr/>
          <p:nvPr/>
        </p:nvSpPr>
        <p:spPr>
          <a:xfrm>
            <a:off x="4067175" y="4222383"/>
            <a:ext cx="288925" cy="863600"/>
          </a:xfrm>
          <a:prstGeom prst="downArrow">
            <a:avLst/>
          </a:prstGeom>
          <a:solidFill>
            <a:srgbClr val="FFFFFF"/>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57701" name="CasellaDiTesto 2"/>
          <p:cNvSpPr txBox="1">
            <a:spLocks noChangeArrowheads="1"/>
          </p:cNvSpPr>
          <p:nvPr/>
        </p:nvSpPr>
        <p:spPr bwMode="auto">
          <a:xfrm>
            <a:off x="1908175" y="5301883"/>
            <a:ext cx="4535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sz="4000" dirty="0">
                <a:solidFill>
                  <a:srgbClr val="000000"/>
                </a:solidFill>
              </a:rPr>
              <a:t>ARTIFICIOSO</a:t>
            </a:r>
          </a:p>
        </p:txBody>
      </p:sp>
    </p:spTree>
    <p:extLst>
      <p:ext uri="{BB962C8B-B14F-4D97-AF65-F5344CB8AC3E}">
        <p14:creationId xmlns:p14="http://schemas.microsoft.com/office/powerpoint/2010/main" val="33853368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77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2" grpId="0" animBg="1"/>
      <p:bldP spid="157701"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87450" y="188913"/>
            <a:ext cx="7270750" cy="1008062"/>
          </a:xfrm>
          <a:solidFill>
            <a:schemeClr val="bg1"/>
          </a:solidFill>
        </p:spPr>
        <p:txBody>
          <a:bodyPr>
            <a:normAutofit fontScale="90000"/>
          </a:bodyPr>
          <a:lstStyle/>
          <a:p>
            <a:pPr>
              <a:defRPr/>
            </a:pPr>
            <a:r>
              <a:rPr lang="it-IT" sz="3600" b="1" dirty="0" smtClean="0"/>
              <a:t>Il torneo</a:t>
            </a:r>
            <a:r>
              <a:rPr lang="it-IT" sz="2800" dirty="0" smtClean="0"/>
              <a:t/>
            </a:r>
            <a:br>
              <a:rPr lang="it-IT" sz="2800" dirty="0" smtClean="0"/>
            </a:br>
            <a:r>
              <a:rPr lang="it-IT" sz="2800" dirty="0" smtClean="0"/>
              <a:t>(Invalsi 2013, SNV06 D17)</a:t>
            </a:r>
            <a:endParaRPr lang="it-IT" sz="2800" dirty="0"/>
          </a:p>
        </p:txBody>
      </p:sp>
      <p:pic>
        <p:nvPicPr>
          <p:cNvPr id="116738" name="Immagin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1341438"/>
            <a:ext cx="7272337"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3" name="CasellaDiTesto 7"/>
          <p:cNvSpPr txBox="1">
            <a:spLocks noChangeArrowheads="1"/>
          </p:cNvSpPr>
          <p:nvPr/>
        </p:nvSpPr>
        <p:spPr bwMode="auto">
          <a:xfrm>
            <a:off x="2771775" y="5445125"/>
            <a:ext cx="5545138" cy="83185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a:t>D17a: 74,1% risposte corrette</a:t>
            </a:r>
          </a:p>
          <a:p>
            <a:pPr eaLnBrk="1" hangingPunct="1"/>
            <a:r>
              <a:rPr lang="it-IT"/>
              <a:t>D17b: 29,4% corrette; 66,8% errate</a:t>
            </a:r>
          </a:p>
        </p:txBody>
      </p:sp>
    </p:spTree>
    <p:extLst>
      <p:ext uri="{BB962C8B-B14F-4D97-AF65-F5344CB8AC3E}">
        <p14:creationId xmlns:p14="http://schemas.microsoft.com/office/powerpoint/2010/main" val="19494363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68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Alcune premesse</a:t>
            </a:r>
            <a:endParaRPr lang="it-IT" dirty="0"/>
          </a:p>
        </p:txBody>
      </p:sp>
      <p:sp>
        <p:nvSpPr>
          <p:cNvPr id="3" name="Segnaposto contenuto 2"/>
          <p:cNvSpPr>
            <a:spLocks noGrp="1"/>
          </p:cNvSpPr>
          <p:nvPr>
            <p:ph idx="1"/>
          </p:nvPr>
        </p:nvSpPr>
        <p:spPr>
          <a:xfrm>
            <a:off x="457200" y="1600201"/>
            <a:ext cx="8229600" cy="666184"/>
          </a:xfrm>
        </p:spPr>
        <p:txBody>
          <a:bodyPr>
            <a:noAutofit/>
          </a:bodyPr>
          <a:lstStyle/>
          <a:p>
            <a:r>
              <a:rPr lang="it-IT" sz="3000" dirty="0" smtClean="0"/>
              <a:t>Perché mi sono occupata / mi occupo di comprensione di problemi?</a:t>
            </a:r>
            <a:endParaRPr lang="it-IT" sz="3000" dirty="0"/>
          </a:p>
        </p:txBody>
      </p:sp>
      <p:sp>
        <p:nvSpPr>
          <p:cNvPr id="4" name="Segnaposto contenuto 2"/>
          <p:cNvSpPr txBox="1">
            <a:spLocks/>
          </p:cNvSpPr>
          <p:nvPr/>
        </p:nvSpPr>
        <p:spPr>
          <a:xfrm>
            <a:off x="456327" y="3143124"/>
            <a:ext cx="8687673" cy="66618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it-IT" sz="3000" dirty="0" smtClean="0"/>
              <a:t>Perché (</a:t>
            </a:r>
            <a:r>
              <a:rPr lang="it-IT" sz="3000" dirty="0" err="1" smtClean="0"/>
              <a:t>pre</a:t>
            </a:r>
            <a:r>
              <a:rPr lang="it-IT" sz="3000" dirty="0" smtClean="0"/>
              <a:t>)occuparsi di comprensione di problemi?</a:t>
            </a:r>
            <a:endParaRPr lang="it-IT" sz="3000" dirty="0"/>
          </a:p>
        </p:txBody>
      </p:sp>
      <p:sp>
        <p:nvSpPr>
          <p:cNvPr id="5" name="Segnaposto contenuto 2"/>
          <p:cNvSpPr txBox="1">
            <a:spLocks/>
          </p:cNvSpPr>
          <p:nvPr/>
        </p:nvSpPr>
        <p:spPr>
          <a:xfrm>
            <a:off x="466403" y="4412322"/>
            <a:ext cx="8687673" cy="66618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it-IT" sz="3000" dirty="0" smtClean="0"/>
              <a:t>Perché (</a:t>
            </a:r>
            <a:r>
              <a:rPr lang="it-IT" sz="3000" dirty="0" err="1" smtClean="0"/>
              <a:t>pre</a:t>
            </a:r>
            <a:r>
              <a:rPr lang="it-IT" sz="3000" dirty="0" smtClean="0"/>
              <a:t>)occuparsene in questo seminario?</a:t>
            </a:r>
            <a:endParaRPr lang="it-IT" sz="3000" dirty="0"/>
          </a:p>
        </p:txBody>
      </p:sp>
    </p:spTree>
    <p:extLst>
      <p:ext uri="{BB962C8B-B14F-4D97-AF65-F5344CB8AC3E}">
        <p14:creationId xmlns:p14="http://schemas.microsoft.com/office/powerpoint/2010/main" val="41744653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Scaletta</a:t>
            </a:r>
            <a:endParaRPr lang="it-IT" dirty="0"/>
          </a:p>
        </p:txBody>
      </p:sp>
      <p:sp>
        <p:nvSpPr>
          <p:cNvPr id="3" name="Segnaposto contenuto 2"/>
          <p:cNvSpPr>
            <a:spLocks noGrp="1"/>
          </p:cNvSpPr>
          <p:nvPr>
            <p:ph idx="1"/>
          </p:nvPr>
        </p:nvSpPr>
        <p:spPr>
          <a:xfrm>
            <a:off x="457200" y="1600201"/>
            <a:ext cx="8229600" cy="657578"/>
          </a:xfrm>
        </p:spPr>
        <p:txBody>
          <a:bodyPr/>
          <a:lstStyle/>
          <a:p>
            <a:pPr marL="0" indent="0">
              <a:buNone/>
            </a:pPr>
            <a:r>
              <a:rPr lang="it-IT" dirty="0" smtClean="0"/>
              <a:t>0. Premesse</a:t>
            </a:r>
            <a:endParaRPr lang="it-IT" dirty="0"/>
          </a:p>
        </p:txBody>
      </p:sp>
      <p:sp>
        <p:nvSpPr>
          <p:cNvPr id="4" name="Segnaposto contenuto 2"/>
          <p:cNvSpPr txBox="1">
            <a:spLocks/>
          </p:cNvSpPr>
          <p:nvPr/>
        </p:nvSpPr>
        <p:spPr>
          <a:xfrm>
            <a:off x="488249" y="2257779"/>
            <a:ext cx="8229600" cy="884502"/>
          </a:xfrm>
          <a:prstGeom prst="rect">
            <a:avLst/>
          </a:prstGeom>
        </p:spPr>
        <p:txBody>
          <a:bodyPr vert="horz" lIns="91440" tIns="45720" rIns="91440" bIns="45720" rtlCol="0">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it-IT" sz="4100" dirty="0"/>
              <a:t>1</a:t>
            </a:r>
            <a:r>
              <a:rPr lang="it-IT" sz="4100" dirty="0" smtClean="0"/>
              <a:t>. La comprensione del testo del problema:         aspetti linguistici generali</a:t>
            </a:r>
            <a:endParaRPr lang="it-IT" sz="4100" dirty="0"/>
          </a:p>
        </p:txBody>
      </p:sp>
      <p:sp>
        <p:nvSpPr>
          <p:cNvPr id="5" name="Segnaposto contenuto 2"/>
          <p:cNvSpPr txBox="1">
            <a:spLocks/>
          </p:cNvSpPr>
          <p:nvPr/>
        </p:nvSpPr>
        <p:spPr>
          <a:xfrm>
            <a:off x="457200" y="3322259"/>
            <a:ext cx="8229600" cy="101343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it-IT" dirty="0" smtClean="0"/>
              <a:t>2. Il problema: genere, sottogeneri, tipologie testuali</a:t>
            </a:r>
            <a:endParaRPr lang="it-IT" dirty="0"/>
          </a:p>
        </p:txBody>
      </p:sp>
      <p:sp>
        <p:nvSpPr>
          <p:cNvPr id="6" name="Segnaposto contenuto 2"/>
          <p:cNvSpPr txBox="1">
            <a:spLocks/>
          </p:cNvSpPr>
          <p:nvPr/>
        </p:nvSpPr>
        <p:spPr>
          <a:xfrm>
            <a:off x="488249" y="4441773"/>
            <a:ext cx="8229600" cy="65757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it-IT" dirty="0" smtClean="0"/>
              <a:t>3. La comprensione di un problema narrativo</a:t>
            </a:r>
            <a:endParaRPr lang="it-IT" dirty="0"/>
          </a:p>
        </p:txBody>
      </p:sp>
      <p:sp>
        <p:nvSpPr>
          <p:cNvPr id="7" name="Segnaposto contenuto 2"/>
          <p:cNvSpPr txBox="1">
            <a:spLocks/>
          </p:cNvSpPr>
          <p:nvPr/>
        </p:nvSpPr>
        <p:spPr>
          <a:xfrm>
            <a:off x="488249" y="5128820"/>
            <a:ext cx="8229600" cy="65757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it-IT" dirty="0"/>
              <a:t>4</a:t>
            </a:r>
            <a:r>
              <a:rPr lang="it-IT" dirty="0" smtClean="0"/>
              <a:t>. Conclusioni</a:t>
            </a:r>
            <a:endParaRPr lang="it-IT" dirty="0"/>
          </a:p>
        </p:txBody>
      </p:sp>
      <p:sp>
        <p:nvSpPr>
          <p:cNvPr id="8" name="Rettangolo 7"/>
          <p:cNvSpPr/>
          <p:nvPr/>
        </p:nvSpPr>
        <p:spPr>
          <a:xfrm>
            <a:off x="350324" y="3374577"/>
            <a:ext cx="8571987" cy="983040"/>
          </a:xfrm>
          <a:prstGeom prst="rect">
            <a:avLst/>
          </a:prstGeom>
          <a:noFill/>
          <a:ln w="57150" cmpd="sng">
            <a:solidFill>
              <a:srgbClr val="00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675823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7" name="Text Box 7"/>
          <p:cNvSpPr txBox="1">
            <a:spLocks noChangeArrowheads="1"/>
          </p:cNvSpPr>
          <p:nvPr/>
        </p:nvSpPr>
        <p:spPr bwMode="auto">
          <a:xfrm>
            <a:off x="322263" y="5445125"/>
            <a:ext cx="8353425"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lgn="ctr">
              <a:spcBef>
                <a:spcPct val="50000"/>
              </a:spcBef>
              <a:defRPr/>
            </a:pPr>
            <a:r>
              <a:rPr lang="it-IT" sz="3600" dirty="0">
                <a:solidFill>
                  <a:srgbClr val="000000"/>
                </a:solidFill>
                <a:cs typeface="+mn-cs"/>
              </a:rPr>
              <a:t>Le osservazioni fatte fin qui valgono per un qualsiasi testo</a:t>
            </a:r>
          </a:p>
        </p:txBody>
      </p:sp>
      <p:sp>
        <p:nvSpPr>
          <p:cNvPr id="209930" name="Rectangle 10"/>
          <p:cNvSpPr>
            <a:spLocks noChangeArrowheads="1"/>
          </p:cNvSpPr>
          <p:nvPr/>
        </p:nvSpPr>
        <p:spPr bwMode="auto">
          <a:xfrm>
            <a:off x="107950" y="4076700"/>
            <a:ext cx="89281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nchor="ctr"/>
          <a:lstStyle/>
          <a:p>
            <a:pPr>
              <a:buFont typeface="Wingdings" charset="0"/>
              <a:buNone/>
              <a:defRPr/>
            </a:pPr>
            <a:r>
              <a:rPr lang="it-IT" sz="4400" dirty="0">
                <a:cs typeface="+mn-cs"/>
              </a:rPr>
              <a:t>Ma il  problema è un testo che ha certe  </a:t>
            </a:r>
            <a:r>
              <a:rPr lang="it-IT" sz="4400" dirty="0">
                <a:solidFill>
                  <a:srgbClr val="000000"/>
                </a:solidFill>
                <a:cs typeface="+mn-cs"/>
              </a:rPr>
              <a:t>specificità</a:t>
            </a:r>
          </a:p>
        </p:txBody>
      </p:sp>
      <p:sp>
        <p:nvSpPr>
          <p:cNvPr id="209931" name="Text Box 11"/>
          <p:cNvSpPr txBox="1">
            <a:spLocks noChangeArrowheads="1"/>
          </p:cNvSpPr>
          <p:nvPr/>
        </p:nvSpPr>
        <p:spPr bwMode="auto">
          <a:xfrm>
            <a:off x="900113" y="2874963"/>
            <a:ext cx="7056437" cy="930275"/>
          </a:xfrm>
          <a:prstGeom prst="rect">
            <a:avLst/>
          </a:prstGeom>
          <a:solidFill>
            <a:srgbClr val="CCFFCC"/>
          </a:solidFill>
          <a:ln>
            <a:solidFill>
              <a:srgbClr val="000000"/>
            </a:solidFill>
          </a:ln>
          <a:effectLst/>
          <a:extLst/>
        </p:spPr>
        <p:txBody>
          <a:bodyPr lIns="91430" tIns="45715" rIns="91430" bIns="45715">
            <a:spAutoFit/>
          </a:bodyPr>
          <a:lstStyle/>
          <a:p>
            <a:pPr algn="ctr">
              <a:spcBef>
                <a:spcPct val="50000"/>
              </a:spcBef>
              <a:defRPr/>
            </a:pPr>
            <a:r>
              <a:rPr lang="it-IT" sz="5400" dirty="0">
                <a:solidFill>
                  <a:srgbClr val="000000"/>
                </a:solidFill>
                <a:cs typeface="+mn-cs"/>
              </a:rPr>
              <a:t>Quali?</a:t>
            </a:r>
          </a:p>
        </p:txBody>
      </p:sp>
      <p:sp>
        <p:nvSpPr>
          <p:cNvPr id="209932" name="AutoShape 12"/>
          <p:cNvSpPr>
            <a:spLocks noChangeArrowheads="1"/>
          </p:cNvSpPr>
          <p:nvPr/>
        </p:nvSpPr>
        <p:spPr bwMode="auto">
          <a:xfrm rot="10800000">
            <a:off x="6516688" y="2492375"/>
            <a:ext cx="2447925" cy="2808288"/>
          </a:xfrm>
          <a:prstGeom prst="curvedRightArrow">
            <a:avLst>
              <a:gd name="adj1" fmla="val 22155"/>
              <a:gd name="adj2" fmla="val 64729"/>
              <a:gd name="adj3" fmla="val 33333"/>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5" rIns="91430" bIns="45715" anchor="ctr"/>
          <a:lstStyle/>
          <a:p>
            <a:pPr>
              <a:defRPr/>
            </a:pPr>
            <a:endParaRPr lang="it-IT">
              <a:solidFill>
                <a:srgbClr val="000000"/>
              </a:solidFill>
              <a:cs typeface="+mn-cs"/>
            </a:endParaRPr>
          </a:p>
        </p:txBody>
      </p:sp>
      <p:sp>
        <p:nvSpPr>
          <p:cNvPr id="209933" name="Text Box 13"/>
          <p:cNvSpPr txBox="1">
            <a:spLocks noChangeArrowheads="1"/>
          </p:cNvSpPr>
          <p:nvPr/>
        </p:nvSpPr>
        <p:spPr bwMode="auto">
          <a:xfrm>
            <a:off x="250825" y="260350"/>
            <a:ext cx="8713788" cy="1754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lgn="ctr">
              <a:spcBef>
                <a:spcPct val="50000"/>
              </a:spcBef>
              <a:defRPr/>
            </a:pPr>
            <a:r>
              <a:rPr lang="it-IT" sz="3600" dirty="0">
                <a:solidFill>
                  <a:srgbClr val="000000"/>
                </a:solidFill>
                <a:cs typeface="+mn-cs"/>
              </a:rPr>
              <a:t>Per individuare possibili ostacoli alla comprensione di un problema dobbiamo tener conto anche di queste specificità</a:t>
            </a:r>
          </a:p>
        </p:txBody>
      </p:sp>
    </p:spTree>
    <p:extLst>
      <p:ext uri="{BB962C8B-B14F-4D97-AF65-F5344CB8AC3E}">
        <p14:creationId xmlns:p14="http://schemas.microsoft.com/office/powerpoint/2010/main" val="36160758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99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99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993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99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99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7" grpId="0"/>
      <p:bldP spid="209930" grpId="0"/>
      <p:bldP spid="209931" grpId="0" animBg="1"/>
      <p:bldP spid="209932" grpId="0" animBg="1"/>
      <p:bldP spid="209933"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Segnaposto contenuto 4"/>
          <p:cNvSpPr txBox="1">
            <a:spLocks/>
          </p:cNvSpPr>
          <p:nvPr/>
        </p:nvSpPr>
        <p:spPr bwMode="auto">
          <a:xfrm>
            <a:off x="457200" y="1806575"/>
            <a:ext cx="8229600" cy="41322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spcBef>
                <a:spcPct val="20000"/>
              </a:spcBef>
            </a:pPr>
            <a:r>
              <a:rPr lang="en-GB" sz="3200" dirty="0">
                <a:latin typeface="Arial" charset="0"/>
              </a:rPr>
              <a:t>“Un </a:t>
            </a:r>
            <a:r>
              <a:rPr lang="en-GB" sz="3200" dirty="0" err="1">
                <a:latin typeface="Arial" charset="0"/>
              </a:rPr>
              <a:t>testo</a:t>
            </a:r>
            <a:r>
              <a:rPr lang="en-GB" sz="3200" dirty="0">
                <a:latin typeface="Arial" charset="0"/>
              </a:rPr>
              <a:t> (</a:t>
            </a:r>
            <a:r>
              <a:rPr lang="en-GB" sz="3200" dirty="0" err="1">
                <a:latin typeface="Arial" charset="0"/>
              </a:rPr>
              <a:t>tipicamente</a:t>
            </a:r>
            <a:r>
              <a:rPr lang="en-GB" sz="3200" dirty="0">
                <a:latin typeface="Arial" charset="0"/>
              </a:rPr>
              <a:t> </a:t>
            </a:r>
            <a:r>
              <a:rPr lang="en-GB" sz="3200" dirty="0" err="1">
                <a:latin typeface="Arial" charset="0"/>
              </a:rPr>
              <a:t>contenente</a:t>
            </a:r>
            <a:r>
              <a:rPr lang="en-GB" sz="3200" dirty="0">
                <a:latin typeface="Arial" charset="0"/>
              </a:rPr>
              <a:t> </a:t>
            </a:r>
            <a:r>
              <a:rPr lang="en-GB" sz="3200" dirty="0" err="1">
                <a:latin typeface="Arial" charset="0"/>
              </a:rPr>
              <a:t>informazioni</a:t>
            </a:r>
            <a:r>
              <a:rPr lang="en-GB" sz="3200" dirty="0">
                <a:latin typeface="Arial" charset="0"/>
              </a:rPr>
              <a:t> quantitative) </a:t>
            </a:r>
            <a:r>
              <a:rPr lang="en-GB" sz="3200" dirty="0" err="1">
                <a:latin typeface="Arial" charset="0"/>
              </a:rPr>
              <a:t>che</a:t>
            </a:r>
            <a:r>
              <a:rPr lang="en-GB" sz="3200" dirty="0">
                <a:latin typeface="Arial" charset="0"/>
              </a:rPr>
              <a:t> </a:t>
            </a:r>
            <a:r>
              <a:rPr lang="en-GB" sz="3200" dirty="0" err="1">
                <a:latin typeface="Arial" charset="0"/>
              </a:rPr>
              <a:t>descrive</a:t>
            </a:r>
            <a:r>
              <a:rPr lang="en-GB" sz="3200" dirty="0">
                <a:latin typeface="Arial" charset="0"/>
              </a:rPr>
              <a:t> </a:t>
            </a:r>
            <a:r>
              <a:rPr lang="en-GB" sz="3200" dirty="0" err="1">
                <a:latin typeface="Arial" charset="0"/>
              </a:rPr>
              <a:t>una</a:t>
            </a:r>
            <a:r>
              <a:rPr lang="en-GB" sz="3200" dirty="0">
                <a:latin typeface="Arial" charset="0"/>
              </a:rPr>
              <a:t> </a:t>
            </a:r>
            <a:r>
              <a:rPr lang="en-GB" sz="3200" dirty="0" err="1">
                <a:latin typeface="Arial" charset="0"/>
              </a:rPr>
              <a:t>situazione</a:t>
            </a:r>
            <a:r>
              <a:rPr lang="en-GB" sz="3200" dirty="0">
                <a:latin typeface="Arial" charset="0"/>
              </a:rPr>
              <a:t> </a:t>
            </a:r>
            <a:r>
              <a:rPr lang="en-GB" sz="3200" dirty="0" err="1">
                <a:latin typeface="Arial" charset="0"/>
              </a:rPr>
              <a:t>ritenuta</a:t>
            </a:r>
            <a:r>
              <a:rPr lang="en-GB" sz="3200" dirty="0">
                <a:latin typeface="Arial" charset="0"/>
              </a:rPr>
              <a:t> </a:t>
            </a:r>
            <a:r>
              <a:rPr lang="en-GB" sz="3200" dirty="0" err="1">
                <a:latin typeface="Arial" charset="0"/>
              </a:rPr>
              <a:t>familiare</a:t>
            </a:r>
            <a:r>
              <a:rPr lang="en-GB" sz="3200" dirty="0">
                <a:latin typeface="Arial" charset="0"/>
              </a:rPr>
              <a:t> per </a:t>
            </a:r>
            <a:r>
              <a:rPr lang="en-GB" sz="3200" dirty="0" err="1">
                <a:latin typeface="Arial" charset="0"/>
              </a:rPr>
              <a:t>il</a:t>
            </a:r>
            <a:r>
              <a:rPr lang="en-GB" sz="3200" dirty="0">
                <a:latin typeface="Arial" charset="0"/>
              </a:rPr>
              <a:t> </a:t>
            </a:r>
            <a:r>
              <a:rPr lang="en-GB" sz="3200" dirty="0" err="1">
                <a:latin typeface="Arial" charset="0"/>
              </a:rPr>
              <a:t>lettore</a:t>
            </a:r>
            <a:r>
              <a:rPr lang="en-GB" sz="3200" dirty="0">
                <a:latin typeface="Arial" charset="0"/>
              </a:rPr>
              <a:t> e </a:t>
            </a:r>
            <a:r>
              <a:rPr lang="en-GB" sz="3200" dirty="0" err="1">
                <a:latin typeface="Arial" charset="0"/>
              </a:rPr>
              <a:t>che</a:t>
            </a:r>
            <a:r>
              <a:rPr lang="en-GB" sz="3200" dirty="0">
                <a:latin typeface="Arial" charset="0"/>
              </a:rPr>
              <a:t> pone </a:t>
            </a:r>
            <a:r>
              <a:rPr lang="en-GB" sz="3200" dirty="0" err="1">
                <a:latin typeface="Arial" charset="0"/>
              </a:rPr>
              <a:t>una</a:t>
            </a:r>
            <a:r>
              <a:rPr lang="en-GB" sz="3200" dirty="0">
                <a:latin typeface="Arial" charset="0"/>
              </a:rPr>
              <a:t> </a:t>
            </a:r>
            <a:r>
              <a:rPr lang="en-GB" sz="3200" dirty="0" err="1">
                <a:latin typeface="Arial" charset="0"/>
              </a:rPr>
              <a:t>domanda</a:t>
            </a:r>
            <a:r>
              <a:rPr lang="en-GB" sz="3200" dirty="0">
                <a:latin typeface="Arial" charset="0"/>
              </a:rPr>
              <a:t> </a:t>
            </a:r>
            <a:r>
              <a:rPr lang="en-GB" sz="3200" dirty="0" err="1">
                <a:latin typeface="Arial" charset="0"/>
              </a:rPr>
              <a:t>quantitativa</a:t>
            </a:r>
            <a:r>
              <a:rPr lang="en-GB" sz="3200" dirty="0">
                <a:latin typeface="Arial" charset="0"/>
              </a:rPr>
              <a:t>, la cui </a:t>
            </a:r>
            <a:r>
              <a:rPr lang="en-GB" sz="3200" dirty="0" err="1">
                <a:latin typeface="Arial" charset="0"/>
              </a:rPr>
              <a:t>risposta</a:t>
            </a:r>
            <a:r>
              <a:rPr lang="en-GB" sz="3200" dirty="0">
                <a:latin typeface="Arial" charset="0"/>
              </a:rPr>
              <a:t> </a:t>
            </a:r>
            <a:r>
              <a:rPr lang="en-GB" sz="3200" dirty="0" err="1">
                <a:latin typeface="Arial" charset="0"/>
              </a:rPr>
              <a:t>può</a:t>
            </a:r>
            <a:r>
              <a:rPr lang="en-GB" sz="3200" dirty="0">
                <a:latin typeface="Arial" charset="0"/>
              </a:rPr>
              <a:t> </a:t>
            </a:r>
            <a:r>
              <a:rPr lang="en-GB" sz="3200" dirty="0" err="1">
                <a:latin typeface="Arial" charset="0"/>
              </a:rPr>
              <a:t>essere</a:t>
            </a:r>
            <a:r>
              <a:rPr lang="en-GB" sz="3200" dirty="0">
                <a:latin typeface="Arial" charset="0"/>
              </a:rPr>
              <a:t> </a:t>
            </a:r>
            <a:r>
              <a:rPr lang="en-GB" sz="3200" dirty="0" err="1">
                <a:latin typeface="Arial" charset="0"/>
              </a:rPr>
              <a:t>ricavata</a:t>
            </a:r>
            <a:r>
              <a:rPr lang="en-GB" sz="3200" dirty="0">
                <a:latin typeface="Arial" charset="0"/>
              </a:rPr>
              <a:t> da </a:t>
            </a:r>
            <a:r>
              <a:rPr lang="en-GB" sz="3200" dirty="0" err="1">
                <a:latin typeface="Arial" charset="0"/>
              </a:rPr>
              <a:t>operazioni</a:t>
            </a:r>
            <a:r>
              <a:rPr lang="en-GB" sz="3200" dirty="0">
                <a:latin typeface="Arial" charset="0"/>
              </a:rPr>
              <a:t> </a:t>
            </a:r>
            <a:r>
              <a:rPr lang="en-GB" sz="3200" dirty="0" err="1">
                <a:latin typeface="Arial" charset="0"/>
              </a:rPr>
              <a:t>matematiche</a:t>
            </a:r>
            <a:r>
              <a:rPr lang="en-GB" sz="3200" dirty="0">
                <a:latin typeface="Arial" charset="0"/>
              </a:rPr>
              <a:t> </a:t>
            </a:r>
            <a:r>
              <a:rPr lang="en-GB" sz="3200" dirty="0" err="1">
                <a:latin typeface="Arial" charset="0"/>
              </a:rPr>
              <a:t>effettuate</a:t>
            </a:r>
            <a:r>
              <a:rPr lang="en-GB" sz="3200" dirty="0">
                <a:latin typeface="Arial" charset="0"/>
              </a:rPr>
              <a:t> </a:t>
            </a:r>
            <a:r>
              <a:rPr lang="en-GB" sz="3200" dirty="0" err="1">
                <a:latin typeface="Arial" charset="0"/>
              </a:rPr>
              <a:t>sulle</a:t>
            </a:r>
            <a:r>
              <a:rPr lang="en-GB" sz="3200" dirty="0">
                <a:latin typeface="Arial" charset="0"/>
              </a:rPr>
              <a:t> </a:t>
            </a:r>
            <a:r>
              <a:rPr lang="en-GB" sz="3200" dirty="0" err="1">
                <a:latin typeface="Arial" charset="0"/>
              </a:rPr>
              <a:t>informazioni</a:t>
            </a:r>
            <a:r>
              <a:rPr lang="en-GB" sz="3200" dirty="0">
                <a:latin typeface="Arial" charset="0"/>
              </a:rPr>
              <a:t> date dal </a:t>
            </a:r>
            <a:r>
              <a:rPr lang="en-GB" sz="3200" dirty="0" err="1">
                <a:latin typeface="Arial" charset="0"/>
              </a:rPr>
              <a:t>testo</a:t>
            </a:r>
            <a:r>
              <a:rPr lang="en-GB" sz="3200" dirty="0">
                <a:latin typeface="Arial" charset="0"/>
              </a:rPr>
              <a:t> o </a:t>
            </a:r>
            <a:r>
              <a:rPr lang="en-GB" sz="3200" dirty="0" err="1">
                <a:latin typeface="Arial" charset="0"/>
              </a:rPr>
              <a:t>dedotte</a:t>
            </a:r>
            <a:r>
              <a:rPr lang="en-GB" sz="3200" dirty="0">
                <a:latin typeface="Arial" charset="0"/>
              </a:rPr>
              <a:t> in </a:t>
            </a:r>
            <a:r>
              <a:rPr lang="en-GB" sz="3200" dirty="0" err="1">
                <a:latin typeface="Arial" charset="0"/>
              </a:rPr>
              <a:t>altro</a:t>
            </a:r>
            <a:r>
              <a:rPr lang="en-GB" sz="3200" dirty="0">
                <a:latin typeface="Arial" charset="0"/>
              </a:rPr>
              <a:t> </a:t>
            </a:r>
            <a:r>
              <a:rPr lang="en-GB" sz="3200" dirty="0" err="1">
                <a:latin typeface="Arial" charset="0"/>
              </a:rPr>
              <a:t>modo</a:t>
            </a:r>
            <a:r>
              <a:rPr lang="en-GB" sz="3200" dirty="0">
                <a:latin typeface="Arial" charset="0"/>
              </a:rPr>
              <a:t>.” </a:t>
            </a:r>
          </a:p>
          <a:p>
            <a:pPr>
              <a:spcBef>
                <a:spcPct val="20000"/>
              </a:spcBef>
            </a:pPr>
            <a:r>
              <a:rPr lang="en-GB" sz="3200" dirty="0">
                <a:latin typeface="Arial" charset="0"/>
              </a:rPr>
              <a:t>(</a:t>
            </a:r>
            <a:r>
              <a:rPr lang="en-GB" sz="3200" dirty="0" err="1"/>
              <a:t>Verschaffel</a:t>
            </a:r>
            <a:r>
              <a:rPr lang="en-GB" sz="3200" dirty="0"/>
              <a:t> L., Greer B., De Corte E., 2000</a:t>
            </a:r>
            <a:r>
              <a:rPr lang="en-GB" sz="3200" dirty="0">
                <a:latin typeface="Arial" charset="0"/>
              </a:rPr>
              <a:t>) </a:t>
            </a:r>
            <a:endParaRPr lang="it-IT" sz="3200" b="1" dirty="0">
              <a:latin typeface="Arial" charset="0"/>
            </a:endParaRPr>
          </a:p>
          <a:p>
            <a:pPr>
              <a:spcBef>
                <a:spcPct val="20000"/>
              </a:spcBef>
            </a:pPr>
            <a:endParaRPr lang="en-GB" dirty="0">
              <a:latin typeface="Arial" charset="0"/>
            </a:endParaRPr>
          </a:p>
          <a:p>
            <a:pPr>
              <a:spcBef>
                <a:spcPct val="20000"/>
              </a:spcBef>
            </a:pPr>
            <a:endParaRPr lang="en-GB" dirty="0">
              <a:latin typeface="Arial" charset="0"/>
            </a:endParaRPr>
          </a:p>
          <a:p>
            <a:pPr>
              <a:spcBef>
                <a:spcPct val="20000"/>
              </a:spcBef>
              <a:buFontTx/>
              <a:buChar char="•"/>
            </a:pPr>
            <a:endParaRPr lang="it-IT" sz="3200" dirty="0">
              <a:latin typeface="Arial" charset="0"/>
            </a:endParaRPr>
          </a:p>
        </p:txBody>
      </p:sp>
      <p:sp>
        <p:nvSpPr>
          <p:cNvPr id="2" name="Rettangolo 1"/>
          <p:cNvSpPr>
            <a:spLocks noChangeArrowheads="1"/>
          </p:cNvSpPr>
          <p:nvPr/>
        </p:nvSpPr>
        <p:spPr bwMode="auto">
          <a:xfrm>
            <a:off x="395288" y="2843213"/>
            <a:ext cx="7416800" cy="647700"/>
          </a:xfrm>
          <a:prstGeom prst="rect">
            <a:avLst/>
          </a:prstGeom>
          <a:noFill/>
          <a:ln w="38100">
            <a:solidFill>
              <a:srgbClr val="FF9999"/>
            </a:solidFill>
            <a:miter lim="800000"/>
            <a:headEnd/>
            <a:tailEnd/>
          </a:ln>
          <a:effectLst>
            <a:outerShdw blurRad="40000" dist="23000" dir="5400000" rotWithShape="0">
              <a:srgbClr val="00000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a:defRPr/>
            </a:pPr>
            <a:endParaRPr lang="it-IT">
              <a:solidFill>
                <a:schemeClr val="lt1"/>
              </a:solidFill>
              <a:latin typeface="+mn-lt"/>
              <a:ea typeface="+mn-ea"/>
              <a:cs typeface="+mn-cs"/>
            </a:endParaRPr>
          </a:p>
        </p:txBody>
      </p:sp>
      <p:grpSp>
        <p:nvGrpSpPr>
          <p:cNvPr id="76803" name="Gruppo 13"/>
          <p:cNvGrpSpPr>
            <a:grpSpLocks/>
          </p:cNvGrpSpPr>
          <p:nvPr/>
        </p:nvGrpSpPr>
        <p:grpSpPr bwMode="auto">
          <a:xfrm>
            <a:off x="971550" y="538163"/>
            <a:ext cx="1152525" cy="2305050"/>
            <a:chOff x="971600" y="1268760"/>
            <a:chExt cx="1152128" cy="2304256"/>
          </a:xfrm>
        </p:grpSpPr>
        <p:cxnSp>
          <p:nvCxnSpPr>
            <p:cNvPr id="10" name="Connettore 1 9"/>
            <p:cNvCxnSpPr>
              <a:cxnSpLocks noChangeShapeType="1"/>
            </p:cNvCxnSpPr>
            <p:nvPr/>
          </p:nvCxnSpPr>
          <p:spPr bwMode="auto">
            <a:xfrm flipV="1">
              <a:off x="971600" y="1268760"/>
              <a:ext cx="0" cy="2304256"/>
            </a:xfrm>
            <a:prstGeom prst="line">
              <a:avLst/>
            </a:prstGeom>
            <a:noFill/>
            <a:ln w="57150">
              <a:solidFill>
                <a:srgbClr val="FF9999"/>
              </a:solidFill>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2" name="Connettore 2 11"/>
            <p:cNvCxnSpPr>
              <a:cxnSpLocks noChangeShapeType="1"/>
            </p:cNvCxnSpPr>
            <p:nvPr/>
          </p:nvCxnSpPr>
          <p:spPr bwMode="auto">
            <a:xfrm>
              <a:off x="971600" y="1295738"/>
              <a:ext cx="1152128" cy="0"/>
            </a:xfrm>
            <a:prstGeom prst="straightConnector1">
              <a:avLst/>
            </a:prstGeom>
            <a:noFill/>
            <a:ln w="57150">
              <a:solidFill>
                <a:srgbClr val="FF9999"/>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grpSp>
      <p:sp>
        <p:nvSpPr>
          <p:cNvPr id="76804" name="CasellaDiTesto 14"/>
          <p:cNvSpPr txBox="1">
            <a:spLocks noChangeArrowheads="1"/>
          </p:cNvSpPr>
          <p:nvPr/>
        </p:nvSpPr>
        <p:spPr bwMode="auto">
          <a:xfrm>
            <a:off x="2268538" y="260350"/>
            <a:ext cx="2533302" cy="584200"/>
          </a:xfrm>
          <a:prstGeom prst="rect">
            <a:avLst/>
          </a:prstGeom>
          <a:solidFill>
            <a:srgbClr val="FF9999"/>
          </a:solidFill>
          <a:ln>
            <a:noFill/>
          </a:ln>
          <a:extLst/>
        </p:spPr>
        <p:txBody>
          <a:bodyPr wrap="square">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sz="3200" b="1" dirty="0">
                <a:solidFill>
                  <a:srgbClr val="000000"/>
                </a:solidFill>
              </a:rPr>
              <a:t>CONTESTO</a:t>
            </a:r>
          </a:p>
        </p:txBody>
      </p:sp>
      <p:sp>
        <p:nvSpPr>
          <p:cNvPr id="3" name="Rettangolo 2"/>
          <p:cNvSpPr/>
          <p:nvPr/>
        </p:nvSpPr>
        <p:spPr>
          <a:xfrm>
            <a:off x="2268538" y="3346450"/>
            <a:ext cx="2663825" cy="576263"/>
          </a:xfrm>
          <a:prstGeom prst="rect">
            <a:avLst/>
          </a:prstGeom>
          <a:noFill/>
          <a:ln w="38100" cmpd="sng">
            <a:solidFill>
              <a:srgbClr val="00FFF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grpSp>
        <p:nvGrpSpPr>
          <p:cNvPr id="9" name="Gruppo 13"/>
          <p:cNvGrpSpPr>
            <a:grpSpLocks/>
          </p:cNvGrpSpPr>
          <p:nvPr/>
        </p:nvGrpSpPr>
        <p:grpSpPr bwMode="auto">
          <a:xfrm>
            <a:off x="3504990" y="1021313"/>
            <a:ext cx="1152525" cy="2305050"/>
            <a:chOff x="971600" y="1268760"/>
            <a:chExt cx="1152128" cy="2304256"/>
          </a:xfrm>
        </p:grpSpPr>
        <p:cxnSp>
          <p:nvCxnSpPr>
            <p:cNvPr id="11" name="Connettore 1 10"/>
            <p:cNvCxnSpPr>
              <a:cxnSpLocks noChangeShapeType="1"/>
            </p:cNvCxnSpPr>
            <p:nvPr/>
          </p:nvCxnSpPr>
          <p:spPr bwMode="auto">
            <a:xfrm flipV="1">
              <a:off x="971600" y="1268760"/>
              <a:ext cx="0" cy="2304256"/>
            </a:xfrm>
            <a:prstGeom prst="line">
              <a:avLst/>
            </a:prstGeom>
            <a:noFill/>
            <a:ln w="57150">
              <a:solidFill>
                <a:srgbClr val="00FFFF"/>
              </a:solidFill>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3" name="Connettore 2 12"/>
            <p:cNvCxnSpPr>
              <a:cxnSpLocks noChangeShapeType="1"/>
            </p:cNvCxnSpPr>
            <p:nvPr/>
          </p:nvCxnSpPr>
          <p:spPr bwMode="auto">
            <a:xfrm>
              <a:off x="971600" y="1295738"/>
              <a:ext cx="1152128" cy="0"/>
            </a:xfrm>
            <a:prstGeom prst="straightConnector1">
              <a:avLst/>
            </a:prstGeom>
            <a:noFill/>
            <a:ln w="57150">
              <a:solidFill>
                <a:srgbClr val="00FFFF"/>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grpSp>
      <p:sp>
        <p:nvSpPr>
          <p:cNvPr id="14" name="CasellaDiTesto 14"/>
          <p:cNvSpPr txBox="1">
            <a:spLocks noChangeArrowheads="1"/>
          </p:cNvSpPr>
          <p:nvPr/>
        </p:nvSpPr>
        <p:spPr bwMode="auto">
          <a:xfrm>
            <a:off x="4617830" y="729213"/>
            <a:ext cx="2533302" cy="584200"/>
          </a:xfrm>
          <a:prstGeom prst="rect">
            <a:avLst/>
          </a:prstGeom>
          <a:solidFill>
            <a:srgbClr val="00FFFF"/>
          </a:solidFill>
          <a:ln>
            <a:noFill/>
          </a:ln>
          <a:extLst/>
        </p:spPr>
        <p:txBody>
          <a:bodyPr wrap="square">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sz="3200" b="1" dirty="0" smtClean="0">
                <a:solidFill>
                  <a:srgbClr val="000000"/>
                </a:solidFill>
              </a:rPr>
              <a:t>DOMANDA</a:t>
            </a:r>
            <a:endParaRPr lang="it-IT" sz="3200" b="1" dirty="0">
              <a:solidFill>
                <a:srgbClr val="000000"/>
              </a:solidFill>
            </a:endParaRPr>
          </a:p>
        </p:txBody>
      </p:sp>
    </p:spTree>
    <p:extLst>
      <p:ext uri="{BB962C8B-B14F-4D97-AF65-F5344CB8AC3E}">
        <p14:creationId xmlns:p14="http://schemas.microsoft.com/office/powerpoint/2010/main" val="14520922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980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680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680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09" grpId="0" animBg="1"/>
      <p:bldP spid="2" grpId="0" animBg="1"/>
      <p:bldP spid="76804" grpId="0" animBg="1"/>
      <p:bldP spid="3" grpId="0" animBg="1"/>
      <p:bldP spid="14"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ChangeArrowheads="1"/>
          </p:cNvSpPr>
          <p:nvPr/>
        </p:nvSpPr>
        <p:spPr bwMode="auto">
          <a:xfrm>
            <a:off x="827088" y="3141663"/>
            <a:ext cx="2449512" cy="1152525"/>
          </a:xfrm>
          <a:prstGeom prst="rect">
            <a:avLst/>
          </a:prstGeom>
          <a:solidFill>
            <a:srgbClr val="FF99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r>
              <a:rPr lang="it-IT">
                <a:latin typeface="Arial" charset="0"/>
                <a:cs typeface="+mn-cs"/>
              </a:rPr>
              <a:t>CONTESTO</a:t>
            </a:r>
          </a:p>
        </p:txBody>
      </p:sp>
      <p:sp>
        <p:nvSpPr>
          <p:cNvPr id="152579" name="Rectangle 3"/>
          <p:cNvSpPr>
            <a:spLocks noChangeArrowheads="1"/>
          </p:cNvSpPr>
          <p:nvPr/>
        </p:nvSpPr>
        <p:spPr bwMode="auto">
          <a:xfrm>
            <a:off x="5578475" y="3141663"/>
            <a:ext cx="2449513" cy="1152525"/>
          </a:xfrm>
          <a:prstGeom prst="rect">
            <a:avLst/>
          </a:prstGeom>
          <a:solidFill>
            <a:srgbClr val="00FFFF"/>
          </a:solidFill>
          <a:ln w="9525">
            <a:solidFill>
              <a:schemeClr val="tx1"/>
            </a:solidFill>
            <a:miter lim="800000"/>
            <a:headEnd/>
            <a:tailEnd/>
          </a:ln>
          <a:effectLst/>
          <a:extLst/>
        </p:spPr>
        <p:txBody>
          <a:bodyPr wrap="none" lIns="91430" tIns="45715" rIns="91430" bIns="45715" anchor="ctr"/>
          <a:lstStyle/>
          <a:p>
            <a:pPr algn="ctr">
              <a:defRPr/>
            </a:pPr>
            <a:r>
              <a:rPr lang="it-IT">
                <a:latin typeface="Arial" charset="0"/>
                <a:cs typeface="+mn-cs"/>
              </a:rPr>
              <a:t>DOMANDA</a:t>
            </a:r>
          </a:p>
        </p:txBody>
      </p:sp>
      <p:sp>
        <p:nvSpPr>
          <p:cNvPr id="152580" name="AutoShape 4"/>
          <p:cNvSpPr>
            <a:spLocks/>
          </p:cNvSpPr>
          <p:nvPr/>
        </p:nvSpPr>
        <p:spPr bwMode="auto">
          <a:xfrm rot="16200000">
            <a:off x="3959225" y="223838"/>
            <a:ext cx="936625" cy="4752975"/>
          </a:xfrm>
          <a:prstGeom prst="rightBrace">
            <a:avLst>
              <a:gd name="adj1" fmla="val 42288"/>
              <a:gd name="adj2" fmla="val 49796"/>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eaVert" wrap="none" lIns="91430" tIns="45715" rIns="91430" bIns="45715" anchor="ctr"/>
          <a:lstStyle/>
          <a:p>
            <a:pPr algn="ctr">
              <a:defRPr/>
            </a:pPr>
            <a:endParaRPr lang="it-IT">
              <a:solidFill>
                <a:schemeClr val="bg1"/>
              </a:solidFill>
              <a:latin typeface="Arial" charset="0"/>
              <a:cs typeface="+mn-cs"/>
            </a:endParaRPr>
          </a:p>
        </p:txBody>
      </p:sp>
      <p:sp>
        <p:nvSpPr>
          <p:cNvPr id="152581" name="Text Box 5"/>
          <p:cNvSpPr txBox="1">
            <a:spLocks noChangeArrowheads="1"/>
          </p:cNvSpPr>
          <p:nvPr/>
        </p:nvSpPr>
        <p:spPr bwMode="auto">
          <a:xfrm>
            <a:off x="1042988" y="692150"/>
            <a:ext cx="66960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91430" tIns="45715" rIns="91430" bIns="45715">
            <a:spAutoFit/>
          </a:bodyPr>
          <a:lstStyle/>
          <a:p>
            <a:pPr algn="ctr">
              <a:spcBef>
                <a:spcPct val="50000"/>
              </a:spcBef>
              <a:defRPr/>
            </a:pPr>
            <a:r>
              <a:rPr lang="it-IT" sz="4400" b="1" dirty="0">
                <a:solidFill>
                  <a:srgbClr val="000000"/>
                </a:solidFill>
                <a:latin typeface="Arial" charset="0"/>
                <a:cs typeface="+mn-cs"/>
              </a:rPr>
              <a:t>PROBLEMA VERBALE</a:t>
            </a:r>
          </a:p>
        </p:txBody>
      </p:sp>
      <p:sp>
        <p:nvSpPr>
          <p:cNvPr id="77831" name="CasellaDiTesto 3"/>
          <p:cNvSpPr txBox="1">
            <a:spLocks noChangeArrowheads="1"/>
          </p:cNvSpPr>
          <p:nvPr/>
        </p:nvSpPr>
        <p:spPr bwMode="auto">
          <a:xfrm>
            <a:off x="1692275" y="1484313"/>
            <a:ext cx="55435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sz="2800" dirty="0">
                <a:solidFill>
                  <a:srgbClr val="000000"/>
                </a:solidFill>
              </a:rPr>
              <a:t>(word </a:t>
            </a:r>
            <a:r>
              <a:rPr lang="it-IT" sz="2800" dirty="0" err="1">
                <a:solidFill>
                  <a:srgbClr val="000000"/>
                </a:solidFill>
              </a:rPr>
              <a:t>problem</a:t>
            </a:r>
            <a:r>
              <a:rPr lang="it-IT" sz="2800" dirty="0">
                <a:solidFill>
                  <a:srgbClr val="000000"/>
                </a:solidFill>
              </a:rPr>
              <a:t>, story </a:t>
            </a:r>
            <a:r>
              <a:rPr lang="it-IT" sz="2800" dirty="0" err="1">
                <a:solidFill>
                  <a:srgbClr val="000000"/>
                </a:solidFill>
              </a:rPr>
              <a:t>problem</a:t>
            </a:r>
            <a:r>
              <a:rPr lang="it-IT" sz="2800" dirty="0">
                <a:solidFill>
                  <a:srgbClr val="000000"/>
                </a:solidFill>
              </a:rPr>
              <a:t>)</a:t>
            </a:r>
          </a:p>
        </p:txBody>
      </p:sp>
      <p:sp>
        <p:nvSpPr>
          <p:cNvPr id="2" name="CasellaDiTesto 1"/>
          <p:cNvSpPr txBox="1"/>
          <p:nvPr/>
        </p:nvSpPr>
        <p:spPr>
          <a:xfrm>
            <a:off x="827088" y="5331611"/>
            <a:ext cx="7200900" cy="1261884"/>
          </a:xfrm>
          <a:prstGeom prst="rect">
            <a:avLst/>
          </a:prstGeom>
          <a:noFill/>
        </p:spPr>
        <p:txBody>
          <a:bodyPr wrap="square" rtlCol="0">
            <a:spAutoFit/>
          </a:bodyPr>
          <a:lstStyle/>
          <a:p>
            <a:pPr algn="ctr"/>
            <a:r>
              <a:rPr lang="it-IT" sz="4800" dirty="0" smtClean="0"/>
              <a:t>Il problema come </a:t>
            </a:r>
            <a:r>
              <a:rPr lang="it-IT" sz="4800" i="1" dirty="0" smtClean="0"/>
              <a:t>genere</a:t>
            </a:r>
          </a:p>
          <a:p>
            <a:pPr algn="ctr"/>
            <a:r>
              <a:rPr lang="it-IT" sz="2800" dirty="0" smtClean="0"/>
              <a:t>(</a:t>
            </a:r>
            <a:r>
              <a:rPr lang="it-IT" sz="2800" dirty="0" err="1" smtClean="0"/>
              <a:t>Gerofsky</a:t>
            </a:r>
            <a:r>
              <a:rPr lang="it-IT" sz="2800" dirty="0" smtClean="0"/>
              <a:t>, 1996)</a:t>
            </a:r>
            <a:endParaRPr lang="it-IT" sz="2800" dirty="0"/>
          </a:p>
        </p:txBody>
      </p:sp>
    </p:spTree>
    <p:extLst>
      <p:ext uri="{BB962C8B-B14F-4D97-AF65-F5344CB8AC3E}">
        <p14:creationId xmlns:p14="http://schemas.microsoft.com/office/powerpoint/2010/main" val="86830183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258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78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258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257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257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8" grpId="0" animBg="1"/>
      <p:bldP spid="152579" grpId="0" animBg="1"/>
      <p:bldP spid="152580" grpId="0" animBg="1"/>
      <p:bldP spid="152581" grpId="0"/>
      <p:bldP spid="77831" grpId="0"/>
      <p:bldP spid="2"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827088" y="5331611"/>
            <a:ext cx="7200900" cy="830997"/>
          </a:xfrm>
          <a:prstGeom prst="rect">
            <a:avLst/>
          </a:prstGeom>
          <a:noFill/>
        </p:spPr>
        <p:txBody>
          <a:bodyPr wrap="square" rtlCol="0">
            <a:spAutoFit/>
          </a:bodyPr>
          <a:lstStyle/>
          <a:p>
            <a:pPr algn="ctr"/>
            <a:r>
              <a:rPr lang="it-IT" sz="4800" dirty="0" smtClean="0"/>
              <a:t>Il problema come </a:t>
            </a:r>
            <a:r>
              <a:rPr lang="it-IT" sz="4800" i="1" dirty="0" smtClean="0"/>
              <a:t>genere</a:t>
            </a:r>
            <a:endParaRPr lang="it-IT" sz="4800" i="1" dirty="0"/>
          </a:p>
        </p:txBody>
      </p:sp>
      <p:sp>
        <p:nvSpPr>
          <p:cNvPr id="10" name="Titolo 1"/>
          <p:cNvSpPr txBox="1">
            <a:spLocks/>
          </p:cNvSpPr>
          <p:nvPr/>
        </p:nvSpPr>
        <p:spPr>
          <a:xfrm>
            <a:off x="499690" y="2146663"/>
            <a:ext cx="7772400" cy="1962727"/>
          </a:xfrm>
          <a:prstGeom prst="rect">
            <a:avLst/>
          </a:prstGeom>
          <a:ln>
            <a:solidFill>
              <a:schemeClr val="tx1"/>
            </a:solidFill>
          </a:ln>
        </p:spPr>
        <p:txBody>
          <a:bodyPr vert="horz" lIns="91440" tIns="45720" rIns="91440" bIns="4572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it-IT" sz="3600" dirty="0" smtClean="0"/>
              <a:t>La comprensione dei problemi verbali: </a:t>
            </a:r>
            <a:br>
              <a:rPr lang="it-IT" sz="3600" dirty="0" smtClean="0"/>
            </a:br>
            <a:r>
              <a:rPr lang="it-IT" sz="3600" dirty="0" smtClean="0"/>
              <a:t>genere, sottogeneri, tipologie testuali.</a:t>
            </a:r>
            <a:endParaRPr lang="it-IT" sz="3600" i="1" dirty="0"/>
          </a:p>
        </p:txBody>
      </p:sp>
      <p:sp>
        <p:nvSpPr>
          <p:cNvPr id="11" name="CasellaDiTesto 10"/>
          <p:cNvSpPr txBox="1"/>
          <p:nvPr/>
        </p:nvSpPr>
        <p:spPr>
          <a:xfrm>
            <a:off x="685800" y="489337"/>
            <a:ext cx="7772400" cy="1446550"/>
          </a:xfrm>
          <a:prstGeom prst="rect">
            <a:avLst/>
          </a:prstGeom>
          <a:noFill/>
        </p:spPr>
        <p:txBody>
          <a:bodyPr wrap="square" rtlCol="0">
            <a:spAutoFit/>
          </a:bodyPr>
          <a:lstStyle/>
          <a:p>
            <a:pPr algn="ctr"/>
            <a:r>
              <a:rPr lang="it-IT" sz="2800" dirty="0" smtClean="0"/>
              <a:t>A.I.R.D.M. 1</a:t>
            </a:r>
            <a:r>
              <a:rPr lang="it-IT" sz="2800" baseline="30000" dirty="0" smtClean="0"/>
              <a:t>a</a:t>
            </a:r>
            <a:r>
              <a:rPr lang="it-IT" sz="2800" dirty="0" smtClean="0"/>
              <a:t> Scuola di dottorato</a:t>
            </a:r>
          </a:p>
          <a:p>
            <a:pPr algn="ctr"/>
            <a:r>
              <a:rPr lang="it-IT" sz="2000" i="1" dirty="0"/>
              <a:t>La ricerca in didattica della matematica in Italia: le ricerche sul ruolo del linguaggio nell'insegnamento e apprendimento della </a:t>
            </a:r>
            <a:r>
              <a:rPr lang="it-IT" sz="2000" i="1" dirty="0" smtClean="0"/>
              <a:t>matematica</a:t>
            </a:r>
            <a:endParaRPr lang="it-IT" sz="2800" i="1" dirty="0" smtClean="0"/>
          </a:p>
          <a:p>
            <a:pPr algn="ctr"/>
            <a:r>
              <a:rPr lang="it-IT" sz="2000" dirty="0" smtClean="0"/>
              <a:t>Pisa, 25-27 giugno 2015</a:t>
            </a:r>
            <a:endParaRPr lang="it-IT" sz="2000" dirty="0"/>
          </a:p>
        </p:txBody>
      </p:sp>
      <p:sp>
        <p:nvSpPr>
          <p:cNvPr id="5" name="Rettangolo 4"/>
          <p:cNvSpPr/>
          <p:nvPr/>
        </p:nvSpPr>
        <p:spPr>
          <a:xfrm>
            <a:off x="827088" y="3207973"/>
            <a:ext cx="1384331" cy="448897"/>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 name="Rettangolo 5"/>
          <p:cNvSpPr/>
          <p:nvPr/>
        </p:nvSpPr>
        <p:spPr>
          <a:xfrm>
            <a:off x="4652739" y="3207973"/>
            <a:ext cx="3152914" cy="547436"/>
          </a:xfrm>
          <a:prstGeom prst="rect">
            <a:avLst/>
          </a:prstGeom>
          <a:noFill/>
          <a:ln w="38100" cmpd="sng">
            <a:solidFill>
              <a:srgbClr val="00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01103013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5" grpId="0" animBg="1"/>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364002" y="323556"/>
            <a:ext cx="8615778" cy="2862323"/>
          </a:xfrm>
          <a:prstGeom prst="rect">
            <a:avLst/>
          </a:prstGeom>
        </p:spPr>
        <p:txBody>
          <a:bodyPr wrap="square">
            <a:spAutoFit/>
          </a:bodyPr>
          <a:lstStyle/>
          <a:p>
            <a:endParaRPr lang="it-IT" dirty="0" smtClean="0"/>
          </a:p>
          <a:p>
            <a:r>
              <a:rPr lang="it-IT" dirty="0" smtClean="0"/>
              <a:t>Sono </a:t>
            </a:r>
            <a:r>
              <a:rPr lang="it-IT" dirty="0"/>
              <a:t>categorie generali, definite con un procedimento a priori e reperibili in tutte le lingue e culture. </a:t>
            </a:r>
          </a:p>
          <a:p>
            <a:r>
              <a:rPr lang="it-IT" dirty="0"/>
              <a:t>Ci sono diversi modelli. </a:t>
            </a:r>
          </a:p>
          <a:p>
            <a:r>
              <a:rPr lang="it-IT" dirty="0"/>
              <a:t>Il primo, il più tradizionale, è la tipologia </a:t>
            </a:r>
            <a:r>
              <a:rPr lang="it-IT" i="1" dirty="0"/>
              <a:t>funzionale-cognitiva</a:t>
            </a:r>
            <a:r>
              <a:rPr lang="it-IT" dirty="0"/>
              <a:t>: distingue i testi in base a un’ottica </a:t>
            </a:r>
            <a:r>
              <a:rPr lang="it-IT" i="1" dirty="0"/>
              <a:t>funzionale</a:t>
            </a:r>
            <a:r>
              <a:rPr lang="it-IT" dirty="0"/>
              <a:t> ma anche </a:t>
            </a:r>
            <a:r>
              <a:rPr lang="it-IT" i="1" dirty="0"/>
              <a:t>cognitiva</a:t>
            </a:r>
            <a:r>
              <a:rPr lang="it-IT" dirty="0"/>
              <a:t>, in quanto da una parte tiene conto dell’organizzazione dei testi, dall’altra della capacità cognitiva correlata, che ne consente la comprensione e la </a:t>
            </a:r>
            <a:r>
              <a:rPr lang="it-IT" dirty="0" smtClean="0"/>
              <a:t>produzione. </a:t>
            </a:r>
            <a:endParaRPr lang="it-IT" dirty="0"/>
          </a:p>
          <a:p>
            <a:r>
              <a:rPr lang="it-IT" dirty="0"/>
              <a:t>Individua 5-6 tipi di testi: </a:t>
            </a:r>
            <a:r>
              <a:rPr lang="it-IT" i="1" u="sng" dirty="0"/>
              <a:t>descrittivo</a:t>
            </a:r>
            <a:r>
              <a:rPr lang="it-IT" dirty="0"/>
              <a:t>, </a:t>
            </a:r>
            <a:r>
              <a:rPr lang="it-IT" i="1" u="sng" dirty="0"/>
              <a:t>narrativo</a:t>
            </a:r>
            <a:r>
              <a:rPr lang="it-IT" dirty="0"/>
              <a:t>,</a:t>
            </a:r>
            <a:r>
              <a:rPr lang="it-IT" i="1" dirty="0"/>
              <a:t> scenico, </a:t>
            </a:r>
            <a:r>
              <a:rPr lang="it-IT" i="1" u="sng" dirty="0"/>
              <a:t>argomentativo</a:t>
            </a:r>
            <a:r>
              <a:rPr lang="it-IT" dirty="0"/>
              <a:t>, </a:t>
            </a:r>
            <a:r>
              <a:rPr lang="it-IT" i="1" dirty="0"/>
              <a:t>espositivo</a:t>
            </a:r>
            <a:r>
              <a:rPr lang="it-IT" dirty="0"/>
              <a:t>, </a:t>
            </a:r>
            <a:r>
              <a:rPr lang="it-IT" i="1" dirty="0"/>
              <a:t>regolativo.</a:t>
            </a:r>
            <a:r>
              <a:rPr lang="it-IT" dirty="0"/>
              <a:t> </a:t>
            </a:r>
          </a:p>
        </p:txBody>
      </p:sp>
      <p:sp>
        <p:nvSpPr>
          <p:cNvPr id="4" name="CasellaDiTesto 3"/>
          <p:cNvSpPr txBox="1"/>
          <p:nvPr/>
        </p:nvSpPr>
        <p:spPr>
          <a:xfrm>
            <a:off x="364002" y="3683269"/>
            <a:ext cx="8615778" cy="3416320"/>
          </a:xfrm>
          <a:prstGeom prst="rect">
            <a:avLst/>
          </a:prstGeom>
          <a:noFill/>
        </p:spPr>
        <p:txBody>
          <a:bodyPr wrap="square" rtlCol="0">
            <a:spAutoFit/>
          </a:bodyPr>
          <a:lstStyle/>
          <a:p>
            <a:r>
              <a:rPr lang="it-IT" dirty="0" smtClean="0"/>
              <a:t>Di </a:t>
            </a:r>
            <a:r>
              <a:rPr lang="it-IT" dirty="0"/>
              <a:t>numero più </a:t>
            </a:r>
            <a:r>
              <a:rPr lang="it-IT" dirty="0" smtClean="0"/>
              <a:t>elevato rispetto ai tipi, </a:t>
            </a:r>
            <a:r>
              <a:rPr lang="it-IT" dirty="0"/>
              <a:t>sono definiti empiricamente, in base alla presenza di certe tradizioni testuali nell’ambito di specifiche culture (esempi: la predica, la lettera commerciale, </a:t>
            </a:r>
            <a:r>
              <a:rPr lang="it-IT" dirty="0" smtClean="0"/>
              <a:t>la ricetta, la recensione…</a:t>
            </a:r>
            <a:r>
              <a:rPr lang="it-IT" dirty="0"/>
              <a:t>). </a:t>
            </a:r>
            <a:endParaRPr lang="it-IT" dirty="0" smtClean="0"/>
          </a:p>
          <a:p>
            <a:r>
              <a:rPr lang="it-IT" dirty="0" smtClean="0"/>
              <a:t>Possono </a:t>
            </a:r>
            <a:r>
              <a:rPr lang="it-IT" dirty="0"/>
              <a:t>variare da una cultura all’altra, e, </a:t>
            </a:r>
            <a:r>
              <a:rPr lang="it-IT" dirty="0" smtClean="0"/>
              <a:t>nell’ambito </a:t>
            </a:r>
            <a:r>
              <a:rPr lang="it-IT" dirty="0"/>
              <a:t>di una certa cultura, da un’epoca storica all’altra. I generi possono nascere e morire (quando non vengono più praticati e prodotti, come nel caso della tragedia classica)</a:t>
            </a:r>
            <a:r>
              <a:rPr lang="it-IT" dirty="0" smtClean="0"/>
              <a:t>.</a:t>
            </a:r>
          </a:p>
          <a:p>
            <a:r>
              <a:rPr lang="it-IT" dirty="0" smtClean="0"/>
              <a:t>Possono </a:t>
            </a:r>
            <a:r>
              <a:rPr lang="it-IT" dirty="0"/>
              <a:t>essere definiti come configurazioni testuali tipiche e ricorrenti, come classi di testi. </a:t>
            </a:r>
            <a:endParaRPr lang="it-IT" dirty="0" smtClean="0"/>
          </a:p>
          <a:p>
            <a:r>
              <a:rPr lang="it-IT" dirty="0" smtClean="0"/>
              <a:t>Non </a:t>
            </a:r>
            <a:r>
              <a:rPr lang="it-IT" dirty="0"/>
              <a:t>è detto che tutto ciò che si incontra in un dato genere testuale si possa ricondurre a un unico tipo.</a:t>
            </a:r>
          </a:p>
          <a:p>
            <a:r>
              <a:rPr lang="it-IT" dirty="0"/>
              <a:t>(Lavinio, 2001; Colombo, 2002).</a:t>
            </a:r>
          </a:p>
          <a:p>
            <a:endParaRPr lang="it-IT" dirty="0"/>
          </a:p>
        </p:txBody>
      </p:sp>
      <p:sp>
        <p:nvSpPr>
          <p:cNvPr id="7" name="CasellaDiTesto 6"/>
          <p:cNvSpPr txBox="1"/>
          <p:nvPr/>
        </p:nvSpPr>
        <p:spPr>
          <a:xfrm>
            <a:off x="396178" y="174759"/>
            <a:ext cx="3197660" cy="461665"/>
          </a:xfrm>
          <a:prstGeom prst="rect">
            <a:avLst/>
          </a:prstGeom>
          <a:noFill/>
          <a:ln w="38100" cmpd="sng">
            <a:solidFill>
              <a:srgbClr val="00FF00"/>
            </a:solidFill>
          </a:ln>
        </p:spPr>
        <p:txBody>
          <a:bodyPr wrap="none" rtlCol="0">
            <a:spAutoFit/>
          </a:bodyPr>
          <a:lstStyle/>
          <a:p>
            <a:r>
              <a:rPr lang="it-IT" sz="2400" b="1" dirty="0"/>
              <a:t>Tipi o tipologie </a:t>
            </a:r>
            <a:r>
              <a:rPr lang="it-IT" sz="2400" b="1" dirty="0" smtClean="0"/>
              <a:t>testuali</a:t>
            </a:r>
            <a:r>
              <a:rPr lang="it-IT" dirty="0" smtClean="0"/>
              <a:t> </a:t>
            </a:r>
            <a:endParaRPr lang="it-IT" dirty="0"/>
          </a:p>
        </p:txBody>
      </p:sp>
      <p:sp>
        <p:nvSpPr>
          <p:cNvPr id="8" name="CasellaDiTesto 7"/>
          <p:cNvSpPr txBox="1"/>
          <p:nvPr/>
        </p:nvSpPr>
        <p:spPr>
          <a:xfrm>
            <a:off x="396178" y="3267436"/>
            <a:ext cx="2166729" cy="461665"/>
          </a:xfrm>
          <a:prstGeom prst="rect">
            <a:avLst/>
          </a:prstGeom>
          <a:noFill/>
          <a:ln w="38100" cmpd="sng">
            <a:solidFill>
              <a:srgbClr val="FF0000"/>
            </a:solidFill>
          </a:ln>
        </p:spPr>
        <p:txBody>
          <a:bodyPr wrap="none" rtlCol="0">
            <a:spAutoFit/>
          </a:bodyPr>
          <a:lstStyle/>
          <a:p>
            <a:r>
              <a:rPr lang="it-IT" sz="2400" dirty="0"/>
              <a:t>I </a:t>
            </a:r>
            <a:r>
              <a:rPr lang="it-IT" sz="2400" b="1" dirty="0"/>
              <a:t>generi </a:t>
            </a:r>
            <a:r>
              <a:rPr lang="it-IT" sz="2400" b="1" dirty="0" smtClean="0"/>
              <a:t>testuali</a:t>
            </a:r>
            <a:endParaRPr lang="it-IT" sz="2400" b="1" dirty="0"/>
          </a:p>
        </p:txBody>
      </p:sp>
    </p:spTree>
    <p:extLst>
      <p:ext uri="{BB962C8B-B14F-4D97-AF65-F5344CB8AC3E}">
        <p14:creationId xmlns:p14="http://schemas.microsoft.com/office/powerpoint/2010/main" val="51778132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7" grpId="0" animBg="1"/>
      <p:bldP spid="8"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ChangeArrowheads="1"/>
          </p:cNvSpPr>
          <p:nvPr/>
        </p:nvSpPr>
        <p:spPr bwMode="auto">
          <a:xfrm>
            <a:off x="827088" y="3141663"/>
            <a:ext cx="2449512" cy="1152525"/>
          </a:xfrm>
          <a:prstGeom prst="rect">
            <a:avLst/>
          </a:prstGeom>
          <a:solidFill>
            <a:srgbClr val="FF99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r>
              <a:rPr lang="it-IT">
                <a:latin typeface="Arial" charset="0"/>
                <a:cs typeface="+mn-cs"/>
              </a:rPr>
              <a:t>CONTESTO</a:t>
            </a:r>
          </a:p>
        </p:txBody>
      </p:sp>
      <p:sp>
        <p:nvSpPr>
          <p:cNvPr id="152579" name="Rectangle 3"/>
          <p:cNvSpPr>
            <a:spLocks noChangeArrowheads="1"/>
          </p:cNvSpPr>
          <p:nvPr/>
        </p:nvSpPr>
        <p:spPr bwMode="auto">
          <a:xfrm>
            <a:off x="5578475" y="3141663"/>
            <a:ext cx="2449513" cy="1152525"/>
          </a:xfrm>
          <a:prstGeom prst="rect">
            <a:avLst/>
          </a:prstGeom>
          <a:solidFill>
            <a:srgbClr val="00FFFF"/>
          </a:solidFill>
          <a:ln w="9525">
            <a:solidFill>
              <a:schemeClr val="tx1"/>
            </a:solidFill>
            <a:miter lim="800000"/>
            <a:headEnd/>
            <a:tailEnd/>
          </a:ln>
          <a:effectLst/>
          <a:extLst/>
        </p:spPr>
        <p:txBody>
          <a:bodyPr wrap="none" lIns="91430" tIns="45715" rIns="91430" bIns="45715" anchor="ctr"/>
          <a:lstStyle/>
          <a:p>
            <a:pPr algn="ctr">
              <a:defRPr/>
            </a:pPr>
            <a:r>
              <a:rPr lang="it-IT">
                <a:latin typeface="Arial" charset="0"/>
                <a:cs typeface="+mn-cs"/>
              </a:rPr>
              <a:t>DOMANDA</a:t>
            </a:r>
          </a:p>
        </p:txBody>
      </p:sp>
      <p:sp>
        <p:nvSpPr>
          <p:cNvPr id="152580" name="AutoShape 4"/>
          <p:cNvSpPr>
            <a:spLocks/>
          </p:cNvSpPr>
          <p:nvPr/>
        </p:nvSpPr>
        <p:spPr bwMode="auto">
          <a:xfrm rot="16200000">
            <a:off x="3959225" y="223838"/>
            <a:ext cx="936625" cy="4752975"/>
          </a:xfrm>
          <a:prstGeom prst="rightBrace">
            <a:avLst>
              <a:gd name="adj1" fmla="val 42288"/>
              <a:gd name="adj2" fmla="val 49796"/>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eaVert" wrap="none" lIns="91430" tIns="45715" rIns="91430" bIns="45715" anchor="ctr"/>
          <a:lstStyle/>
          <a:p>
            <a:pPr algn="ctr">
              <a:defRPr/>
            </a:pPr>
            <a:endParaRPr lang="it-IT">
              <a:solidFill>
                <a:schemeClr val="bg1"/>
              </a:solidFill>
              <a:latin typeface="Arial" charset="0"/>
              <a:cs typeface="+mn-cs"/>
            </a:endParaRPr>
          </a:p>
        </p:txBody>
      </p:sp>
      <p:sp>
        <p:nvSpPr>
          <p:cNvPr id="152581" name="Text Box 5"/>
          <p:cNvSpPr txBox="1">
            <a:spLocks noChangeArrowheads="1"/>
          </p:cNvSpPr>
          <p:nvPr/>
        </p:nvSpPr>
        <p:spPr bwMode="auto">
          <a:xfrm>
            <a:off x="1042988" y="692150"/>
            <a:ext cx="66960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91430" tIns="45715" rIns="91430" bIns="45715">
            <a:spAutoFit/>
          </a:bodyPr>
          <a:lstStyle/>
          <a:p>
            <a:pPr algn="ctr">
              <a:spcBef>
                <a:spcPct val="50000"/>
              </a:spcBef>
              <a:defRPr/>
            </a:pPr>
            <a:r>
              <a:rPr lang="it-IT" sz="4400" b="1" dirty="0">
                <a:solidFill>
                  <a:srgbClr val="000000"/>
                </a:solidFill>
                <a:latin typeface="Arial" charset="0"/>
                <a:cs typeface="+mn-cs"/>
              </a:rPr>
              <a:t>PROBLEMA VERBALE</a:t>
            </a:r>
          </a:p>
        </p:txBody>
      </p:sp>
      <p:sp>
        <p:nvSpPr>
          <p:cNvPr id="77831" name="CasellaDiTesto 3"/>
          <p:cNvSpPr txBox="1">
            <a:spLocks noChangeArrowheads="1"/>
          </p:cNvSpPr>
          <p:nvPr/>
        </p:nvSpPr>
        <p:spPr bwMode="auto">
          <a:xfrm>
            <a:off x="1692275" y="1484313"/>
            <a:ext cx="55435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sz="2800" dirty="0">
                <a:solidFill>
                  <a:srgbClr val="000000"/>
                </a:solidFill>
              </a:rPr>
              <a:t>(word </a:t>
            </a:r>
            <a:r>
              <a:rPr lang="it-IT" sz="2800" dirty="0" err="1">
                <a:solidFill>
                  <a:srgbClr val="000000"/>
                </a:solidFill>
              </a:rPr>
              <a:t>problem</a:t>
            </a:r>
            <a:r>
              <a:rPr lang="it-IT" sz="2800" dirty="0">
                <a:solidFill>
                  <a:srgbClr val="000000"/>
                </a:solidFill>
              </a:rPr>
              <a:t>, story </a:t>
            </a:r>
            <a:r>
              <a:rPr lang="it-IT" sz="2800" dirty="0" err="1">
                <a:solidFill>
                  <a:srgbClr val="000000"/>
                </a:solidFill>
              </a:rPr>
              <a:t>problem</a:t>
            </a:r>
            <a:r>
              <a:rPr lang="it-IT" sz="2800" dirty="0">
                <a:solidFill>
                  <a:srgbClr val="000000"/>
                </a:solidFill>
              </a:rPr>
              <a:t>)</a:t>
            </a:r>
          </a:p>
        </p:txBody>
      </p:sp>
      <p:sp>
        <p:nvSpPr>
          <p:cNvPr id="2" name="CasellaDiTesto 1"/>
          <p:cNvSpPr txBox="1"/>
          <p:nvPr/>
        </p:nvSpPr>
        <p:spPr>
          <a:xfrm>
            <a:off x="827088" y="5331611"/>
            <a:ext cx="7200900" cy="830997"/>
          </a:xfrm>
          <a:prstGeom prst="rect">
            <a:avLst/>
          </a:prstGeom>
          <a:noFill/>
        </p:spPr>
        <p:txBody>
          <a:bodyPr wrap="square" rtlCol="0">
            <a:spAutoFit/>
          </a:bodyPr>
          <a:lstStyle/>
          <a:p>
            <a:pPr algn="ctr"/>
            <a:r>
              <a:rPr lang="it-IT" sz="4800" dirty="0" smtClean="0"/>
              <a:t>Il problema come </a:t>
            </a:r>
            <a:r>
              <a:rPr lang="it-IT" sz="4800" i="1" dirty="0" smtClean="0"/>
              <a:t>genere</a:t>
            </a:r>
            <a:endParaRPr lang="it-IT" sz="4800" i="1" dirty="0"/>
          </a:p>
        </p:txBody>
      </p:sp>
    </p:spTree>
    <p:extLst>
      <p:ext uri="{BB962C8B-B14F-4D97-AF65-F5344CB8AC3E}">
        <p14:creationId xmlns:p14="http://schemas.microsoft.com/office/powerpoint/2010/main" val="397301744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solidFill>
            <a:srgbClr val="FFFFFF"/>
          </a:solidFill>
        </p:spPr>
        <p:txBody>
          <a:bodyPr/>
          <a:lstStyle/>
          <a:p>
            <a:pPr>
              <a:defRPr/>
            </a:pPr>
            <a:r>
              <a:rPr lang="it-IT" dirty="0" smtClean="0"/>
              <a:t>Non sempre contesto e domanda sono separati chiaramente</a:t>
            </a:r>
            <a:endParaRPr lang="it-IT" dirty="0"/>
          </a:p>
        </p:txBody>
      </p:sp>
    </p:spTree>
    <p:extLst>
      <p:ext uri="{BB962C8B-B14F-4D97-AF65-F5344CB8AC3E}">
        <p14:creationId xmlns:p14="http://schemas.microsoft.com/office/powerpoint/2010/main" val="2198883976"/>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a:spLocks noChangeArrowheads="1"/>
          </p:cNvSpPr>
          <p:nvPr/>
        </p:nvSpPr>
        <p:spPr bwMode="auto">
          <a:xfrm>
            <a:off x="323850" y="208277"/>
            <a:ext cx="8280400" cy="1200150"/>
          </a:xfrm>
          <a:prstGeom prst="rect">
            <a:avLst/>
          </a:prstGeom>
          <a:solidFill>
            <a:schemeClr val="bg1"/>
          </a:solidFill>
          <a:ln w="9525">
            <a:solidFill>
              <a:srgbClr val="000000"/>
            </a:solidFill>
            <a:miter lim="800000"/>
            <a:headEnd/>
            <a:tailEnd/>
          </a:ln>
          <a:extLst/>
        </p:spPr>
        <p:txBody>
          <a:bodyPr>
            <a:spAutoFit/>
          </a:bodyPr>
          <a:lstStyle/>
          <a:p>
            <a:r>
              <a:rPr lang="it-IT" b="1" dirty="0"/>
              <a:t>L’acquario</a:t>
            </a:r>
            <a:endParaRPr lang="it-IT" dirty="0"/>
          </a:p>
          <a:p>
            <a:r>
              <a:rPr lang="it-IT" dirty="0"/>
              <a:t>In un acquario nuotano 320 pesci, che sono di due tipi: quelli tropicali e i comuni pesci rossi. </a:t>
            </a:r>
            <a:r>
              <a:rPr lang="it-IT" i="1" dirty="0"/>
              <a:t>Se questi ultimi sono il triplo dei primi aumentato di due dozzine</a:t>
            </a:r>
            <a:r>
              <a:rPr lang="it-IT" dirty="0"/>
              <a:t>, qual è il numero dei pesci di ciascun tipo?</a:t>
            </a:r>
          </a:p>
        </p:txBody>
      </p:sp>
      <p:sp>
        <p:nvSpPr>
          <p:cNvPr id="6" name="CasellaDiTesto 5"/>
          <p:cNvSpPr txBox="1">
            <a:spLocks noChangeArrowheads="1"/>
          </p:cNvSpPr>
          <p:nvPr/>
        </p:nvSpPr>
        <p:spPr bwMode="auto">
          <a:xfrm>
            <a:off x="600388" y="2106886"/>
            <a:ext cx="7777163" cy="2032000"/>
          </a:xfrm>
          <a:prstGeom prst="rect">
            <a:avLst/>
          </a:prstGeom>
          <a:solidFill>
            <a:srgbClr val="FFFFFF"/>
          </a:solidFill>
          <a:ln w="9525">
            <a:solidFill>
              <a:srgbClr val="000000"/>
            </a:solidFill>
            <a:miter lim="800000"/>
            <a:headEnd/>
            <a:tailEnd/>
          </a:ln>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1800" b="1" dirty="0">
                <a:latin typeface="+mn-lt"/>
              </a:rPr>
              <a:t>Animali domestici </a:t>
            </a:r>
            <a:endParaRPr lang="it-IT" sz="1800" dirty="0">
              <a:latin typeface="+mn-lt"/>
            </a:endParaRPr>
          </a:p>
          <a:p>
            <a:pPr eaLnBrk="1" hangingPunct="1"/>
            <a:r>
              <a:rPr lang="it-IT" sz="1800" dirty="0">
                <a:latin typeface="+mn-lt"/>
              </a:rPr>
              <a:t>Agli alunni di una classe viene chiesto quanti animali domestici hanno.</a:t>
            </a:r>
          </a:p>
          <a:p>
            <a:pPr eaLnBrk="1" hangingPunct="1"/>
            <a:r>
              <a:rPr lang="it-IT" sz="1800" dirty="0">
                <a:latin typeface="+mn-lt"/>
              </a:rPr>
              <a:t>8 alunni non possiedono animali. 3 alunni possiedono 2 animali.</a:t>
            </a:r>
          </a:p>
          <a:p>
            <a:pPr eaLnBrk="1" hangingPunct="1"/>
            <a:r>
              <a:rPr lang="it-IT" sz="1800" dirty="0">
                <a:latin typeface="+mn-lt"/>
              </a:rPr>
              <a:t>Il numero degli alunni che hanno 3 animali è la metà di quelli che non hanno nessun animale. Nessun alunno ha più di 3 animali.</a:t>
            </a:r>
          </a:p>
          <a:p>
            <a:pPr eaLnBrk="1" hangingPunct="1"/>
            <a:r>
              <a:rPr lang="it-IT" sz="1800" i="1" dirty="0">
                <a:latin typeface="+mn-lt"/>
              </a:rPr>
              <a:t>Sapendo che i bambini di quella classe sono 19</a:t>
            </a:r>
            <a:r>
              <a:rPr lang="it-IT" sz="1800" dirty="0">
                <a:latin typeface="+mn-lt"/>
              </a:rPr>
              <a:t>, sapresti dire quanti animali hanno in tutto?</a:t>
            </a:r>
          </a:p>
        </p:txBody>
      </p:sp>
      <p:sp>
        <p:nvSpPr>
          <p:cNvPr id="7" name="Rettangolo 5"/>
          <p:cNvSpPr>
            <a:spLocks noChangeArrowheads="1"/>
          </p:cNvSpPr>
          <p:nvPr/>
        </p:nvSpPr>
        <p:spPr bwMode="auto">
          <a:xfrm>
            <a:off x="468313" y="4652963"/>
            <a:ext cx="8135937" cy="1200150"/>
          </a:xfrm>
          <a:prstGeom prst="rect">
            <a:avLst/>
          </a:prstGeom>
          <a:solidFill>
            <a:srgbClr val="FFFFFF"/>
          </a:solidFill>
          <a:ln w="9525">
            <a:solidFill>
              <a:srgbClr val="000000"/>
            </a:solidFill>
            <a:miter lim="800000"/>
            <a:headEnd/>
            <a:tailEnd/>
          </a:ln>
          <a:extLst/>
        </p:spPr>
        <p:txBody>
          <a:bodyPr>
            <a:spAutoFit/>
          </a:bodyPr>
          <a:lstStyle/>
          <a:p>
            <a:r>
              <a:rPr lang="it-IT" sz="2400" b="1" dirty="0"/>
              <a:t>L’acqua</a:t>
            </a:r>
          </a:p>
          <a:p>
            <a:r>
              <a:rPr lang="it-IT" sz="2400" dirty="0"/>
              <a:t>Quale sarà la temperatura dell'acqua in un recipiente se metti insieme una caraffa d'acqua a 80°F e una a 40°F?</a:t>
            </a:r>
          </a:p>
        </p:txBody>
      </p:sp>
    </p:spTree>
    <p:extLst>
      <p:ext uri="{BB962C8B-B14F-4D97-AF65-F5344CB8AC3E}">
        <p14:creationId xmlns:p14="http://schemas.microsoft.com/office/powerpoint/2010/main" val="2191083554"/>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ChangeArrowheads="1"/>
          </p:cNvSpPr>
          <p:nvPr/>
        </p:nvSpPr>
        <p:spPr bwMode="auto">
          <a:xfrm>
            <a:off x="827088" y="3141663"/>
            <a:ext cx="2449512" cy="1152525"/>
          </a:xfrm>
          <a:prstGeom prst="rect">
            <a:avLst/>
          </a:prstGeom>
          <a:solidFill>
            <a:srgbClr val="FF99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r>
              <a:rPr lang="it-IT">
                <a:latin typeface="Arial" charset="0"/>
                <a:cs typeface="+mn-cs"/>
              </a:rPr>
              <a:t>CONTESTO</a:t>
            </a:r>
          </a:p>
        </p:txBody>
      </p:sp>
      <p:sp>
        <p:nvSpPr>
          <p:cNvPr id="152579" name="Rectangle 3"/>
          <p:cNvSpPr>
            <a:spLocks noChangeArrowheads="1"/>
          </p:cNvSpPr>
          <p:nvPr/>
        </p:nvSpPr>
        <p:spPr bwMode="auto">
          <a:xfrm>
            <a:off x="5578475" y="3141663"/>
            <a:ext cx="2449513" cy="1152525"/>
          </a:xfrm>
          <a:prstGeom prst="rect">
            <a:avLst/>
          </a:prstGeom>
          <a:solidFill>
            <a:srgbClr val="00FFFF"/>
          </a:solidFill>
          <a:ln w="9525">
            <a:solidFill>
              <a:schemeClr val="tx1"/>
            </a:solidFill>
            <a:miter lim="800000"/>
            <a:headEnd/>
            <a:tailEnd/>
          </a:ln>
          <a:effectLst/>
          <a:extLst/>
        </p:spPr>
        <p:txBody>
          <a:bodyPr wrap="none" lIns="91430" tIns="45715" rIns="91430" bIns="45715" anchor="ctr"/>
          <a:lstStyle/>
          <a:p>
            <a:pPr algn="ctr">
              <a:defRPr/>
            </a:pPr>
            <a:r>
              <a:rPr lang="it-IT">
                <a:latin typeface="Arial" charset="0"/>
                <a:cs typeface="+mn-cs"/>
              </a:rPr>
              <a:t>DOMANDA</a:t>
            </a:r>
          </a:p>
        </p:txBody>
      </p:sp>
      <p:sp>
        <p:nvSpPr>
          <p:cNvPr id="152580" name="AutoShape 4"/>
          <p:cNvSpPr>
            <a:spLocks/>
          </p:cNvSpPr>
          <p:nvPr/>
        </p:nvSpPr>
        <p:spPr bwMode="auto">
          <a:xfrm rot="16200000">
            <a:off x="3959225" y="223838"/>
            <a:ext cx="936625" cy="4752975"/>
          </a:xfrm>
          <a:prstGeom prst="rightBrace">
            <a:avLst>
              <a:gd name="adj1" fmla="val 42288"/>
              <a:gd name="adj2" fmla="val 49796"/>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eaVert" wrap="none" lIns="91430" tIns="45715" rIns="91430" bIns="45715" anchor="ctr"/>
          <a:lstStyle/>
          <a:p>
            <a:pPr algn="ctr">
              <a:defRPr/>
            </a:pPr>
            <a:endParaRPr lang="it-IT">
              <a:solidFill>
                <a:schemeClr val="bg1"/>
              </a:solidFill>
              <a:latin typeface="Arial" charset="0"/>
              <a:cs typeface="+mn-cs"/>
            </a:endParaRPr>
          </a:p>
        </p:txBody>
      </p:sp>
      <p:sp>
        <p:nvSpPr>
          <p:cNvPr id="152581" name="Text Box 5"/>
          <p:cNvSpPr txBox="1">
            <a:spLocks noChangeArrowheads="1"/>
          </p:cNvSpPr>
          <p:nvPr/>
        </p:nvSpPr>
        <p:spPr bwMode="auto">
          <a:xfrm>
            <a:off x="1042988" y="692150"/>
            <a:ext cx="66960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91430" tIns="45715" rIns="91430" bIns="45715">
            <a:spAutoFit/>
          </a:bodyPr>
          <a:lstStyle/>
          <a:p>
            <a:pPr algn="ctr">
              <a:spcBef>
                <a:spcPct val="50000"/>
              </a:spcBef>
              <a:defRPr/>
            </a:pPr>
            <a:r>
              <a:rPr lang="it-IT" sz="4400" b="1" dirty="0">
                <a:solidFill>
                  <a:srgbClr val="000000"/>
                </a:solidFill>
                <a:latin typeface="Arial" charset="0"/>
                <a:cs typeface="+mn-cs"/>
              </a:rPr>
              <a:t>PROBLEMA VERBALE</a:t>
            </a:r>
          </a:p>
        </p:txBody>
      </p:sp>
      <p:sp>
        <p:nvSpPr>
          <p:cNvPr id="77831" name="CasellaDiTesto 3"/>
          <p:cNvSpPr txBox="1">
            <a:spLocks noChangeArrowheads="1"/>
          </p:cNvSpPr>
          <p:nvPr/>
        </p:nvSpPr>
        <p:spPr bwMode="auto">
          <a:xfrm>
            <a:off x="1692275" y="1484313"/>
            <a:ext cx="55435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sz="2800" dirty="0">
                <a:solidFill>
                  <a:srgbClr val="000000"/>
                </a:solidFill>
              </a:rPr>
              <a:t>(word </a:t>
            </a:r>
            <a:r>
              <a:rPr lang="it-IT" sz="2800" dirty="0" err="1">
                <a:solidFill>
                  <a:srgbClr val="000000"/>
                </a:solidFill>
              </a:rPr>
              <a:t>problem</a:t>
            </a:r>
            <a:r>
              <a:rPr lang="it-IT" sz="2800" dirty="0">
                <a:solidFill>
                  <a:srgbClr val="000000"/>
                </a:solidFill>
              </a:rPr>
              <a:t>, story </a:t>
            </a:r>
            <a:r>
              <a:rPr lang="it-IT" sz="2800" dirty="0" err="1">
                <a:solidFill>
                  <a:srgbClr val="000000"/>
                </a:solidFill>
              </a:rPr>
              <a:t>problem</a:t>
            </a:r>
            <a:r>
              <a:rPr lang="it-IT" sz="2800" dirty="0">
                <a:solidFill>
                  <a:srgbClr val="000000"/>
                </a:solidFill>
              </a:rPr>
              <a:t>)</a:t>
            </a:r>
          </a:p>
        </p:txBody>
      </p:sp>
      <p:sp>
        <p:nvSpPr>
          <p:cNvPr id="2" name="CasellaDiTesto 1"/>
          <p:cNvSpPr txBox="1"/>
          <p:nvPr/>
        </p:nvSpPr>
        <p:spPr>
          <a:xfrm>
            <a:off x="827088" y="5331611"/>
            <a:ext cx="7200900" cy="830997"/>
          </a:xfrm>
          <a:prstGeom prst="rect">
            <a:avLst/>
          </a:prstGeom>
          <a:noFill/>
        </p:spPr>
        <p:txBody>
          <a:bodyPr wrap="square" rtlCol="0">
            <a:spAutoFit/>
          </a:bodyPr>
          <a:lstStyle/>
          <a:p>
            <a:pPr algn="ctr"/>
            <a:r>
              <a:rPr lang="it-IT" sz="4800" dirty="0" smtClean="0"/>
              <a:t>Il problema come </a:t>
            </a:r>
            <a:r>
              <a:rPr lang="it-IT" sz="4800" i="1" dirty="0" smtClean="0"/>
              <a:t>genere</a:t>
            </a:r>
            <a:endParaRPr lang="it-IT" sz="4800" i="1" dirty="0"/>
          </a:p>
        </p:txBody>
      </p:sp>
    </p:spTree>
    <p:extLst>
      <p:ext uri="{BB962C8B-B14F-4D97-AF65-F5344CB8AC3E}">
        <p14:creationId xmlns:p14="http://schemas.microsoft.com/office/powerpoint/2010/main" val="271652387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685800" y="489337"/>
            <a:ext cx="7772400" cy="1446550"/>
          </a:xfrm>
          <a:prstGeom prst="rect">
            <a:avLst/>
          </a:prstGeom>
          <a:noFill/>
        </p:spPr>
        <p:txBody>
          <a:bodyPr wrap="square" rtlCol="0">
            <a:spAutoFit/>
          </a:bodyPr>
          <a:lstStyle/>
          <a:p>
            <a:pPr algn="ctr"/>
            <a:r>
              <a:rPr lang="it-IT" sz="2800" dirty="0" smtClean="0"/>
              <a:t>A.I.R.D.M. 1</a:t>
            </a:r>
            <a:r>
              <a:rPr lang="it-IT" sz="2800" baseline="30000" dirty="0" smtClean="0"/>
              <a:t>a</a:t>
            </a:r>
            <a:r>
              <a:rPr lang="it-IT" sz="2800" dirty="0" smtClean="0"/>
              <a:t> Scuola di dottorato</a:t>
            </a:r>
          </a:p>
          <a:p>
            <a:pPr algn="ctr"/>
            <a:r>
              <a:rPr lang="it-IT" sz="2000" i="1" dirty="0"/>
              <a:t>La ricerca in didattica della matematica in Italia: le ricerche sul ruolo del linguaggio nell'insegnamento e apprendimento della </a:t>
            </a:r>
            <a:r>
              <a:rPr lang="it-IT" sz="2000" i="1" dirty="0" smtClean="0"/>
              <a:t>matematica</a:t>
            </a:r>
            <a:endParaRPr lang="it-IT" sz="2800" i="1" dirty="0" smtClean="0"/>
          </a:p>
          <a:p>
            <a:pPr algn="ctr"/>
            <a:r>
              <a:rPr lang="it-IT" sz="2000" dirty="0" smtClean="0"/>
              <a:t>Pisa, 25-27 giugno 2015</a:t>
            </a:r>
            <a:endParaRPr lang="it-IT" sz="2000" dirty="0"/>
          </a:p>
        </p:txBody>
      </p:sp>
      <p:sp>
        <p:nvSpPr>
          <p:cNvPr id="6" name="Sottotitolo 5"/>
          <p:cNvSpPr>
            <a:spLocks noGrp="1"/>
          </p:cNvSpPr>
          <p:nvPr>
            <p:ph type="subTitle" idx="1"/>
          </p:nvPr>
        </p:nvSpPr>
        <p:spPr>
          <a:xfrm>
            <a:off x="777277" y="2802871"/>
            <a:ext cx="7761864" cy="2956365"/>
          </a:xfrm>
          <a:noFill/>
          <a:ln w="38100" cmpd="sng">
            <a:solidFill>
              <a:srgbClr val="00FF00"/>
            </a:solidFill>
          </a:ln>
        </p:spPr>
        <p:txBody>
          <a:bodyPr>
            <a:normAutofit fontScale="92500"/>
          </a:bodyPr>
          <a:lstStyle/>
          <a:p>
            <a:pPr algn="l"/>
            <a:r>
              <a:rPr lang="it-IT" dirty="0" smtClean="0">
                <a:solidFill>
                  <a:srgbClr val="000000"/>
                </a:solidFill>
              </a:rPr>
              <a:t>Nella comprensione di un problema entrano in gioco aspetti linguistici a diversi livelli:</a:t>
            </a:r>
          </a:p>
          <a:p>
            <a:pPr marL="457200" indent="-457200" algn="l">
              <a:buFont typeface="Arial"/>
              <a:buChar char="•"/>
            </a:pPr>
            <a:r>
              <a:rPr lang="it-IT" dirty="0">
                <a:solidFill>
                  <a:srgbClr val="000000"/>
                </a:solidFill>
              </a:rPr>
              <a:t>g</a:t>
            </a:r>
            <a:r>
              <a:rPr lang="it-IT" dirty="0" smtClean="0">
                <a:solidFill>
                  <a:srgbClr val="000000"/>
                </a:solidFill>
              </a:rPr>
              <a:t>enerali </a:t>
            </a:r>
            <a:r>
              <a:rPr lang="it-IT" dirty="0">
                <a:solidFill>
                  <a:srgbClr val="000000"/>
                </a:solidFill>
              </a:rPr>
              <a:t>(</a:t>
            </a:r>
            <a:r>
              <a:rPr lang="it-IT" dirty="0" smtClean="0">
                <a:solidFill>
                  <a:srgbClr val="000000"/>
                </a:solidFill>
              </a:rPr>
              <a:t>lessico, coesione, coerenza,…)</a:t>
            </a:r>
          </a:p>
          <a:p>
            <a:pPr marL="457200" indent="-457200" algn="l">
              <a:buFont typeface="Arial"/>
              <a:buChar char="•"/>
            </a:pPr>
            <a:r>
              <a:rPr lang="it-IT" dirty="0" smtClean="0">
                <a:solidFill>
                  <a:srgbClr val="000000"/>
                </a:solidFill>
              </a:rPr>
              <a:t>pragmatici (</a:t>
            </a:r>
            <a:r>
              <a:rPr lang="it-IT" dirty="0" err="1" smtClean="0">
                <a:solidFill>
                  <a:srgbClr val="000000"/>
                </a:solidFill>
              </a:rPr>
              <a:t>implicature</a:t>
            </a:r>
            <a:r>
              <a:rPr lang="it-IT" dirty="0" smtClean="0">
                <a:solidFill>
                  <a:srgbClr val="000000"/>
                </a:solidFill>
              </a:rPr>
              <a:t>, forza illocutoria,…)</a:t>
            </a:r>
          </a:p>
          <a:p>
            <a:pPr marL="457200" indent="-457200" algn="l">
              <a:buFont typeface="Arial"/>
              <a:buChar char="•"/>
            </a:pPr>
            <a:r>
              <a:rPr lang="it-IT" dirty="0" smtClean="0">
                <a:solidFill>
                  <a:srgbClr val="000000"/>
                </a:solidFill>
              </a:rPr>
              <a:t>narrativi (coerenza </a:t>
            </a:r>
            <a:r>
              <a:rPr lang="it-IT" dirty="0">
                <a:solidFill>
                  <a:srgbClr val="000000"/>
                </a:solidFill>
              </a:rPr>
              <a:t>narrativa, </a:t>
            </a:r>
            <a:r>
              <a:rPr lang="it-IT" dirty="0" smtClean="0">
                <a:solidFill>
                  <a:srgbClr val="000000"/>
                </a:solidFill>
              </a:rPr>
              <a:t>plausibilità,…) </a:t>
            </a:r>
            <a:endParaRPr lang="it-IT" dirty="0">
              <a:solidFill>
                <a:srgbClr val="000000"/>
              </a:solidFill>
            </a:endParaRPr>
          </a:p>
        </p:txBody>
      </p:sp>
      <p:sp>
        <p:nvSpPr>
          <p:cNvPr id="2" name="Rettangolo 1"/>
          <p:cNvSpPr/>
          <p:nvPr/>
        </p:nvSpPr>
        <p:spPr>
          <a:xfrm>
            <a:off x="685800" y="952538"/>
            <a:ext cx="7940925" cy="656923"/>
          </a:xfrm>
          <a:prstGeom prst="rect">
            <a:avLst/>
          </a:prstGeom>
          <a:noFill/>
          <a:ln w="57150" cmpd="sng">
            <a:solidFill>
              <a:srgbClr val="00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cxnSp>
        <p:nvCxnSpPr>
          <p:cNvPr id="5" name="Connettore 2 4"/>
          <p:cNvCxnSpPr>
            <a:stCxn id="2" idx="2"/>
            <a:endCxn id="6" idx="0"/>
          </p:cNvCxnSpPr>
          <p:nvPr/>
        </p:nvCxnSpPr>
        <p:spPr>
          <a:xfrm>
            <a:off x="4656263" y="1609461"/>
            <a:ext cx="1946" cy="1193410"/>
          </a:xfrm>
          <a:prstGeom prst="straightConnector1">
            <a:avLst/>
          </a:prstGeom>
          <a:ln w="38100" cmpd="sng">
            <a:solidFill>
              <a:srgbClr val="00FF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451316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build="p" animBg="1"/>
      <p:bldP spid="2"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94154"/>
            <a:ext cx="8229600" cy="5732009"/>
          </a:xfrm>
        </p:spPr>
        <p:txBody>
          <a:bodyPr>
            <a:normAutofit fontScale="92500" lnSpcReduction="20000"/>
          </a:bodyPr>
          <a:lstStyle/>
          <a:p>
            <a:r>
              <a:rPr lang="it-IT" dirty="0"/>
              <a:t>Una specificità del genere problema è che si tratta di un tipo di testo che presuppone un lettore ben individuato (l’allievo) e che intende spingere tale lettore ad un’azione, cioè alla risoluzione del problema stesso. </a:t>
            </a:r>
          </a:p>
          <a:p>
            <a:r>
              <a:rPr lang="it-IT" dirty="0" err="1" smtClean="0"/>
              <a:t>Gerofsky</a:t>
            </a:r>
            <a:r>
              <a:rPr lang="it-IT" dirty="0" smtClean="0"/>
              <a:t> (1996) parla di </a:t>
            </a:r>
            <a:r>
              <a:rPr lang="it-IT" i="1" dirty="0" smtClean="0"/>
              <a:t>forza illocutoria</a:t>
            </a:r>
            <a:r>
              <a:rPr lang="it-IT" dirty="0" smtClean="0"/>
              <a:t> del problema, che:  </a:t>
            </a:r>
            <a:endParaRPr lang="it-IT" dirty="0"/>
          </a:p>
          <a:p>
            <a:pPr lvl="1"/>
            <a:r>
              <a:rPr lang="it-IT" dirty="0" smtClean="0"/>
              <a:t>dev’essere comprensibile agli allievi </a:t>
            </a:r>
            <a:endParaRPr lang="it-IT" dirty="0" smtClean="0"/>
          </a:p>
          <a:p>
            <a:r>
              <a:rPr lang="it-IT" dirty="0" smtClean="0"/>
              <a:t>Inoltre:</a:t>
            </a:r>
          </a:p>
          <a:p>
            <a:pPr lvl="1"/>
            <a:r>
              <a:rPr lang="it-IT" dirty="0" smtClean="0"/>
              <a:t>si </a:t>
            </a:r>
            <a:r>
              <a:rPr lang="it-IT" dirty="0" smtClean="0"/>
              <a:t>basa sul </a:t>
            </a:r>
            <a:r>
              <a:rPr lang="it-IT" dirty="0"/>
              <a:t>fatto che il rapporto fra chi pone il problema e chi lo risolve non è paritario: l’insegnante ha l’autorità per pretendere che l’allievo risolva il </a:t>
            </a:r>
            <a:r>
              <a:rPr lang="it-IT" dirty="0" smtClean="0"/>
              <a:t>problema</a:t>
            </a:r>
          </a:p>
          <a:p>
            <a:pPr lvl="1"/>
            <a:r>
              <a:rPr lang="it-IT" dirty="0"/>
              <a:t>è</a:t>
            </a:r>
            <a:r>
              <a:rPr lang="it-IT" dirty="0" smtClean="0"/>
              <a:t> espressa in genere da una richiesta esplicita o dalla domanda. </a:t>
            </a:r>
            <a:endParaRPr lang="it-IT" dirty="0"/>
          </a:p>
        </p:txBody>
      </p:sp>
    </p:spTree>
    <p:extLst>
      <p:ext uri="{BB962C8B-B14F-4D97-AF65-F5344CB8AC3E}">
        <p14:creationId xmlns:p14="http://schemas.microsoft.com/office/powerpoint/2010/main" val="24962795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asellaDiTesto 16"/>
          <p:cNvSpPr txBox="1"/>
          <p:nvPr/>
        </p:nvSpPr>
        <p:spPr>
          <a:xfrm>
            <a:off x="457200" y="4598801"/>
            <a:ext cx="7354888" cy="1815882"/>
          </a:xfrm>
          <a:prstGeom prst="rect">
            <a:avLst/>
          </a:prstGeom>
          <a:noFill/>
          <a:ln w="57150" cmpd="sng">
            <a:solidFill>
              <a:srgbClr val="00FFFF"/>
            </a:solidFill>
          </a:ln>
        </p:spPr>
        <p:txBody>
          <a:bodyPr wrap="square" rtlCol="0">
            <a:spAutoFit/>
          </a:bodyPr>
          <a:lstStyle/>
          <a:p>
            <a:r>
              <a:rPr lang="it-IT" sz="2800" dirty="0" smtClean="0"/>
              <a:t>Ha la funzione di:</a:t>
            </a:r>
          </a:p>
          <a:p>
            <a:pPr marL="457200" indent="-457200">
              <a:buFont typeface="Arial"/>
              <a:buChar char="•"/>
            </a:pPr>
            <a:r>
              <a:rPr lang="it-IT" sz="2800" dirty="0" smtClean="0"/>
              <a:t>Comunicare all’allievo cosa si vuole da lui</a:t>
            </a:r>
          </a:p>
          <a:p>
            <a:r>
              <a:rPr lang="it-IT" sz="2800" dirty="0" smtClean="0"/>
              <a:t>Può assumere diverse forme, più o meno dirette e trasparenti.</a:t>
            </a:r>
          </a:p>
        </p:txBody>
      </p:sp>
      <p:grpSp>
        <p:nvGrpSpPr>
          <p:cNvPr id="2" name="Gruppo 1"/>
          <p:cNvGrpSpPr/>
          <p:nvPr/>
        </p:nvGrpSpPr>
        <p:grpSpPr>
          <a:xfrm>
            <a:off x="827088" y="1195388"/>
            <a:ext cx="7200900" cy="2162175"/>
            <a:chOff x="827088" y="1195388"/>
            <a:chExt cx="7200900" cy="2162175"/>
          </a:xfrm>
        </p:grpSpPr>
        <p:sp>
          <p:nvSpPr>
            <p:cNvPr id="18" name="Rectangle 2"/>
            <p:cNvSpPr>
              <a:spLocks noChangeArrowheads="1"/>
            </p:cNvSpPr>
            <p:nvPr/>
          </p:nvSpPr>
          <p:spPr bwMode="auto">
            <a:xfrm>
              <a:off x="827088" y="2205038"/>
              <a:ext cx="2449512" cy="1152525"/>
            </a:xfrm>
            <a:prstGeom prst="rect">
              <a:avLst/>
            </a:prstGeom>
            <a:solidFill>
              <a:srgbClr val="FF99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r>
                <a:rPr lang="it-IT">
                  <a:latin typeface="Arial" charset="0"/>
                  <a:cs typeface="+mn-cs"/>
                </a:rPr>
                <a:t>CONTESTO</a:t>
              </a:r>
            </a:p>
          </p:txBody>
        </p:sp>
        <p:sp>
          <p:nvSpPr>
            <p:cNvPr id="19" name="Rectangle 3"/>
            <p:cNvSpPr>
              <a:spLocks noChangeArrowheads="1"/>
            </p:cNvSpPr>
            <p:nvPr/>
          </p:nvSpPr>
          <p:spPr bwMode="auto">
            <a:xfrm>
              <a:off x="5578475" y="2205038"/>
              <a:ext cx="2449513" cy="1152525"/>
            </a:xfrm>
            <a:prstGeom prst="rect">
              <a:avLst/>
            </a:prstGeom>
            <a:solidFill>
              <a:srgbClr val="00FFFF"/>
            </a:solidFill>
            <a:ln w="9525">
              <a:solidFill>
                <a:schemeClr val="tx1"/>
              </a:solidFill>
              <a:miter lim="800000"/>
              <a:headEnd/>
              <a:tailEnd/>
            </a:ln>
            <a:effectLst/>
            <a:extLst/>
          </p:spPr>
          <p:txBody>
            <a:bodyPr wrap="none" lIns="91430" tIns="45715" rIns="91430" bIns="45715" anchor="ctr"/>
            <a:lstStyle/>
            <a:p>
              <a:pPr algn="ctr">
                <a:defRPr/>
              </a:pPr>
              <a:r>
                <a:rPr lang="it-IT">
                  <a:latin typeface="Arial" charset="0"/>
                  <a:cs typeface="+mn-cs"/>
                </a:rPr>
                <a:t>DOMANDA</a:t>
              </a:r>
            </a:p>
          </p:txBody>
        </p:sp>
        <p:sp>
          <p:nvSpPr>
            <p:cNvPr id="20" name="AutoShape 4"/>
            <p:cNvSpPr>
              <a:spLocks/>
            </p:cNvSpPr>
            <p:nvPr/>
          </p:nvSpPr>
          <p:spPr bwMode="auto">
            <a:xfrm rot="16200000">
              <a:off x="3959225" y="-712787"/>
              <a:ext cx="936625" cy="4752975"/>
            </a:xfrm>
            <a:prstGeom prst="rightBrace">
              <a:avLst>
                <a:gd name="adj1" fmla="val 42288"/>
                <a:gd name="adj2" fmla="val 49796"/>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eaVert" wrap="none" lIns="91430" tIns="45715" rIns="91430" bIns="45715" anchor="ctr"/>
            <a:lstStyle/>
            <a:p>
              <a:pPr algn="ctr">
                <a:defRPr/>
              </a:pPr>
              <a:endParaRPr lang="it-IT">
                <a:solidFill>
                  <a:schemeClr val="bg1"/>
                </a:solidFill>
                <a:latin typeface="Arial" charset="0"/>
                <a:cs typeface="+mn-cs"/>
              </a:endParaRPr>
            </a:p>
          </p:txBody>
        </p:sp>
      </p:grpSp>
      <p:cxnSp>
        <p:nvCxnSpPr>
          <p:cNvPr id="4" name="Connettore 2 3"/>
          <p:cNvCxnSpPr>
            <a:stCxn id="19" idx="2"/>
          </p:cNvCxnSpPr>
          <p:nvPr/>
        </p:nvCxnSpPr>
        <p:spPr>
          <a:xfrm>
            <a:off x="6803232" y="3357563"/>
            <a:ext cx="793" cy="1061101"/>
          </a:xfrm>
          <a:prstGeom prst="straightConnector1">
            <a:avLst/>
          </a:prstGeom>
          <a:ln w="57150" cmpd="sng">
            <a:solidFill>
              <a:srgbClr val="00FFFF"/>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080594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bldLvl="2" animBg="1"/>
    </p:bldLst>
  </p:timing>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asellaDiTesto 3"/>
          <p:cNvSpPr txBox="1"/>
          <p:nvPr/>
        </p:nvSpPr>
        <p:spPr>
          <a:xfrm>
            <a:off x="470748" y="209488"/>
            <a:ext cx="5024957" cy="369332"/>
          </a:xfrm>
          <a:prstGeom prst="rect">
            <a:avLst/>
          </a:prstGeom>
          <a:noFill/>
        </p:spPr>
        <p:txBody>
          <a:bodyPr wrap="square" rtlCol="0">
            <a:spAutoFit/>
          </a:bodyPr>
          <a:lstStyle/>
          <a:p>
            <a:r>
              <a:rPr lang="it-IT" b="1" dirty="0" smtClean="0"/>
              <a:t>- Richiesta esplicita </a:t>
            </a:r>
            <a:r>
              <a:rPr lang="it-IT" b="1" dirty="0"/>
              <a:t>rivolta al </a:t>
            </a:r>
            <a:r>
              <a:rPr lang="it-IT" b="1" dirty="0" smtClean="0"/>
              <a:t>lettore</a:t>
            </a:r>
            <a:endParaRPr lang="it-IT" dirty="0"/>
          </a:p>
        </p:txBody>
      </p:sp>
      <p:sp>
        <p:nvSpPr>
          <p:cNvPr id="5" name="CasellaDiTesto 4"/>
          <p:cNvSpPr txBox="1"/>
          <p:nvPr/>
        </p:nvSpPr>
        <p:spPr>
          <a:xfrm>
            <a:off x="470748" y="782693"/>
            <a:ext cx="8254506" cy="1015663"/>
          </a:xfrm>
          <a:prstGeom prst="rect">
            <a:avLst/>
          </a:prstGeom>
          <a:noFill/>
          <a:ln>
            <a:solidFill>
              <a:schemeClr val="tx1"/>
            </a:solidFill>
          </a:ln>
        </p:spPr>
        <p:txBody>
          <a:bodyPr wrap="square" rtlCol="0">
            <a:spAutoFit/>
          </a:bodyPr>
          <a:lstStyle/>
          <a:p>
            <a:r>
              <a:rPr lang="it-IT" sz="1600" b="1" dirty="0"/>
              <a:t>Il circo</a:t>
            </a:r>
            <a:endParaRPr lang="it-IT" sz="1600" dirty="0"/>
          </a:p>
          <a:p>
            <a:r>
              <a:rPr lang="it-IT" sz="1400" dirty="0"/>
              <a:t>A uno spettacolo circense tutti i 1050 posti risultano occupati. Un posto delle prime file costa € 17, uno delle altre file costa € 10,50 e l’incasso complessivo è stato di € 13.482.</a:t>
            </a:r>
          </a:p>
          <a:p>
            <a:r>
              <a:rPr lang="it-IT" sz="1600" i="1" dirty="0"/>
              <a:t>Calcola</a:t>
            </a:r>
            <a:r>
              <a:rPr lang="it-IT" sz="1600" dirty="0"/>
              <a:t> il numero dei posti delle prime file</a:t>
            </a:r>
            <a:r>
              <a:rPr lang="it-IT" sz="1600" dirty="0" smtClean="0"/>
              <a:t>.</a:t>
            </a:r>
            <a:endParaRPr lang="it-IT" sz="1600" dirty="0"/>
          </a:p>
        </p:txBody>
      </p:sp>
      <p:sp>
        <p:nvSpPr>
          <p:cNvPr id="2" name="Rettangolo 1"/>
          <p:cNvSpPr/>
          <p:nvPr/>
        </p:nvSpPr>
        <p:spPr>
          <a:xfrm>
            <a:off x="470748" y="2229438"/>
            <a:ext cx="8254506" cy="1384995"/>
          </a:xfrm>
          <a:prstGeom prst="rect">
            <a:avLst/>
          </a:prstGeom>
          <a:ln>
            <a:solidFill>
              <a:srgbClr val="000000"/>
            </a:solidFill>
          </a:ln>
        </p:spPr>
        <p:txBody>
          <a:bodyPr wrap="square">
            <a:spAutoFit/>
          </a:bodyPr>
          <a:lstStyle/>
          <a:p>
            <a:r>
              <a:rPr lang="it-IT" sz="1400" b="1" dirty="0"/>
              <a:t>Animali domestici</a:t>
            </a:r>
            <a:endParaRPr lang="it-IT" sz="1400" dirty="0"/>
          </a:p>
          <a:p>
            <a:r>
              <a:rPr lang="it-IT" sz="1400" dirty="0"/>
              <a:t>Agli alunni di una classe viene chiesto quanti animali domestici hanno.</a:t>
            </a:r>
          </a:p>
          <a:p>
            <a:r>
              <a:rPr lang="it-IT" sz="1400" dirty="0"/>
              <a:t>8 alunni non possiedono animali. 3 alunni possiedono 2 animali.</a:t>
            </a:r>
          </a:p>
          <a:p>
            <a:r>
              <a:rPr lang="it-IT" sz="1400" dirty="0"/>
              <a:t>Il numero degli alunni che hanno 3 animali è la metà di quelli che non hanno nessun animale. Nessun alunno ha più di 3 animali.</a:t>
            </a:r>
          </a:p>
          <a:p>
            <a:r>
              <a:rPr lang="it-IT" sz="1400" dirty="0"/>
              <a:t>Sapendo che i bambini di quella classe sono 19, </a:t>
            </a:r>
            <a:r>
              <a:rPr lang="it-IT" sz="1400" i="1" dirty="0"/>
              <a:t>sapresti dire quanti animali hanno in tutto</a:t>
            </a:r>
            <a:r>
              <a:rPr lang="it-IT" sz="1400" dirty="0" smtClean="0"/>
              <a:t>?</a:t>
            </a:r>
            <a:endParaRPr lang="it-IT" sz="1400" dirty="0"/>
          </a:p>
        </p:txBody>
      </p:sp>
      <p:sp>
        <p:nvSpPr>
          <p:cNvPr id="3" name="CasellaDiTesto 2"/>
          <p:cNvSpPr txBox="1"/>
          <p:nvPr/>
        </p:nvSpPr>
        <p:spPr>
          <a:xfrm>
            <a:off x="419477" y="4089454"/>
            <a:ext cx="8254506" cy="1754327"/>
          </a:xfrm>
          <a:prstGeom prst="rect">
            <a:avLst/>
          </a:prstGeom>
          <a:noFill/>
        </p:spPr>
        <p:txBody>
          <a:bodyPr wrap="square" rtlCol="0">
            <a:spAutoFit/>
          </a:bodyPr>
          <a:lstStyle/>
          <a:p>
            <a:r>
              <a:rPr lang="it-IT" dirty="0"/>
              <a:t>In questo caso alla forma grammaticale della domanda non corrisponde la funzione svolta in genere da una domanda (chiedere per conoscere la risposta), ma quella di un </a:t>
            </a:r>
            <a:r>
              <a:rPr lang="it-IT" i="1" dirty="0"/>
              <a:t>atto direttivo</a:t>
            </a:r>
            <a:r>
              <a:rPr lang="it-IT" dirty="0"/>
              <a:t>, cioè la richiesta di un comportamento. </a:t>
            </a:r>
            <a:endParaRPr lang="it-IT" dirty="0" smtClean="0"/>
          </a:p>
          <a:p>
            <a:r>
              <a:rPr lang="it-IT" dirty="0" smtClean="0"/>
              <a:t>Da </a:t>
            </a:r>
            <a:r>
              <a:rPr lang="it-IT" dirty="0"/>
              <a:t>un punto di vista pragmatico si tratta di un </a:t>
            </a:r>
            <a:r>
              <a:rPr lang="it-IT" i="1" dirty="0"/>
              <a:t>atto linguistico indiretto</a:t>
            </a:r>
            <a:r>
              <a:rPr lang="it-IT" dirty="0"/>
              <a:t>, in quanto la forma grammaticale e il valore illocutorio non coincidono. </a:t>
            </a:r>
          </a:p>
          <a:p>
            <a:endParaRPr lang="it-IT" dirty="0"/>
          </a:p>
        </p:txBody>
      </p:sp>
      <p:cxnSp>
        <p:nvCxnSpPr>
          <p:cNvPr id="12" name="Connettore 2 11"/>
          <p:cNvCxnSpPr/>
          <p:nvPr/>
        </p:nvCxnSpPr>
        <p:spPr>
          <a:xfrm>
            <a:off x="4532674" y="3670021"/>
            <a:ext cx="14056" cy="39613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666040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2" grpId="0" animBg="1"/>
      <p:bldP spid="3" grpId="0"/>
    </p:bldLst>
  </p:timing>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asellaDiTesto 3"/>
          <p:cNvSpPr txBox="1"/>
          <p:nvPr/>
        </p:nvSpPr>
        <p:spPr>
          <a:xfrm>
            <a:off x="470748" y="209488"/>
            <a:ext cx="8254506" cy="923330"/>
          </a:xfrm>
          <a:prstGeom prst="rect">
            <a:avLst/>
          </a:prstGeom>
          <a:noFill/>
        </p:spPr>
        <p:txBody>
          <a:bodyPr wrap="square" rtlCol="0">
            <a:spAutoFit/>
          </a:bodyPr>
          <a:lstStyle/>
          <a:p>
            <a:r>
              <a:rPr lang="it-IT" b="1" dirty="0"/>
              <a:t>- Richiesta implicita, mascherata da una domanda </a:t>
            </a:r>
            <a:endParaRPr lang="it-IT" dirty="0"/>
          </a:p>
          <a:p>
            <a:r>
              <a:rPr lang="it-IT" dirty="0"/>
              <a:t>È il caso di domande come ‘Quanto…?’ ‘Quali…?’  ‘Come…?’ ‘Chi…?’ </a:t>
            </a:r>
            <a:endParaRPr lang="it-IT" dirty="0" smtClean="0"/>
          </a:p>
          <a:p>
            <a:r>
              <a:rPr lang="it-IT" dirty="0" smtClean="0"/>
              <a:t>o </a:t>
            </a:r>
            <a:r>
              <a:rPr lang="it-IT" dirty="0"/>
              <a:t>altre forme (ad esempio una domanda che prevede come risposta sì/no)</a:t>
            </a:r>
            <a:r>
              <a:rPr lang="it-IT" dirty="0" smtClean="0"/>
              <a:t>.</a:t>
            </a:r>
            <a:endParaRPr lang="it-IT" dirty="0"/>
          </a:p>
        </p:txBody>
      </p:sp>
      <p:sp>
        <p:nvSpPr>
          <p:cNvPr id="19" name="CasellaDiTesto 18"/>
          <p:cNvSpPr txBox="1"/>
          <p:nvPr/>
        </p:nvSpPr>
        <p:spPr>
          <a:xfrm>
            <a:off x="342575" y="1572549"/>
            <a:ext cx="8254506" cy="1661993"/>
          </a:xfrm>
          <a:prstGeom prst="rect">
            <a:avLst/>
          </a:prstGeom>
          <a:noFill/>
          <a:ln>
            <a:solidFill>
              <a:srgbClr val="000000"/>
            </a:solidFill>
          </a:ln>
        </p:spPr>
        <p:txBody>
          <a:bodyPr wrap="square" rtlCol="0">
            <a:spAutoFit/>
          </a:bodyPr>
          <a:lstStyle/>
          <a:p>
            <a:r>
              <a:rPr lang="it-IT" sz="1600" b="1" dirty="0"/>
              <a:t>La spesa </a:t>
            </a:r>
            <a:endParaRPr lang="it-IT" sz="1600" dirty="0"/>
          </a:p>
          <a:p>
            <a:r>
              <a:rPr lang="it-IT" sz="1400" dirty="0"/>
              <a:t>Anna e il suo fratellino Marco vanno a fare la spesa per la mamma. Devono prendere il latte, il pane, e il detersivo per la lavatrice. La mamma dà loro 10 euro.</a:t>
            </a:r>
          </a:p>
          <a:p>
            <a:r>
              <a:rPr lang="it-IT" sz="1400" dirty="0"/>
              <a:t>Al supermercato comprano tutto quello che la mamma ha chiesto. </a:t>
            </a:r>
          </a:p>
          <a:p>
            <a:r>
              <a:rPr lang="it-IT" sz="1400" dirty="0"/>
              <a:t>Pagano 1 euro e 50 centesimi per il latte e 1 euro e 40 centesimi per il pane. </a:t>
            </a:r>
          </a:p>
          <a:p>
            <a:r>
              <a:rPr lang="it-IT" sz="1400" dirty="0"/>
              <a:t>Hanno di resto 3 euro.</a:t>
            </a:r>
          </a:p>
          <a:p>
            <a:r>
              <a:rPr lang="it-IT" sz="1600" i="1" dirty="0"/>
              <a:t>Quanto è costato il detersivo per la lavatrice</a:t>
            </a:r>
            <a:r>
              <a:rPr lang="it-IT" sz="1600" i="1" dirty="0" smtClean="0"/>
              <a:t>?</a:t>
            </a:r>
            <a:endParaRPr lang="it-IT" sz="1600" dirty="0"/>
          </a:p>
        </p:txBody>
      </p:sp>
      <p:sp>
        <p:nvSpPr>
          <p:cNvPr id="3" name="CasellaDiTesto 2"/>
          <p:cNvSpPr txBox="1"/>
          <p:nvPr/>
        </p:nvSpPr>
        <p:spPr>
          <a:xfrm>
            <a:off x="330924" y="3728280"/>
            <a:ext cx="8126333" cy="1200329"/>
          </a:xfrm>
          <a:prstGeom prst="rect">
            <a:avLst/>
          </a:prstGeom>
          <a:noFill/>
        </p:spPr>
        <p:txBody>
          <a:bodyPr wrap="square" rtlCol="0">
            <a:spAutoFit/>
          </a:bodyPr>
          <a:lstStyle/>
          <a:p>
            <a:r>
              <a:rPr lang="it-IT" dirty="0"/>
              <a:t>In questi casi il lettore non è chiamato in causa direttamente, ed è l’interpretazione della situazione in cui il problema viene dato (cioè il contratto didattico) che completa la domanda con la richiesta implicita: ‘rispondi a questa domanda’</a:t>
            </a:r>
            <a:r>
              <a:rPr lang="it-IT" dirty="0" smtClean="0"/>
              <a:t>.</a:t>
            </a:r>
            <a:endParaRPr lang="it-IT" dirty="0"/>
          </a:p>
          <a:p>
            <a:endParaRPr lang="it-IT" dirty="0"/>
          </a:p>
        </p:txBody>
      </p:sp>
      <p:sp>
        <p:nvSpPr>
          <p:cNvPr id="2" name="CasellaDiTesto 1"/>
          <p:cNvSpPr txBox="1"/>
          <p:nvPr/>
        </p:nvSpPr>
        <p:spPr>
          <a:xfrm>
            <a:off x="336523" y="4945409"/>
            <a:ext cx="8254506" cy="1200329"/>
          </a:xfrm>
          <a:prstGeom prst="rect">
            <a:avLst/>
          </a:prstGeom>
          <a:noFill/>
        </p:spPr>
        <p:txBody>
          <a:bodyPr wrap="square" rtlCol="0">
            <a:spAutoFit/>
          </a:bodyPr>
          <a:lstStyle/>
          <a:p>
            <a:r>
              <a:rPr lang="it-IT" b="1" dirty="0" smtClean="0"/>
              <a:t>- Tale domanda in alcuni casi è preceduta da:</a:t>
            </a:r>
          </a:p>
          <a:p>
            <a:r>
              <a:rPr lang="it-IT" dirty="0" smtClean="0"/>
              <a:t>      ‘</a:t>
            </a:r>
            <a:r>
              <a:rPr lang="it-IT" i="1" dirty="0" smtClean="0"/>
              <a:t>Secondo te</a:t>
            </a:r>
            <a:r>
              <a:rPr lang="it-IT" dirty="0" smtClean="0"/>
              <a:t>, …?’</a:t>
            </a:r>
          </a:p>
          <a:p>
            <a:r>
              <a:rPr lang="it-IT" dirty="0"/>
              <a:t> </a:t>
            </a:r>
            <a:r>
              <a:rPr lang="it-IT" dirty="0" smtClean="0"/>
              <a:t> espressione che tenta di recuperare il rapporto diretto con chi legge, ma che è ambigua sotto diversi punti di vista. </a:t>
            </a:r>
            <a:endParaRPr lang="it-IT" dirty="0"/>
          </a:p>
        </p:txBody>
      </p:sp>
    </p:spTree>
    <p:extLst>
      <p:ext uri="{BB962C8B-B14F-4D97-AF65-F5344CB8AC3E}">
        <p14:creationId xmlns:p14="http://schemas.microsoft.com/office/powerpoint/2010/main" val="268071024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9" grpId="0" animBg="1"/>
      <p:bldP spid="3" grpId="0"/>
      <p:bldP spid="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395288" y="4134101"/>
            <a:ext cx="8607077" cy="2677656"/>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CasellaDiTesto 7"/>
          <p:cNvSpPr txBox="1"/>
          <p:nvPr/>
        </p:nvSpPr>
        <p:spPr>
          <a:xfrm>
            <a:off x="457200" y="3900857"/>
            <a:ext cx="7354888" cy="2677656"/>
          </a:xfrm>
          <a:prstGeom prst="rect">
            <a:avLst/>
          </a:prstGeom>
          <a:noFill/>
          <a:ln w="57150" cmpd="sng">
            <a:solidFill>
              <a:srgbClr val="FF9999"/>
            </a:solidFill>
          </a:ln>
        </p:spPr>
        <p:txBody>
          <a:bodyPr wrap="square" rtlCol="0">
            <a:spAutoFit/>
          </a:bodyPr>
          <a:lstStyle/>
          <a:p>
            <a:r>
              <a:rPr lang="it-IT" sz="2800" dirty="0" smtClean="0"/>
              <a:t>Le vengono riconosciute diverse funzioni:</a:t>
            </a:r>
          </a:p>
          <a:p>
            <a:pPr marL="742950" lvl="1" indent="-285750">
              <a:buFont typeface="Arial"/>
              <a:buChar char="•"/>
            </a:pPr>
            <a:r>
              <a:rPr lang="it-IT" sz="2800" dirty="0" smtClean="0"/>
              <a:t>Favorire la motivazione</a:t>
            </a:r>
          </a:p>
          <a:p>
            <a:pPr marL="742950" lvl="1" indent="-285750">
              <a:buFont typeface="Arial"/>
              <a:buChar char="•"/>
            </a:pPr>
            <a:r>
              <a:rPr lang="it-IT" sz="2800" dirty="0" smtClean="0"/>
              <a:t>Attraverso il riferimento all’esperienza e al vissuto richiamare la ‘conoscenza delle cose del </a:t>
            </a:r>
            <a:r>
              <a:rPr lang="it-IT" sz="2800" dirty="0" err="1" smtClean="0"/>
              <a:t>mondo’</a:t>
            </a:r>
            <a:endParaRPr lang="it-IT" sz="2800" dirty="0" smtClean="0"/>
          </a:p>
          <a:p>
            <a:pPr marL="742950" lvl="1" indent="-285750">
              <a:buFont typeface="Arial"/>
              <a:buChar char="•"/>
            </a:pPr>
            <a:r>
              <a:rPr lang="it-IT" sz="2800" dirty="0" smtClean="0"/>
              <a:t>Favorire la </a:t>
            </a:r>
            <a:r>
              <a:rPr lang="it-IT" sz="2800" i="1" dirty="0" smtClean="0"/>
              <a:t>comprensione</a:t>
            </a:r>
            <a:r>
              <a:rPr lang="it-IT" sz="2800" dirty="0" smtClean="0"/>
              <a:t> del problema</a:t>
            </a:r>
            <a:endParaRPr lang="it-IT" sz="2800" dirty="0"/>
          </a:p>
        </p:txBody>
      </p:sp>
      <p:cxnSp>
        <p:nvCxnSpPr>
          <p:cNvPr id="4" name="Connettore 2 3"/>
          <p:cNvCxnSpPr>
            <a:stCxn id="12" idx="2"/>
          </p:cNvCxnSpPr>
          <p:nvPr/>
        </p:nvCxnSpPr>
        <p:spPr>
          <a:xfrm flipH="1">
            <a:off x="2051050" y="2735579"/>
            <a:ext cx="794" cy="1165278"/>
          </a:xfrm>
          <a:prstGeom prst="straightConnector1">
            <a:avLst/>
          </a:prstGeom>
          <a:ln w="57150" cmpd="sng">
            <a:solidFill>
              <a:srgbClr val="FF9999"/>
            </a:solidFill>
            <a:tailEnd type="arrow"/>
          </a:ln>
        </p:spPr>
        <p:style>
          <a:lnRef idx="2">
            <a:schemeClr val="accent1"/>
          </a:lnRef>
          <a:fillRef idx="0">
            <a:schemeClr val="accent1"/>
          </a:fillRef>
          <a:effectRef idx="1">
            <a:schemeClr val="accent1"/>
          </a:effectRef>
          <a:fontRef idx="minor">
            <a:schemeClr val="tx1"/>
          </a:fontRef>
        </p:style>
      </p:cxnSp>
      <p:sp>
        <p:nvSpPr>
          <p:cNvPr id="15" name="CasellaDiTesto 14"/>
          <p:cNvSpPr txBox="1"/>
          <p:nvPr/>
        </p:nvSpPr>
        <p:spPr>
          <a:xfrm>
            <a:off x="2241859" y="3096952"/>
            <a:ext cx="6595991" cy="523220"/>
          </a:xfrm>
          <a:prstGeom prst="rect">
            <a:avLst/>
          </a:prstGeom>
          <a:noFill/>
        </p:spPr>
        <p:txBody>
          <a:bodyPr wrap="square" rtlCol="0">
            <a:spAutoFit/>
          </a:bodyPr>
          <a:lstStyle/>
          <a:p>
            <a:r>
              <a:rPr lang="it-IT" sz="2800" dirty="0" smtClean="0"/>
              <a:t>“situazione ritenuta familiare per il lettore”</a:t>
            </a:r>
            <a:endParaRPr lang="it-IT" sz="2800" dirty="0"/>
          </a:p>
        </p:txBody>
      </p:sp>
      <p:grpSp>
        <p:nvGrpSpPr>
          <p:cNvPr id="2" name="Gruppo 1"/>
          <p:cNvGrpSpPr/>
          <p:nvPr/>
        </p:nvGrpSpPr>
        <p:grpSpPr>
          <a:xfrm>
            <a:off x="827088" y="652336"/>
            <a:ext cx="7200900" cy="2083243"/>
            <a:chOff x="827088" y="652336"/>
            <a:chExt cx="7200900" cy="2083243"/>
          </a:xfrm>
        </p:grpSpPr>
        <p:sp>
          <p:nvSpPr>
            <p:cNvPr id="12" name="Rectangle 2"/>
            <p:cNvSpPr>
              <a:spLocks noChangeArrowheads="1"/>
            </p:cNvSpPr>
            <p:nvPr/>
          </p:nvSpPr>
          <p:spPr bwMode="auto">
            <a:xfrm>
              <a:off x="827088" y="1583054"/>
              <a:ext cx="2449512" cy="1152525"/>
            </a:xfrm>
            <a:prstGeom prst="rect">
              <a:avLst/>
            </a:prstGeom>
            <a:solidFill>
              <a:srgbClr val="FF99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r>
                <a:rPr lang="it-IT">
                  <a:latin typeface="Arial" charset="0"/>
                  <a:cs typeface="+mn-cs"/>
                </a:rPr>
                <a:t>CONTESTO</a:t>
              </a:r>
            </a:p>
          </p:txBody>
        </p:sp>
        <p:sp>
          <p:nvSpPr>
            <p:cNvPr id="13" name="Rectangle 3"/>
            <p:cNvSpPr>
              <a:spLocks noChangeArrowheads="1"/>
            </p:cNvSpPr>
            <p:nvPr/>
          </p:nvSpPr>
          <p:spPr bwMode="auto">
            <a:xfrm>
              <a:off x="5578475" y="1583054"/>
              <a:ext cx="2449513" cy="1152525"/>
            </a:xfrm>
            <a:prstGeom prst="rect">
              <a:avLst/>
            </a:prstGeom>
            <a:solidFill>
              <a:srgbClr val="00FFFF"/>
            </a:solidFill>
            <a:ln w="9525">
              <a:solidFill>
                <a:schemeClr val="tx1"/>
              </a:solidFill>
              <a:miter lim="800000"/>
              <a:headEnd/>
              <a:tailEnd/>
            </a:ln>
            <a:effectLst/>
            <a:extLst/>
          </p:spPr>
          <p:txBody>
            <a:bodyPr wrap="none" lIns="91430" tIns="45715" rIns="91430" bIns="45715" anchor="ctr"/>
            <a:lstStyle/>
            <a:p>
              <a:pPr algn="ctr">
                <a:defRPr/>
              </a:pPr>
              <a:r>
                <a:rPr lang="it-IT">
                  <a:latin typeface="Arial" charset="0"/>
                  <a:cs typeface="+mn-cs"/>
                </a:rPr>
                <a:t>DOMANDA</a:t>
              </a:r>
            </a:p>
          </p:txBody>
        </p:sp>
        <p:sp>
          <p:nvSpPr>
            <p:cNvPr id="9" name="AutoShape 4"/>
            <p:cNvSpPr>
              <a:spLocks/>
            </p:cNvSpPr>
            <p:nvPr/>
          </p:nvSpPr>
          <p:spPr bwMode="auto">
            <a:xfrm rot="16200000">
              <a:off x="3959225" y="-1255839"/>
              <a:ext cx="936625" cy="4752975"/>
            </a:xfrm>
            <a:prstGeom prst="rightBrace">
              <a:avLst>
                <a:gd name="adj1" fmla="val 42288"/>
                <a:gd name="adj2" fmla="val 49796"/>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eaVert" wrap="none" lIns="91430" tIns="45715" rIns="91430" bIns="45715" anchor="ctr"/>
            <a:lstStyle/>
            <a:p>
              <a:pPr algn="ctr">
                <a:defRPr/>
              </a:pPr>
              <a:endParaRPr lang="it-IT">
                <a:solidFill>
                  <a:schemeClr val="bg1"/>
                </a:solidFill>
                <a:latin typeface="Arial" charset="0"/>
                <a:cs typeface="+mn-cs"/>
              </a:endParaRPr>
            </a:p>
          </p:txBody>
        </p:sp>
      </p:grpSp>
    </p:spTree>
    <p:extLst>
      <p:ext uri="{BB962C8B-B14F-4D97-AF65-F5344CB8AC3E}">
        <p14:creationId xmlns:p14="http://schemas.microsoft.com/office/powerpoint/2010/main" val="15095976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bldLvl="2" animBg="1"/>
      <p:bldP spid="15"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ChangeArrowheads="1"/>
          </p:cNvSpPr>
          <p:nvPr/>
        </p:nvSpPr>
        <p:spPr bwMode="auto">
          <a:xfrm>
            <a:off x="827088" y="3141663"/>
            <a:ext cx="2449512" cy="1152525"/>
          </a:xfrm>
          <a:prstGeom prst="rect">
            <a:avLst/>
          </a:prstGeom>
          <a:solidFill>
            <a:srgbClr val="FF99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r>
              <a:rPr lang="it-IT">
                <a:latin typeface="Arial" charset="0"/>
                <a:cs typeface="+mn-cs"/>
              </a:rPr>
              <a:t>CONTESTO</a:t>
            </a:r>
          </a:p>
        </p:txBody>
      </p:sp>
      <p:sp>
        <p:nvSpPr>
          <p:cNvPr id="152581" name="Text Box 5"/>
          <p:cNvSpPr txBox="1">
            <a:spLocks noChangeArrowheads="1"/>
          </p:cNvSpPr>
          <p:nvPr/>
        </p:nvSpPr>
        <p:spPr bwMode="auto">
          <a:xfrm>
            <a:off x="1042988" y="692150"/>
            <a:ext cx="66960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91430" tIns="45715" rIns="91430" bIns="45715">
            <a:spAutoFit/>
          </a:bodyPr>
          <a:lstStyle/>
          <a:p>
            <a:pPr algn="ctr">
              <a:spcBef>
                <a:spcPct val="50000"/>
              </a:spcBef>
              <a:defRPr/>
            </a:pPr>
            <a:r>
              <a:rPr lang="it-IT" sz="4400" b="1" dirty="0">
                <a:solidFill>
                  <a:srgbClr val="000000"/>
                </a:solidFill>
                <a:latin typeface="Arial" charset="0"/>
                <a:cs typeface="+mn-cs"/>
              </a:rPr>
              <a:t>PROBLEMA VERBALE</a:t>
            </a:r>
          </a:p>
        </p:txBody>
      </p:sp>
      <p:sp>
        <p:nvSpPr>
          <p:cNvPr id="77831" name="CasellaDiTesto 3"/>
          <p:cNvSpPr txBox="1">
            <a:spLocks noChangeArrowheads="1"/>
          </p:cNvSpPr>
          <p:nvPr/>
        </p:nvSpPr>
        <p:spPr bwMode="auto">
          <a:xfrm>
            <a:off x="1692275" y="1484313"/>
            <a:ext cx="55435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sz="2800" dirty="0">
                <a:solidFill>
                  <a:srgbClr val="000000"/>
                </a:solidFill>
              </a:rPr>
              <a:t>(word </a:t>
            </a:r>
            <a:r>
              <a:rPr lang="it-IT" sz="2800" dirty="0" err="1">
                <a:solidFill>
                  <a:srgbClr val="000000"/>
                </a:solidFill>
              </a:rPr>
              <a:t>problem</a:t>
            </a:r>
            <a:r>
              <a:rPr lang="it-IT" sz="2800" dirty="0">
                <a:solidFill>
                  <a:srgbClr val="000000"/>
                </a:solidFill>
              </a:rPr>
              <a:t>, story </a:t>
            </a:r>
            <a:r>
              <a:rPr lang="it-IT" sz="2800" dirty="0" err="1">
                <a:solidFill>
                  <a:srgbClr val="000000"/>
                </a:solidFill>
              </a:rPr>
              <a:t>problem</a:t>
            </a:r>
            <a:r>
              <a:rPr lang="it-IT" sz="2800" dirty="0">
                <a:solidFill>
                  <a:srgbClr val="000000"/>
                </a:solidFill>
              </a:rPr>
              <a:t>)</a:t>
            </a:r>
          </a:p>
        </p:txBody>
      </p:sp>
      <p:grpSp>
        <p:nvGrpSpPr>
          <p:cNvPr id="8" name="Gruppo 7"/>
          <p:cNvGrpSpPr/>
          <p:nvPr/>
        </p:nvGrpSpPr>
        <p:grpSpPr>
          <a:xfrm>
            <a:off x="2051050" y="4856382"/>
            <a:ext cx="405741" cy="869462"/>
            <a:chOff x="2051050" y="4856382"/>
            <a:chExt cx="405741" cy="869462"/>
          </a:xfrm>
        </p:grpSpPr>
        <p:cxnSp>
          <p:nvCxnSpPr>
            <p:cNvPr id="9" name="Connettore 1 8"/>
            <p:cNvCxnSpPr/>
            <p:nvPr/>
          </p:nvCxnSpPr>
          <p:spPr>
            <a:xfrm flipH="1">
              <a:off x="2051050" y="4856382"/>
              <a:ext cx="794" cy="869462"/>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0" name="Connettore 2 9"/>
            <p:cNvCxnSpPr/>
            <p:nvPr/>
          </p:nvCxnSpPr>
          <p:spPr>
            <a:xfrm>
              <a:off x="2051050" y="5705038"/>
              <a:ext cx="405741"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sp>
        <p:nvSpPr>
          <p:cNvPr id="11" name="CasellaDiTesto 10"/>
          <p:cNvSpPr txBox="1"/>
          <p:nvPr/>
        </p:nvSpPr>
        <p:spPr>
          <a:xfrm>
            <a:off x="2633763" y="5215724"/>
            <a:ext cx="6287720" cy="954107"/>
          </a:xfrm>
          <a:prstGeom prst="rect">
            <a:avLst/>
          </a:prstGeom>
          <a:noFill/>
        </p:spPr>
        <p:txBody>
          <a:bodyPr wrap="square" rtlCol="0">
            <a:spAutoFit/>
          </a:bodyPr>
          <a:lstStyle/>
          <a:p>
            <a:r>
              <a:rPr lang="it-IT" sz="2800" dirty="0" smtClean="0"/>
              <a:t>A seconda della tipologia del contesto, possiamo individuare diversi ‘sottogeneri’ </a:t>
            </a:r>
            <a:endParaRPr lang="it-IT" sz="2800" dirty="0"/>
          </a:p>
        </p:txBody>
      </p:sp>
    </p:spTree>
    <p:extLst>
      <p:ext uri="{BB962C8B-B14F-4D97-AF65-F5344CB8AC3E}">
        <p14:creationId xmlns:p14="http://schemas.microsoft.com/office/powerpoint/2010/main" val="384361194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542357" y="241398"/>
            <a:ext cx="6651044" cy="707886"/>
          </a:xfrm>
          <a:prstGeom prst="rect">
            <a:avLst/>
          </a:prstGeom>
          <a:noFill/>
        </p:spPr>
        <p:txBody>
          <a:bodyPr wrap="square" rtlCol="0">
            <a:spAutoFit/>
          </a:bodyPr>
          <a:lstStyle/>
          <a:p>
            <a:r>
              <a:rPr lang="it-IT" sz="4000" dirty="0" smtClean="0"/>
              <a:t>Susan </a:t>
            </a:r>
            <a:r>
              <a:rPr lang="it-IT" sz="4000" dirty="0" err="1" smtClean="0"/>
              <a:t>Gerofsky</a:t>
            </a:r>
            <a:r>
              <a:rPr lang="it-IT" sz="4000" dirty="0" smtClean="0"/>
              <a:t>, 1996</a:t>
            </a:r>
            <a:endParaRPr lang="it-IT" sz="4000" dirty="0"/>
          </a:p>
        </p:txBody>
      </p:sp>
      <p:sp>
        <p:nvSpPr>
          <p:cNvPr id="6" name="Rettangolo 5"/>
          <p:cNvSpPr/>
          <p:nvPr/>
        </p:nvSpPr>
        <p:spPr>
          <a:xfrm>
            <a:off x="648182" y="1251183"/>
            <a:ext cx="7831100" cy="1200329"/>
          </a:xfrm>
          <a:prstGeom prst="rect">
            <a:avLst/>
          </a:prstGeom>
          <a:ln>
            <a:solidFill>
              <a:srgbClr val="000000"/>
            </a:solidFill>
          </a:ln>
        </p:spPr>
        <p:txBody>
          <a:bodyPr wrap="square">
            <a:spAutoFit/>
          </a:bodyPr>
          <a:lstStyle/>
          <a:p>
            <a:r>
              <a:rPr lang="it-IT" dirty="0"/>
              <a:t>I</a:t>
            </a:r>
            <a:r>
              <a:rPr lang="it-IT" dirty="0" smtClean="0"/>
              <a:t>dentifica </a:t>
            </a:r>
            <a:r>
              <a:rPr lang="it-IT" dirty="0"/>
              <a:t>tre </a:t>
            </a:r>
            <a:r>
              <a:rPr lang="it-IT" dirty="0" smtClean="0"/>
              <a:t>componenti in un problema: </a:t>
            </a:r>
            <a:endParaRPr lang="it-IT" dirty="0"/>
          </a:p>
          <a:p>
            <a:pPr marL="285750" lvl="0" indent="-285750">
              <a:buFont typeface="Arial"/>
              <a:buChar char="•"/>
            </a:pPr>
            <a:r>
              <a:rPr lang="it-IT" dirty="0"/>
              <a:t>la prima ha a che fare con i </a:t>
            </a:r>
            <a:r>
              <a:rPr lang="it-IT" b="1" dirty="0"/>
              <a:t>personaggi</a:t>
            </a:r>
            <a:r>
              <a:rPr lang="it-IT" dirty="0"/>
              <a:t> e l'ambientazione della </a:t>
            </a:r>
            <a:r>
              <a:rPr lang="it-IT" b="1" dirty="0"/>
              <a:t>storia</a:t>
            </a:r>
            <a:r>
              <a:rPr lang="it-IT" dirty="0"/>
              <a:t>; </a:t>
            </a:r>
          </a:p>
          <a:p>
            <a:pPr marL="285750" lvl="0" indent="-285750">
              <a:buFont typeface="Arial"/>
              <a:buChar char="•"/>
            </a:pPr>
            <a:r>
              <a:rPr lang="it-IT" dirty="0"/>
              <a:t>la seconda consiste nelle informazioni necessarie per risolvere il problema; </a:t>
            </a:r>
          </a:p>
          <a:p>
            <a:pPr marL="285750" lvl="0" indent="-285750">
              <a:buFont typeface="Arial"/>
              <a:buChar char="•"/>
            </a:pPr>
            <a:r>
              <a:rPr lang="it-IT" dirty="0"/>
              <a:t>la terza è costituita dalla domanda. </a:t>
            </a:r>
          </a:p>
        </p:txBody>
      </p:sp>
      <p:sp>
        <p:nvSpPr>
          <p:cNvPr id="7" name="CasellaDiTesto 6"/>
          <p:cNvSpPr txBox="1"/>
          <p:nvPr/>
        </p:nvSpPr>
        <p:spPr>
          <a:xfrm>
            <a:off x="648182" y="2815422"/>
            <a:ext cx="7831100" cy="2585323"/>
          </a:xfrm>
          <a:prstGeom prst="rect">
            <a:avLst/>
          </a:prstGeom>
          <a:noFill/>
        </p:spPr>
        <p:txBody>
          <a:bodyPr wrap="square" rtlCol="0">
            <a:spAutoFit/>
          </a:bodyPr>
          <a:lstStyle/>
          <a:p>
            <a:pPr marL="285750" indent="-285750">
              <a:buFont typeface="Arial"/>
              <a:buChar char="•"/>
            </a:pPr>
            <a:r>
              <a:rPr lang="it-IT" dirty="0" smtClean="0"/>
              <a:t>Secondo G. la </a:t>
            </a:r>
            <a:r>
              <a:rPr lang="it-IT" dirty="0"/>
              <a:t>prima componente in un problema verbale standard è semplicemente un alibi, in quanto la situazione, i personaggi, i luoghi e gli oggetti descritti in genere sono irrilevanti per risolvere il problema cui fa riferimento la seconda componente. </a:t>
            </a:r>
            <a:endParaRPr lang="it-IT" dirty="0" smtClean="0"/>
          </a:p>
          <a:p>
            <a:pPr marL="285750" indent="-285750">
              <a:buFont typeface="Arial"/>
              <a:buChar char="•"/>
            </a:pPr>
            <a:r>
              <a:rPr lang="it-IT" dirty="0" smtClean="0"/>
              <a:t>Troppa </a:t>
            </a:r>
            <a:r>
              <a:rPr lang="it-IT" dirty="0"/>
              <a:t>attenzione alla storia addirittura distrae gli allievi dal compito matematico, portandoli a prendere in considerazione aspetti della storia piuttosto che a concentrarsi sulle variabili e operazioni più significative dal punto di vista matematico. </a:t>
            </a:r>
          </a:p>
          <a:p>
            <a:endParaRPr lang="it-IT" dirty="0"/>
          </a:p>
        </p:txBody>
      </p:sp>
    </p:spTree>
    <p:extLst>
      <p:ext uri="{BB962C8B-B14F-4D97-AF65-F5344CB8AC3E}">
        <p14:creationId xmlns:p14="http://schemas.microsoft.com/office/powerpoint/2010/main" val="13532816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542357" y="241398"/>
            <a:ext cx="6651044" cy="707886"/>
          </a:xfrm>
          <a:prstGeom prst="rect">
            <a:avLst/>
          </a:prstGeom>
          <a:noFill/>
        </p:spPr>
        <p:txBody>
          <a:bodyPr wrap="square" rtlCol="0">
            <a:spAutoFit/>
          </a:bodyPr>
          <a:lstStyle/>
          <a:p>
            <a:r>
              <a:rPr lang="it-IT" sz="4000" dirty="0" smtClean="0"/>
              <a:t>Susan </a:t>
            </a:r>
            <a:r>
              <a:rPr lang="it-IT" sz="4000" dirty="0" err="1" smtClean="0"/>
              <a:t>Gerofsky</a:t>
            </a:r>
            <a:r>
              <a:rPr lang="it-IT" sz="4000" dirty="0" smtClean="0"/>
              <a:t>, 1996</a:t>
            </a:r>
            <a:endParaRPr lang="it-IT" sz="4000" dirty="0"/>
          </a:p>
        </p:txBody>
      </p:sp>
      <p:sp>
        <p:nvSpPr>
          <p:cNvPr id="6" name="Rettangolo 5"/>
          <p:cNvSpPr/>
          <p:nvPr/>
        </p:nvSpPr>
        <p:spPr>
          <a:xfrm>
            <a:off x="648182" y="1251183"/>
            <a:ext cx="7831100" cy="1200329"/>
          </a:xfrm>
          <a:prstGeom prst="rect">
            <a:avLst/>
          </a:prstGeom>
          <a:ln>
            <a:solidFill>
              <a:srgbClr val="000000"/>
            </a:solidFill>
          </a:ln>
        </p:spPr>
        <p:txBody>
          <a:bodyPr wrap="square">
            <a:spAutoFit/>
          </a:bodyPr>
          <a:lstStyle/>
          <a:p>
            <a:r>
              <a:rPr lang="it-IT" dirty="0"/>
              <a:t>I</a:t>
            </a:r>
            <a:r>
              <a:rPr lang="it-IT" dirty="0" smtClean="0"/>
              <a:t>dentifica </a:t>
            </a:r>
            <a:r>
              <a:rPr lang="it-IT" dirty="0"/>
              <a:t>tre </a:t>
            </a:r>
            <a:r>
              <a:rPr lang="it-IT" dirty="0" smtClean="0"/>
              <a:t>componenti in un problema: </a:t>
            </a:r>
            <a:endParaRPr lang="it-IT" dirty="0"/>
          </a:p>
          <a:p>
            <a:pPr marL="285750" lvl="0" indent="-285750">
              <a:buFont typeface="Arial"/>
              <a:buChar char="•"/>
            </a:pPr>
            <a:r>
              <a:rPr lang="it-IT" dirty="0"/>
              <a:t>la prima ha a che fare con i </a:t>
            </a:r>
            <a:r>
              <a:rPr lang="it-IT" b="1" dirty="0"/>
              <a:t>personaggi</a:t>
            </a:r>
            <a:r>
              <a:rPr lang="it-IT" dirty="0"/>
              <a:t> e l'ambientazione della </a:t>
            </a:r>
            <a:r>
              <a:rPr lang="it-IT" b="1" dirty="0"/>
              <a:t>storia</a:t>
            </a:r>
            <a:r>
              <a:rPr lang="it-IT" dirty="0"/>
              <a:t>; </a:t>
            </a:r>
          </a:p>
          <a:p>
            <a:pPr marL="285750" lvl="0" indent="-285750">
              <a:buFont typeface="Arial"/>
              <a:buChar char="•"/>
            </a:pPr>
            <a:r>
              <a:rPr lang="it-IT" dirty="0"/>
              <a:t>la seconda consiste nelle informazioni necessarie per risolvere il problema; </a:t>
            </a:r>
          </a:p>
          <a:p>
            <a:pPr marL="285750" lvl="0" indent="-285750">
              <a:buFont typeface="Arial"/>
              <a:buChar char="•"/>
            </a:pPr>
            <a:r>
              <a:rPr lang="it-IT" dirty="0"/>
              <a:t>la terza è costituita dalla domanda. </a:t>
            </a:r>
          </a:p>
        </p:txBody>
      </p:sp>
      <p:sp>
        <p:nvSpPr>
          <p:cNvPr id="5" name="CasellaDiTesto 4"/>
          <p:cNvSpPr txBox="1"/>
          <p:nvPr/>
        </p:nvSpPr>
        <p:spPr>
          <a:xfrm>
            <a:off x="648182" y="3012456"/>
            <a:ext cx="7831100" cy="1200329"/>
          </a:xfrm>
          <a:prstGeom prst="rect">
            <a:avLst/>
          </a:prstGeom>
          <a:noFill/>
        </p:spPr>
        <p:txBody>
          <a:bodyPr wrap="square" rtlCol="0">
            <a:spAutoFit/>
          </a:bodyPr>
          <a:lstStyle/>
          <a:p>
            <a:pPr algn="ctr"/>
            <a:r>
              <a:rPr lang="it-IT" sz="3600" dirty="0" smtClean="0"/>
              <a:t>In </a:t>
            </a:r>
            <a:r>
              <a:rPr lang="it-IT" sz="3600" i="1" dirty="0" smtClean="0"/>
              <a:t>tutti</a:t>
            </a:r>
            <a:r>
              <a:rPr lang="it-IT" sz="3600" dirty="0" smtClean="0"/>
              <a:t> i problemi si può riconoscere questa struttura?</a:t>
            </a:r>
            <a:endParaRPr lang="it-IT" sz="3600" dirty="0"/>
          </a:p>
        </p:txBody>
      </p:sp>
      <p:sp>
        <p:nvSpPr>
          <p:cNvPr id="8" name="Rettangolo 5"/>
          <p:cNvSpPr>
            <a:spLocks noChangeArrowheads="1"/>
          </p:cNvSpPr>
          <p:nvPr/>
        </p:nvSpPr>
        <p:spPr bwMode="auto">
          <a:xfrm>
            <a:off x="252950" y="4539777"/>
            <a:ext cx="8785225" cy="156966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sz="2400" b="1" dirty="0" smtClean="0"/>
              <a:t>L’acqua (</a:t>
            </a:r>
            <a:r>
              <a:rPr lang="it-IT" sz="2400" b="1" dirty="0" err="1" smtClean="0"/>
              <a:t>Nesher</a:t>
            </a:r>
            <a:r>
              <a:rPr lang="it-IT" sz="2400" b="1" dirty="0" smtClean="0"/>
              <a:t>, 1981)</a:t>
            </a:r>
            <a:endParaRPr lang="it-IT" sz="2400" dirty="0"/>
          </a:p>
          <a:p>
            <a:r>
              <a:rPr lang="it-IT" sz="2400" dirty="0"/>
              <a:t>Quale sarà la temperatura dell'acqua in un recipiente se metti insieme una caraffa d'acqua a 80°F e una a 40°F?</a:t>
            </a:r>
          </a:p>
          <a:p>
            <a:endParaRPr lang="it-IT" sz="2400" dirty="0"/>
          </a:p>
        </p:txBody>
      </p:sp>
    </p:spTree>
    <p:extLst>
      <p:ext uri="{BB962C8B-B14F-4D97-AF65-F5344CB8AC3E}">
        <p14:creationId xmlns:p14="http://schemas.microsoft.com/office/powerpoint/2010/main" val="5611486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449758" y="436584"/>
            <a:ext cx="5476479" cy="707886"/>
          </a:xfrm>
          <a:prstGeom prst="rect">
            <a:avLst/>
          </a:prstGeom>
          <a:noFill/>
        </p:spPr>
        <p:txBody>
          <a:bodyPr wrap="square" rtlCol="0">
            <a:spAutoFit/>
          </a:bodyPr>
          <a:lstStyle/>
          <a:p>
            <a:r>
              <a:rPr lang="it-IT" sz="4000" dirty="0" smtClean="0"/>
              <a:t>Pearl </a:t>
            </a:r>
            <a:r>
              <a:rPr lang="it-IT" sz="4000" dirty="0" err="1" smtClean="0"/>
              <a:t>Nesher</a:t>
            </a:r>
            <a:r>
              <a:rPr lang="it-IT" sz="4000" dirty="0" smtClean="0"/>
              <a:t>, 1981</a:t>
            </a:r>
            <a:endParaRPr lang="it-IT" sz="4000" dirty="0"/>
          </a:p>
        </p:txBody>
      </p:sp>
      <p:sp>
        <p:nvSpPr>
          <p:cNvPr id="2" name="CasellaDiTesto 1"/>
          <p:cNvSpPr txBox="1"/>
          <p:nvPr/>
        </p:nvSpPr>
        <p:spPr>
          <a:xfrm>
            <a:off x="449758" y="1400456"/>
            <a:ext cx="8055981" cy="2862322"/>
          </a:xfrm>
          <a:prstGeom prst="rect">
            <a:avLst/>
          </a:prstGeom>
          <a:noFill/>
          <a:ln>
            <a:solidFill>
              <a:srgbClr val="000000"/>
            </a:solidFill>
          </a:ln>
        </p:spPr>
        <p:txBody>
          <a:bodyPr wrap="square" rtlCol="0">
            <a:spAutoFit/>
          </a:bodyPr>
          <a:lstStyle/>
          <a:p>
            <a:r>
              <a:rPr lang="it-IT" sz="2000" dirty="0" smtClean="0"/>
              <a:t>“L’autore </a:t>
            </a:r>
            <a:r>
              <a:rPr lang="it-IT" sz="2000" dirty="0"/>
              <a:t>del problema scolastico ha in mente un’operazione matematica o una struttura matematica con le cui applicazioni nella vita reale vorrebbe che gli allievi facessero pratica.</a:t>
            </a:r>
          </a:p>
          <a:p>
            <a:r>
              <a:rPr lang="it-IT" sz="2000" dirty="0"/>
              <a:t>L’autore quindi sceglie un contesto di vita reale e immagina una situazione (…) che richieda l’applicazione della struttura matematica data (…) . </a:t>
            </a:r>
            <a:endParaRPr lang="it-IT" sz="2000" dirty="0" smtClean="0"/>
          </a:p>
          <a:p>
            <a:r>
              <a:rPr lang="it-IT" sz="2000" dirty="0" smtClean="0"/>
              <a:t>Per </a:t>
            </a:r>
            <a:r>
              <a:rPr lang="it-IT" sz="2000" dirty="0"/>
              <a:t>semplificarla per gli studenti quindi aggiunge, nella maniera più concisa, tutte le informazioni qualitative e quantitative necessarie per risolvere il problema, ed arriva ad un tipo di problema scolastico che ha tutte le caratteristiche stereotipate già descritte</a:t>
            </a:r>
            <a:r>
              <a:rPr lang="it-IT" sz="2000" dirty="0" smtClean="0"/>
              <a:t>.”</a:t>
            </a:r>
            <a:endParaRPr lang="it-IT" sz="2000" dirty="0"/>
          </a:p>
        </p:txBody>
      </p:sp>
      <p:sp>
        <p:nvSpPr>
          <p:cNvPr id="5" name="Rettangolo 5"/>
          <p:cNvSpPr>
            <a:spLocks noChangeArrowheads="1"/>
          </p:cNvSpPr>
          <p:nvPr/>
        </p:nvSpPr>
        <p:spPr bwMode="auto">
          <a:xfrm>
            <a:off x="252950" y="4539777"/>
            <a:ext cx="8785225" cy="156966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sz="2400" b="1" dirty="0" smtClean="0"/>
              <a:t>L’acqua (</a:t>
            </a:r>
            <a:r>
              <a:rPr lang="it-IT" sz="2400" b="1" dirty="0" err="1" smtClean="0"/>
              <a:t>Nesher</a:t>
            </a:r>
            <a:r>
              <a:rPr lang="it-IT" sz="2400" b="1" dirty="0" smtClean="0"/>
              <a:t>, 1981)</a:t>
            </a:r>
            <a:endParaRPr lang="it-IT" sz="2400" dirty="0"/>
          </a:p>
          <a:p>
            <a:r>
              <a:rPr lang="it-IT" sz="2400" dirty="0"/>
              <a:t>Quale sarà la temperatura dell'acqua in un recipiente se metti insieme una caraffa d'acqua a 80°F e una a 40°F?</a:t>
            </a:r>
          </a:p>
          <a:p>
            <a:endParaRPr lang="it-IT" sz="2400" dirty="0"/>
          </a:p>
        </p:txBody>
      </p:sp>
    </p:spTree>
    <p:extLst>
      <p:ext uri="{BB962C8B-B14F-4D97-AF65-F5344CB8AC3E}">
        <p14:creationId xmlns:p14="http://schemas.microsoft.com/office/powerpoint/2010/main" val="25206910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252949" y="154966"/>
            <a:ext cx="8785225" cy="3284776"/>
          </a:xfrm>
          <a:prstGeom prst="rect">
            <a:avLst/>
          </a:prstGeom>
          <a:solidFill>
            <a:srgbClr val="FF9999"/>
          </a:solidFill>
          <a:ln>
            <a:solidFill>
              <a:schemeClr val="bg1"/>
            </a:solidFill>
            <a:miter lim="800000"/>
            <a:headEnd/>
            <a:tailEnd/>
          </a:ln>
        </p:spPr>
        <p:txBody>
          <a:bodyPr vert="horz" lIns="91440" tIns="45720" rIns="91440" bIns="45720" rtlCol="0">
            <a:normAutofit fontScale="925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865" indent="-342865" algn="just">
              <a:lnSpc>
                <a:spcPct val="90000"/>
              </a:lnSpc>
              <a:buFontTx/>
              <a:buNone/>
              <a:defRPr/>
            </a:pPr>
            <a:r>
              <a:rPr lang="it-IT" sz="2400" b="1" dirty="0" smtClean="0"/>
              <a:t>Nonna Adele</a:t>
            </a:r>
            <a:r>
              <a:rPr lang="it-IT" sz="2400" dirty="0" smtClean="0"/>
              <a:t> </a:t>
            </a:r>
          </a:p>
          <a:p>
            <a:pPr marL="342865" indent="-342865" algn="just">
              <a:lnSpc>
                <a:spcPct val="90000"/>
              </a:lnSpc>
              <a:buFontTx/>
              <a:buNone/>
              <a:defRPr/>
            </a:pPr>
            <a:r>
              <a:rPr lang="it-IT" sz="2400" dirty="0" smtClean="0"/>
              <a:t>Ogni volta che va a trovare i nipotini Elisa e Matteo, nonna Adele porta un sacchetto di caramelle di frutta e ne offre ai bambini, richiedendo però che essi prendano le caramelle senza guardare nel pacco.</a:t>
            </a:r>
          </a:p>
          <a:p>
            <a:pPr marL="342865" indent="-342865" algn="just">
              <a:lnSpc>
                <a:spcPct val="90000"/>
              </a:lnSpc>
              <a:buFontTx/>
              <a:buNone/>
              <a:defRPr/>
            </a:pPr>
            <a:r>
              <a:rPr lang="it-IT" sz="2400" dirty="0" smtClean="0"/>
              <a:t>Oggi è arrivata con un sacchetto contenente 3 caramelle al gusto di arancia e 2 al gusto di limone.</a:t>
            </a:r>
          </a:p>
          <a:p>
            <a:pPr marL="342865" indent="-342865" algn="just">
              <a:lnSpc>
                <a:spcPct val="90000"/>
              </a:lnSpc>
              <a:buFontTx/>
              <a:buNone/>
              <a:defRPr/>
            </a:pPr>
            <a:r>
              <a:rPr lang="it-IT" sz="2400" dirty="0" smtClean="0"/>
              <a:t>Se Matteo prende la caramella per primo, è più facile che gli capiti al gusto di arancia o di limone? </a:t>
            </a:r>
          </a:p>
          <a:p>
            <a:pPr marL="342865" indent="-342865" algn="just">
              <a:lnSpc>
                <a:spcPct val="90000"/>
              </a:lnSpc>
              <a:buFontTx/>
              <a:buNone/>
              <a:defRPr/>
            </a:pPr>
            <a:r>
              <a:rPr lang="it-IT" sz="2400" dirty="0" smtClean="0"/>
              <a:t>Perché? </a:t>
            </a:r>
            <a:r>
              <a:rPr lang="it-IT" sz="2400" dirty="0" smtClean="0">
                <a:solidFill>
                  <a:schemeClr val="accent2"/>
                </a:solidFill>
              </a:rPr>
              <a:t> </a:t>
            </a:r>
            <a:endParaRPr lang="it-IT" sz="2400" dirty="0">
              <a:solidFill>
                <a:schemeClr val="accent2"/>
              </a:solidFill>
            </a:endParaRPr>
          </a:p>
        </p:txBody>
      </p:sp>
      <p:sp>
        <p:nvSpPr>
          <p:cNvPr id="6" name="Rettangolo 5"/>
          <p:cNvSpPr>
            <a:spLocks noChangeArrowheads="1"/>
          </p:cNvSpPr>
          <p:nvPr/>
        </p:nvSpPr>
        <p:spPr bwMode="auto">
          <a:xfrm>
            <a:off x="252950" y="4539777"/>
            <a:ext cx="8785225" cy="156966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sz="2400" b="1" dirty="0" smtClean="0"/>
              <a:t>L’acqua (</a:t>
            </a:r>
            <a:r>
              <a:rPr lang="it-IT" sz="2400" b="1" dirty="0" err="1" smtClean="0"/>
              <a:t>Nesher</a:t>
            </a:r>
            <a:r>
              <a:rPr lang="it-IT" sz="2400" b="1" dirty="0" smtClean="0"/>
              <a:t>, 1981)</a:t>
            </a:r>
            <a:endParaRPr lang="it-IT" sz="2400" dirty="0"/>
          </a:p>
          <a:p>
            <a:r>
              <a:rPr lang="it-IT" sz="2400" dirty="0"/>
              <a:t>Quale sarà la temperatura dell'acqua in un recipiente se metti insieme una caraffa d'acqua a 80°F e una a 40°F?</a:t>
            </a:r>
          </a:p>
          <a:p>
            <a:endParaRPr lang="it-IT" sz="2400" dirty="0"/>
          </a:p>
        </p:txBody>
      </p:sp>
      <p:sp>
        <p:nvSpPr>
          <p:cNvPr id="7" name="CasellaDiTesto 6"/>
          <p:cNvSpPr txBox="1"/>
          <p:nvPr/>
        </p:nvSpPr>
        <p:spPr>
          <a:xfrm>
            <a:off x="476216" y="3585670"/>
            <a:ext cx="8016295" cy="954107"/>
          </a:xfrm>
          <a:prstGeom prst="rect">
            <a:avLst/>
          </a:prstGeom>
          <a:noFill/>
        </p:spPr>
        <p:txBody>
          <a:bodyPr wrap="square" rtlCol="0">
            <a:spAutoFit/>
          </a:bodyPr>
          <a:lstStyle/>
          <a:p>
            <a:pPr algn="ctr"/>
            <a:r>
              <a:rPr lang="it-IT" sz="2800" dirty="0" smtClean="0"/>
              <a:t>Questi due problemi sono così diversi che suggeriscono di parlare di </a:t>
            </a:r>
            <a:r>
              <a:rPr lang="it-IT" sz="2800" i="1" dirty="0" smtClean="0"/>
              <a:t>sottogeneri</a:t>
            </a:r>
            <a:endParaRPr lang="it-IT" sz="2800" dirty="0"/>
          </a:p>
        </p:txBody>
      </p:sp>
    </p:spTree>
    <p:extLst>
      <p:ext uri="{BB962C8B-B14F-4D97-AF65-F5344CB8AC3E}">
        <p14:creationId xmlns:p14="http://schemas.microsoft.com/office/powerpoint/2010/main" val="1350590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322255"/>
            <a:ext cx="7772400" cy="1962727"/>
          </a:xfrm>
          <a:ln>
            <a:noFill/>
          </a:ln>
        </p:spPr>
        <p:txBody>
          <a:bodyPr>
            <a:normAutofit fontScale="90000"/>
          </a:bodyPr>
          <a:lstStyle/>
          <a:p>
            <a:r>
              <a:rPr lang="it-IT" sz="3600" dirty="0" smtClean="0"/>
              <a:t/>
            </a:r>
            <a:br>
              <a:rPr lang="it-IT" sz="3600" dirty="0" smtClean="0"/>
            </a:br>
            <a:r>
              <a:rPr lang="it-IT" sz="3600" dirty="0" smtClean="0"/>
              <a:t>La </a:t>
            </a:r>
            <a:r>
              <a:rPr lang="it-IT" sz="3600" dirty="0"/>
              <a:t>comprensione dei problemi </a:t>
            </a:r>
            <a:r>
              <a:rPr lang="it-IT" sz="3600" dirty="0" smtClean="0"/>
              <a:t>verbali </a:t>
            </a:r>
            <a:br>
              <a:rPr lang="it-IT" sz="3600" dirty="0" smtClean="0"/>
            </a:br>
            <a:r>
              <a:rPr lang="it-IT" sz="3600" dirty="0" smtClean="0"/>
              <a:t>genere</a:t>
            </a:r>
            <a:r>
              <a:rPr lang="it-IT" sz="3600" dirty="0"/>
              <a:t>, sottogeneri, tipologie testuali</a:t>
            </a:r>
            <a:r>
              <a:rPr lang="it-IT" sz="3600" dirty="0" smtClean="0"/>
              <a:t>.</a:t>
            </a:r>
            <a:br>
              <a:rPr lang="it-IT" sz="3600" dirty="0" smtClean="0"/>
            </a:br>
            <a:endParaRPr lang="it-IT" sz="3600" i="1" dirty="0"/>
          </a:p>
        </p:txBody>
      </p:sp>
      <p:sp>
        <p:nvSpPr>
          <p:cNvPr id="7" name="Rettangolo 6"/>
          <p:cNvSpPr/>
          <p:nvPr/>
        </p:nvSpPr>
        <p:spPr>
          <a:xfrm>
            <a:off x="685800" y="2845056"/>
            <a:ext cx="7772400" cy="624396"/>
          </a:xfrm>
          <a:prstGeom prst="rect">
            <a:avLst/>
          </a:prstGeom>
          <a:noFill/>
          <a:ln w="38100" cmpd="sng">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CasellaDiTesto 7"/>
          <p:cNvSpPr txBox="1"/>
          <p:nvPr/>
        </p:nvSpPr>
        <p:spPr>
          <a:xfrm>
            <a:off x="743665" y="4964596"/>
            <a:ext cx="8155233" cy="584776"/>
          </a:xfrm>
          <a:prstGeom prst="rect">
            <a:avLst/>
          </a:prstGeom>
          <a:noFill/>
        </p:spPr>
        <p:txBody>
          <a:bodyPr wrap="square" rtlCol="0">
            <a:spAutoFit/>
          </a:bodyPr>
          <a:lstStyle/>
          <a:p>
            <a:r>
              <a:rPr lang="it-IT" sz="3200" dirty="0"/>
              <a:t>p</a:t>
            </a:r>
            <a:r>
              <a:rPr lang="it-IT" sz="3200" dirty="0" smtClean="0"/>
              <a:t>roblemi espressi attraverso un testo (scritto)</a:t>
            </a:r>
            <a:endParaRPr lang="it-IT" sz="3200" dirty="0"/>
          </a:p>
        </p:txBody>
      </p:sp>
      <p:cxnSp>
        <p:nvCxnSpPr>
          <p:cNvPr id="9" name="Connettore 2 8"/>
          <p:cNvCxnSpPr>
            <a:stCxn id="7" idx="2"/>
          </p:cNvCxnSpPr>
          <p:nvPr/>
        </p:nvCxnSpPr>
        <p:spPr>
          <a:xfrm>
            <a:off x="4572000" y="3469452"/>
            <a:ext cx="6963" cy="1590225"/>
          </a:xfrm>
          <a:prstGeom prst="straightConnector1">
            <a:avLst/>
          </a:prstGeom>
          <a:ln w="38100" cmpd="sng">
            <a:solidFill>
              <a:srgbClr val="008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12028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ttangolo 5"/>
          <p:cNvSpPr>
            <a:spLocks noChangeArrowheads="1"/>
          </p:cNvSpPr>
          <p:nvPr/>
        </p:nvSpPr>
        <p:spPr bwMode="auto">
          <a:xfrm>
            <a:off x="179388" y="44450"/>
            <a:ext cx="8785225" cy="341630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sz="2400" b="1" dirty="0"/>
              <a:t>Animali domestici</a:t>
            </a:r>
            <a:endParaRPr lang="it-IT" sz="2400" dirty="0"/>
          </a:p>
          <a:p>
            <a:r>
              <a:rPr lang="it-IT" sz="2400" dirty="0"/>
              <a:t>Agli alunni di una classe viene chiesto quanti animali domestici hanno.</a:t>
            </a:r>
          </a:p>
          <a:p>
            <a:r>
              <a:rPr lang="it-IT" sz="2400" dirty="0"/>
              <a:t>8 alunni non possiedono animali. 3 alunni possiedono 2 animali.</a:t>
            </a:r>
          </a:p>
          <a:p>
            <a:r>
              <a:rPr lang="it-IT" sz="2400" dirty="0"/>
              <a:t>Il numero degli alunni che hanno 3 animali è la metà di quelli che non hanno nessun animale. Nessun alunno ha più di 3 animali.</a:t>
            </a:r>
          </a:p>
          <a:p>
            <a:r>
              <a:rPr lang="it-IT" sz="2400" dirty="0"/>
              <a:t>I bambini di quella classe sono 19. </a:t>
            </a:r>
          </a:p>
          <a:p>
            <a:r>
              <a:rPr lang="it-IT" sz="2400" dirty="0"/>
              <a:t>Sapresti dire quanti animali hanno in tutto?</a:t>
            </a:r>
          </a:p>
        </p:txBody>
      </p:sp>
      <p:sp>
        <p:nvSpPr>
          <p:cNvPr id="39938" name="Rettangolo 6"/>
          <p:cNvSpPr>
            <a:spLocks noChangeArrowheads="1"/>
          </p:cNvSpPr>
          <p:nvPr/>
        </p:nvSpPr>
        <p:spPr bwMode="auto">
          <a:xfrm>
            <a:off x="179388" y="3694113"/>
            <a:ext cx="8785225" cy="3048000"/>
          </a:xfrm>
          <a:prstGeom prst="rect">
            <a:avLst/>
          </a:prstGeom>
          <a:solidFill>
            <a:srgbClr val="FF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sz="2400" b="1" dirty="0"/>
              <a:t>Automobiline</a:t>
            </a:r>
            <a:endParaRPr lang="it-IT" sz="2400" dirty="0"/>
          </a:p>
          <a:p>
            <a:r>
              <a:rPr lang="it-IT" sz="2400" dirty="0"/>
              <a:t>Giulio e Andrea per giocare mettono insieme le loro automobiline.</a:t>
            </a:r>
          </a:p>
          <a:p>
            <a:r>
              <a:rPr lang="it-IT" sz="2400" dirty="0"/>
              <a:t>Quando smettono di giocare, ciascun bambino vuole riprendersi lo stesso numero di automobiline che aveva all'inizio del gioco.</a:t>
            </a:r>
          </a:p>
          <a:p>
            <a:r>
              <a:rPr lang="it-IT" sz="2400" dirty="0"/>
              <a:t>Tutte le automobiline sono 48, ma come dividerle?</a:t>
            </a:r>
          </a:p>
          <a:p>
            <a:r>
              <a:rPr lang="it-IT" sz="2400" dirty="0"/>
              <a:t>Andrea ricorda che ne aveva il triplo di Giulio.</a:t>
            </a:r>
          </a:p>
          <a:p>
            <a:r>
              <a:rPr lang="it-IT" sz="2400" dirty="0"/>
              <a:t>Vuoi aiutarli a dividere le macchinine nel modo giusto?</a:t>
            </a:r>
          </a:p>
        </p:txBody>
      </p:sp>
    </p:spTree>
    <p:extLst>
      <p:ext uri="{BB962C8B-B14F-4D97-AF65-F5344CB8AC3E}">
        <p14:creationId xmlns:p14="http://schemas.microsoft.com/office/powerpoint/2010/main" val="17710468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93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9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7" grpId="0" animBg="1"/>
      <p:bldP spid="39938"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323850" y="4149725"/>
            <a:ext cx="8351838" cy="1200150"/>
          </a:xfrm>
          <a:prstGeom prst="rect">
            <a:avLst/>
          </a:prstGeom>
          <a:noFill/>
        </p:spPr>
        <p:txBody>
          <a:bodyPr>
            <a:spAutoFit/>
          </a:bodyPr>
          <a:lstStyle/>
          <a:p>
            <a:pPr>
              <a:defRPr/>
            </a:pPr>
            <a:r>
              <a:rPr lang="it-IT" sz="2400" dirty="0">
                <a:solidFill>
                  <a:srgbClr val="000000"/>
                </a:solidFill>
              </a:rPr>
              <a:t>Il contesto descrive:</a:t>
            </a:r>
          </a:p>
          <a:p>
            <a:pPr marL="285750" indent="-285750">
              <a:buFontTx/>
              <a:buChar char="-"/>
              <a:defRPr/>
            </a:pPr>
            <a:r>
              <a:rPr lang="it-IT" sz="2400" dirty="0">
                <a:solidFill>
                  <a:srgbClr val="000000"/>
                </a:solidFill>
              </a:rPr>
              <a:t>eventi descritti nella loro dimensione temporale e causale</a:t>
            </a:r>
          </a:p>
          <a:p>
            <a:pPr marL="285750" indent="-285750">
              <a:buFontTx/>
              <a:buChar char="-"/>
              <a:defRPr/>
            </a:pPr>
            <a:r>
              <a:rPr lang="it-IT" sz="2400" dirty="0">
                <a:solidFill>
                  <a:srgbClr val="000000"/>
                </a:solidFill>
              </a:rPr>
              <a:t>personaggi animati che compiono azioni mossi da scopi</a:t>
            </a:r>
          </a:p>
        </p:txBody>
      </p:sp>
      <p:sp>
        <p:nvSpPr>
          <p:cNvPr id="2" name="Freccia giù 1"/>
          <p:cNvSpPr/>
          <p:nvPr/>
        </p:nvSpPr>
        <p:spPr>
          <a:xfrm>
            <a:off x="4356100" y="5373688"/>
            <a:ext cx="287338" cy="358775"/>
          </a:xfrm>
          <a:prstGeom prst="downArrow">
            <a:avLst/>
          </a:prstGeom>
          <a:solidFill>
            <a:srgbClr val="FFFFFF"/>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solidFill>
                <a:srgbClr val="000000"/>
              </a:solidFill>
            </a:endParaRPr>
          </a:p>
        </p:txBody>
      </p:sp>
      <p:sp>
        <p:nvSpPr>
          <p:cNvPr id="45060" name="CasellaDiTesto 3"/>
          <p:cNvSpPr txBox="1">
            <a:spLocks noChangeArrowheads="1"/>
          </p:cNvSpPr>
          <p:nvPr/>
        </p:nvSpPr>
        <p:spPr bwMode="auto">
          <a:xfrm>
            <a:off x="2555875" y="5876925"/>
            <a:ext cx="38877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sz="3200" dirty="0">
                <a:solidFill>
                  <a:srgbClr val="000000"/>
                </a:solidFill>
              </a:rPr>
              <a:t>UNA </a:t>
            </a:r>
            <a:r>
              <a:rPr lang="it-IT" sz="3200" b="1" dirty="0">
                <a:solidFill>
                  <a:srgbClr val="000000"/>
                </a:solidFill>
              </a:rPr>
              <a:t>STORIA</a:t>
            </a:r>
          </a:p>
        </p:txBody>
      </p:sp>
      <p:sp>
        <p:nvSpPr>
          <p:cNvPr id="6" name="Rettangolo 6"/>
          <p:cNvSpPr>
            <a:spLocks noChangeArrowheads="1"/>
          </p:cNvSpPr>
          <p:nvPr/>
        </p:nvSpPr>
        <p:spPr bwMode="auto">
          <a:xfrm>
            <a:off x="107950" y="333375"/>
            <a:ext cx="8785225" cy="3048000"/>
          </a:xfrm>
          <a:prstGeom prst="rect">
            <a:avLst/>
          </a:prstGeom>
          <a:solidFill>
            <a:srgbClr val="FF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sz="2400" b="1"/>
              <a:t>Automobiline</a:t>
            </a:r>
            <a:endParaRPr lang="it-IT" sz="2400"/>
          </a:p>
          <a:p>
            <a:r>
              <a:rPr lang="it-IT" sz="2400"/>
              <a:t>Giulio e Andrea per giocare mettono insieme le loro automobiline.</a:t>
            </a:r>
          </a:p>
          <a:p>
            <a:r>
              <a:rPr lang="it-IT" sz="2400"/>
              <a:t>Quando smettono di giocare, ciascun bambino vuole riprendersi lo stesso numero di automobiline che aveva all'inizio del gioco.</a:t>
            </a:r>
          </a:p>
          <a:p>
            <a:r>
              <a:rPr lang="it-IT" sz="2400"/>
              <a:t>Tutte le automobiline sono 48, ma come dividerle?</a:t>
            </a:r>
          </a:p>
          <a:p>
            <a:r>
              <a:rPr lang="it-IT" sz="2400"/>
              <a:t>Andrea ricorda che ne aveva il triplo di Giulio.</a:t>
            </a:r>
          </a:p>
          <a:p>
            <a:r>
              <a:rPr lang="it-IT" sz="2400"/>
              <a:t>Vuoi aiutarli a dividere le macchinine nel modo giusto?</a:t>
            </a:r>
          </a:p>
        </p:txBody>
      </p:sp>
    </p:spTree>
    <p:extLst>
      <p:ext uri="{BB962C8B-B14F-4D97-AF65-F5344CB8AC3E}">
        <p14:creationId xmlns:p14="http://schemas.microsoft.com/office/powerpoint/2010/main" val="36327651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50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animBg="1"/>
      <p:bldP spid="45060" grpId="0"/>
      <p:bldP spid="6"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ttangolo 5"/>
          <p:cNvSpPr>
            <a:spLocks noChangeArrowheads="1"/>
          </p:cNvSpPr>
          <p:nvPr/>
        </p:nvSpPr>
        <p:spPr bwMode="auto">
          <a:xfrm>
            <a:off x="179388" y="44450"/>
            <a:ext cx="8785225" cy="341630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sz="2400" b="1"/>
              <a:t>Animali domestici</a:t>
            </a:r>
            <a:endParaRPr lang="it-IT" sz="2400"/>
          </a:p>
          <a:p>
            <a:r>
              <a:rPr lang="it-IT" sz="2400"/>
              <a:t>Agli alunni di una classe viene chiesto quanti animali domestici hanno.</a:t>
            </a:r>
          </a:p>
          <a:p>
            <a:r>
              <a:rPr lang="it-IT" sz="2400"/>
              <a:t>8 alunni non possiedono animali. 3 alunni possiedono 2 animali.</a:t>
            </a:r>
          </a:p>
          <a:p>
            <a:r>
              <a:rPr lang="it-IT" sz="2400"/>
              <a:t>Il numero degli alunni che hanno 3 animali è la metà di quelli che non hanno nessun animale. Nessun alunno ha più di 3 animali.</a:t>
            </a:r>
          </a:p>
          <a:p>
            <a:r>
              <a:rPr lang="it-IT" sz="2400"/>
              <a:t>I bambini di quella classe sono 19. </a:t>
            </a:r>
          </a:p>
          <a:p>
            <a:r>
              <a:rPr lang="it-IT" sz="2400"/>
              <a:t>Sapresti dire quanti animali hanno in tutto?</a:t>
            </a:r>
          </a:p>
        </p:txBody>
      </p:sp>
      <p:sp>
        <p:nvSpPr>
          <p:cNvPr id="2" name="Rettangolo 1"/>
          <p:cNvSpPr>
            <a:spLocks noChangeArrowheads="1"/>
          </p:cNvSpPr>
          <p:nvPr/>
        </p:nvSpPr>
        <p:spPr bwMode="auto">
          <a:xfrm>
            <a:off x="395288" y="3716338"/>
            <a:ext cx="8497887"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sz="2400" dirty="0">
                <a:solidFill>
                  <a:srgbClr val="000000"/>
                </a:solidFill>
              </a:rPr>
              <a:t>Il contesto descrive una situazione che non evolve nel tempo, comunque una situazione fotografata in un certo istante. </a:t>
            </a:r>
          </a:p>
          <a:p>
            <a:r>
              <a:rPr lang="it-IT" sz="2400" dirty="0">
                <a:solidFill>
                  <a:srgbClr val="000000"/>
                </a:solidFill>
              </a:rPr>
              <a:t>Non ci sono collegamenti causali.</a:t>
            </a:r>
          </a:p>
          <a:p>
            <a:r>
              <a:rPr lang="it-IT" sz="2400" dirty="0">
                <a:solidFill>
                  <a:srgbClr val="000000"/>
                </a:solidFill>
              </a:rPr>
              <a:t>Non ci sono personaggi.</a:t>
            </a:r>
          </a:p>
          <a:p>
            <a:r>
              <a:rPr lang="it-IT" sz="2400" dirty="0">
                <a:solidFill>
                  <a:srgbClr val="000000"/>
                </a:solidFill>
              </a:rPr>
              <a:t>Non sono evidenziati scopi. </a:t>
            </a:r>
          </a:p>
        </p:txBody>
      </p:sp>
      <p:sp>
        <p:nvSpPr>
          <p:cNvPr id="3" name="CasellaDiTesto 2"/>
          <p:cNvSpPr txBox="1">
            <a:spLocks noChangeArrowheads="1"/>
          </p:cNvSpPr>
          <p:nvPr/>
        </p:nvSpPr>
        <p:spPr bwMode="auto">
          <a:xfrm>
            <a:off x="1979613" y="5949950"/>
            <a:ext cx="52562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eaLnBrk="1" hangingPunct="1"/>
            <a:r>
              <a:rPr lang="it-IT" sz="3600" b="1" dirty="0">
                <a:solidFill>
                  <a:srgbClr val="000000"/>
                </a:solidFill>
              </a:rPr>
              <a:t>LISTA DI DATI</a:t>
            </a:r>
          </a:p>
        </p:txBody>
      </p:sp>
      <p:sp>
        <p:nvSpPr>
          <p:cNvPr id="4" name="Freccia giù 3"/>
          <p:cNvSpPr/>
          <p:nvPr/>
        </p:nvSpPr>
        <p:spPr>
          <a:xfrm>
            <a:off x="4356100" y="5445125"/>
            <a:ext cx="503238" cy="504825"/>
          </a:xfrm>
          <a:prstGeom prst="downArrow">
            <a:avLst/>
          </a:prstGeom>
          <a:solidFill>
            <a:schemeClr val="bg1"/>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solidFill>
                <a:srgbClr val="000000"/>
              </a:solidFill>
            </a:endParaRPr>
          </a:p>
        </p:txBody>
      </p:sp>
    </p:spTree>
    <p:extLst>
      <p:ext uri="{BB962C8B-B14F-4D97-AF65-F5344CB8AC3E}">
        <p14:creationId xmlns:p14="http://schemas.microsoft.com/office/powerpoint/2010/main" val="23779304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93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7" grpId="0" animBg="1"/>
      <p:bldP spid="2" grpId="0"/>
      <p:bldP spid="3" grpId="0"/>
      <p:bldP spid="4"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a:xfrm>
            <a:off x="250825" y="765175"/>
            <a:ext cx="1944688" cy="863600"/>
          </a:xfrm>
          <a:prstGeom prst="rect">
            <a:avLst/>
          </a:prstGeom>
          <a:solidFill>
            <a:srgbClr val="00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dirty="0" smtClean="0">
                <a:solidFill>
                  <a:schemeClr val="tx1"/>
                </a:solidFill>
              </a:rPr>
              <a:t>LISTA DI DATI</a:t>
            </a:r>
          </a:p>
        </p:txBody>
      </p:sp>
      <p:sp>
        <p:nvSpPr>
          <p:cNvPr id="7" name="Rettangolo 6"/>
          <p:cNvSpPr/>
          <p:nvPr/>
        </p:nvSpPr>
        <p:spPr>
          <a:xfrm>
            <a:off x="6948488" y="765175"/>
            <a:ext cx="1944687" cy="863600"/>
          </a:xfrm>
          <a:prstGeom prst="rect">
            <a:avLst/>
          </a:prstGeom>
          <a:solidFill>
            <a:srgbClr val="FF9999"/>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dirty="0" smtClean="0">
                <a:solidFill>
                  <a:srgbClr val="000000"/>
                </a:solidFill>
              </a:rPr>
              <a:t>STORIA</a:t>
            </a:r>
            <a:endParaRPr lang="it-IT" dirty="0">
              <a:solidFill>
                <a:srgbClr val="000000"/>
              </a:solidFill>
            </a:endParaRPr>
          </a:p>
        </p:txBody>
      </p:sp>
      <p:cxnSp>
        <p:nvCxnSpPr>
          <p:cNvPr id="17" name="Connettore 1 16"/>
          <p:cNvCxnSpPr/>
          <p:nvPr/>
        </p:nvCxnSpPr>
        <p:spPr bwMode="auto">
          <a:xfrm>
            <a:off x="1233488" y="188913"/>
            <a:ext cx="0" cy="431800"/>
          </a:xfrm>
          <a:prstGeom prst="line">
            <a:avLst/>
          </a:prstGeom>
          <a:ln w="76200" cmpd="sng">
            <a:solidFill>
              <a:srgbClr val="00FF00">
                <a:alpha val="95000"/>
              </a:srgbClr>
            </a:solidFill>
          </a:ln>
        </p:spPr>
        <p:style>
          <a:lnRef idx="2">
            <a:schemeClr val="accent1"/>
          </a:lnRef>
          <a:fillRef idx="0">
            <a:schemeClr val="accent1"/>
          </a:fillRef>
          <a:effectRef idx="1">
            <a:schemeClr val="accent1"/>
          </a:effectRef>
          <a:fontRef idx="minor">
            <a:schemeClr val="tx1"/>
          </a:fontRef>
        </p:style>
      </p:cxnSp>
      <p:cxnSp>
        <p:nvCxnSpPr>
          <p:cNvPr id="18" name="Connettore 1 17"/>
          <p:cNvCxnSpPr/>
          <p:nvPr/>
        </p:nvCxnSpPr>
        <p:spPr bwMode="auto">
          <a:xfrm flipH="1">
            <a:off x="1187450" y="128588"/>
            <a:ext cx="6769100" cy="0"/>
          </a:xfrm>
          <a:prstGeom prst="line">
            <a:avLst/>
          </a:prstGeom>
          <a:ln w="76200" cmpd="sng">
            <a:gradFill flip="none" rotWithShape="1">
              <a:gsLst>
                <a:gs pos="50000">
                  <a:prstClr val="white">
                    <a:alpha val="75000"/>
                  </a:prstClr>
                </a:gs>
                <a:gs pos="33000">
                  <a:srgbClr val="FF9999"/>
                </a:gs>
                <a:gs pos="98000">
                  <a:srgbClr val="00FF00">
                    <a:alpha val="77000"/>
                  </a:srgbClr>
                </a:gs>
              </a:gsLst>
              <a:lin ang="0" scaled="1"/>
              <a:tileRect/>
            </a:gradFill>
          </a:ln>
        </p:spPr>
        <p:style>
          <a:lnRef idx="2">
            <a:schemeClr val="accent1"/>
          </a:lnRef>
          <a:fillRef idx="0">
            <a:schemeClr val="accent1"/>
          </a:fillRef>
          <a:effectRef idx="1">
            <a:schemeClr val="accent1"/>
          </a:effectRef>
          <a:fontRef idx="minor">
            <a:schemeClr val="tx1"/>
          </a:fontRef>
        </p:style>
      </p:cxnSp>
      <p:cxnSp>
        <p:nvCxnSpPr>
          <p:cNvPr id="20" name="Connettore 1 19"/>
          <p:cNvCxnSpPr/>
          <p:nvPr/>
        </p:nvCxnSpPr>
        <p:spPr bwMode="auto">
          <a:xfrm>
            <a:off x="7910513" y="188913"/>
            <a:ext cx="0" cy="431800"/>
          </a:xfrm>
          <a:prstGeom prst="line">
            <a:avLst/>
          </a:prstGeom>
          <a:ln w="76200" cmpd="sng">
            <a:solidFill>
              <a:srgbClr val="FF9999">
                <a:alpha val="95000"/>
              </a:srgbClr>
            </a:solidFill>
          </a:ln>
        </p:spPr>
        <p:style>
          <a:lnRef idx="2">
            <a:schemeClr val="accent1"/>
          </a:lnRef>
          <a:fillRef idx="0">
            <a:schemeClr val="accent1"/>
          </a:fillRef>
          <a:effectRef idx="1">
            <a:schemeClr val="accent1"/>
          </a:effectRef>
          <a:fontRef idx="minor">
            <a:schemeClr val="tx1"/>
          </a:fontRef>
        </p:style>
      </p:cxnSp>
      <p:sp>
        <p:nvSpPr>
          <p:cNvPr id="3" name="Rettangolo 2"/>
          <p:cNvSpPr>
            <a:spLocks noChangeArrowheads="1"/>
          </p:cNvSpPr>
          <p:nvPr/>
        </p:nvSpPr>
        <p:spPr bwMode="auto">
          <a:xfrm>
            <a:off x="139704" y="2653981"/>
            <a:ext cx="5092341" cy="1200329"/>
          </a:xfrm>
          <a:prstGeom prst="rect">
            <a:avLst/>
          </a:prstGeom>
          <a:solidFill>
            <a:srgbClr val="FFFFFF"/>
          </a:solidFill>
          <a:ln w="9525">
            <a:solidFill>
              <a:srgbClr val="000000"/>
            </a:solidFill>
            <a:miter lim="800000"/>
            <a:headEnd/>
            <a:tailEnd/>
          </a:ln>
          <a:extLst/>
        </p:spPr>
        <p:txBody>
          <a:bodyPr wrap="square">
            <a:spAutoFit/>
          </a:bodyPr>
          <a:lstStyle/>
          <a:p>
            <a:r>
              <a:rPr lang="it-IT" b="1" dirty="0" smtClean="0"/>
              <a:t>Le mele </a:t>
            </a:r>
          </a:p>
          <a:p>
            <a:r>
              <a:rPr lang="it-IT" dirty="0" smtClean="0"/>
              <a:t>Una </a:t>
            </a:r>
            <a:r>
              <a:rPr lang="it-IT" dirty="0"/>
              <a:t>cassetta di mele contiene 18 mele. </a:t>
            </a:r>
          </a:p>
          <a:p>
            <a:r>
              <a:rPr lang="it-IT" dirty="0"/>
              <a:t>Ogni giorno ne vengono mangiate 3. </a:t>
            </a:r>
          </a:p>
          <a:p>
            <a:r>
              <a:rPr lang="it-IT" dirty="0" smtClean="0"/>
              <a:t>[Dopo </a:t>
            </a:r>
            <a:r>
              <a:rPr lang="it-IT" dirty="0"/>
              <a:t>4 giorni quante mele saranno rimaste</a:t>
            </a:r>
            <a:r>
              <a:rPr lang="it-IT" dirty="0" smtClean="0"/>
              <a:t>?] </a:t>
            </a:r>
            <a:endParaRPr lang="it-IT" dirty="0"/>
          </a:p>
        </p:txBody>
      </p:sp>
      <p:sp>
        <p:nvSpPr>
          <p:cNvPr id="4" name="CasellaDiTesto 3"/>
          <p:cNvSpPr txBox="1">
            <a:spLocks noChangeArrowheads="1"/>
          </p:cNvSpPr>
          <p:nvPr/>
        </p:nvSpPr>
        <p:spPr bwMode="auto">
          <a:xfrm>
            <a:off x="3002804" y="537372"/>
            <a:ext cx="3440859" cy="461665"/>
          </a:xfrm>
          <a:prstGeom prst="rect">
            <a:avLst/>
          </a:prstGeom>
          <a:solidFill>
            <a:srgbClr val="FF9999"/>
          </a:solidFill>
          <a:ln>
            <a:noFill/>
          </a:ln>
          <a:extLst/>
        </p:spPr>
        <p:txBody>
          <a:bodyPr wrap="square">
            <a:spAutoFit/>
          </a:bodyPr>
          <a:lstStyle>
            <a:lvl1pPr marL="285750" indent="-285750"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buFont typeface="Arial" charset="0"/>
              <a:buChar char="•"/>
            </a:pPr>
            <a:r>
              <a:rPr lang="it-IT" dirty="0">
                <a:solidFill>
                  <a:srgbClr val="000000"/>
                </a:solidFill>
              </a:rPr>
              <a:t>Evoluzione nel tempo</a:t>
            </a:r>
          </a:p>
        </p:txBody>
      </p:sp>
      <p:sp>
        <p:nvSpPr>
          <p:cNvPr id="25" name="CasellaDiTesto 24"/>
          <p:cNvSpPr txBox="1">
            <a:spLocks noChangeArrowheads="1"/>
          </p:cNvSpPr>
          <p:nvPr/>
        </p:nvSpPr>
        <p:spPr bwMode="auto">
          <a:xfrm>
            <a:off x="5385275" y="3115646"/>
            <a:ext cx="3469098" cy="461665"/>
          </a:xfrm>
          <a:prstGeom prst="rect">
            <a:avLst/>
          </a:prstGeom>
          <a:solidFill>
            <a:srgbClr val="FF9999"/>
          </a:solidFill>
          <a:ln>
            <a:noFill/>
          </a:ln>
          <a:extLst/>
        </p:spPr>
        <p:txBody>
          <a:bodyPr wrap="square">
            <a:spAutoFit/>
          </a:bodyPr>
          <a:lstStyle>
            <a:lvl1pPr marL="342900" indent="-342900"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buFont typeface="Arial" charset="0"/>
              <a:buChar char="•"/>
            </a:pPr>
            <a:r>
              <a:rPr lang="it-IT" dirty="0">
                <a:solidFill>
                  <a:srgbClr val="000000"/>
                </a:solidFill>
              </a:rPr>
              <a:t>Evoluzione nel tempo</a:t>
            </a:r>
          </a:p>
        </p:txBody>
      </p:sp>
      <p:sp>
        <p:nvSpPr>
          <p:cNvPr id="9" name="Parentesi graffa chiusa 8"/>
          <p:cNvSpPr/>
          <p:nvPr/>
        </p:nvSpPr>
        <p:spPr>
          <a:xfrm>
            <a:off x="6443663" y="549275"/>
            <a:ext cx="504825" cy="1295400"/>
          </a:xfrm>
          <a:prstGeom prst="rightBrace">
            <a:avLst/>
          </a:prstGeom>
          <a:ln w="38100" cmpd="sng">
            <a:solidFill>
              <a:srgbClr val="000000"/>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it-IT"/>
          </a:p>
        </p:txBody>
      </p:sp>
      <p:sp>
        <p:nvSpPr>
          <p:cNvPr id="16" name="CasellaDiTesto 15"/>
          <p:cNvSpPr txBox="1">
            <a:spLocks noChangeArrowheads="1"/>
          </p:cNvSpPr>
          <p:nvPr/>
        </p:nvSpPr>
        <p:spPr bwMode="auto">
          <a:xfrm>
            <a:off x="3002806" y="995941"/>
            <a:ext cx="3440859" cy="461665"/>
          </a:xfrm>
          <a:prstGeom prst="rect">
            <a:avLst/>
          </a:prstGeom>
          <a:solidFill>
            <a:srgbClr val="FF9999"/>
          </a:solidFill>
          <a:ln>
            <a:noFill/>
          </a:ln>
          <a:extLst/>
        </p:spPr>
        <p:txBody>
          <a:bodyPr wrap="square">
            <a:spAutoFit/>
          </a:bodyPr>
          <a:lstStyle>
            <a:lvl1pPr marL="285750" indent="-285750"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buFont typeface="Arial" charset="0"/>
              <a:buChar char="•"/>
            </a:pPr>
            <a:r>
              <a:rPr lang="it-IT" dirty="0" smtClean="0">
                <a:solidFill>
                  <a:srgbClr val="000000"/>
                </a:solidFill>
              </a:rPr>
              <a:t>Causalità</a:t>
            </a:r>
            <a:endParaRPr lang="it-IT" dirty="0">
              <a:solidFill>
                <a:srgbClr val="000000"/>
              </a:solidFill>
            </a:endParaRPr>
          </a:p>
        </p:txBody>
      </p:sp>
      <p:sp>
        <p:nvSpPr>
          <p:cNvPr id="22" name="CasellaDiTesto 21"/>
          <p:cNvSpPr txBox="1">
            <a:spLocks noChangeArrowheads="1"/>
          </p:cNvSpPr>
          <p:nvPr/>
        </p:nvSpPr>
        <p:spPr bwMode="auto">
          <a:xfrm>
            <a:off x="3006781" y="1435843"/>
            <a:ext cx="3440858" cy="461665"/>
          </a:xfrm>
          <a:prstGeom prst="rect">
            <a:avLst/>
          </a:prstGeom>
          <a:solidFill>
            <a:srgbClr val="FF9999"/>
          </a:solidFill>
          <a:ln>
            <a:noFill/>
          </a:ln>
          <a:extLst/>
        </p:spPr>
        <p:txBody>
          <a:bodyPr wrap="square">
            <a:spAutoFit/>
          </a:bodyPr>
          <a:lstStyle>
            <a:lvl1pPr marL="285750" indent="-285750"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buFont typeface="Arial" charset="0"/>
              <a:buChar char="•"/>
            </a:pPr>
            <a:r>
              <a:rPr lang="it-IT" dirty="0" smtClean="0">
                <a:solidFill>
                  <a:srgbClr val="000000"/>
                </a:solidFill>
              </a:rPr>
              <a:t>Personaggi</a:t>
            </a:r>
            <a:endParaRPr lang="it-IT" sz="1800" dirty="0">
              <a:solidFill>
                <a:srgbClr val="000000"/>
              </a:solidFill>
            </a:endParaRPr>
          </a:p>
        </p:txBody>
      </p:sp>
      <p:sp>
        <p:nvSpPr>
          <p:cNvPr id="13" name="Rettangolo 12"/>
          <p:cNvSpPr>
            <a:spLocks noChangeArrowheads="1"/>
          </p:cNvSpPr>
          <p:nvPr/>
        </p:nvSpPr>
        <p:spPr bwMode="auto">
          <a:xfrm>
            <a:off x="145560" y="4344967"/>
            <a:ext cx="5092341" cy="1754327"/>
          </a:xfrm>
          <a:prstGeom prst="rect">
            <a:avLst/>
          </a:prstGeom>
          <a:solidFill>
            <a:srgbClr val="FFFFFF"/>
          </a:solidFill>
          <a:ln w="9525">
            <a:solidFill>
              <a:srgbClr val="000000"/>
            </a:solidFill>
            <a:miter lim="800000"/>
            <a:headEnd/>
            <a:tailEnd/>
          </a:ln>
          <a:extLst/>
        </p:spPr>
        <p:txBody>
          <a:bodyPr wrap="square">
            <a:spAutoFit/>
          </a:bodyPr>
          <a:lstStyle/>
          <a:p>
            <a:r>
              <a:rPr lang="it-IT" b="1" dirty="0" smtClean="0"/>
              <a:t>Le </a:t>
            </a:r>
            <a:r>
              <a:rPr lang="it-IT" b="1" dirty="0" smtClean="0"/>
              <a:t>botti</a:t>
            </a:r>
            <a:r>
              <a:rPr lang="it-IT" b="1" dirty="0" smtClean="0"/>
              <a:t> </a:t>
            </a:r>
          </a:p>
          <a:p>
            <a:r>
              <a:rPr lang="it-IT" dirty="0" smtClean="0"/>
              <a:t>Aldo, Giovanni e Giacomo vogliono dividersi le botti di vino della cantina del padre in modo che ognuno abbia la stessa quantità di vino e di botti.</a:t>
            </a:r>
          </a:p>
          <a:p>
            <a:r>
              <a:rPr lang="it-IT" dirty="0" smtClean="0"/>
              <a:t>Nella cantina ci sono 4 botti piene, 4 botti mezze piene, 4 botti vuote. Come possono fare?</a:t>
            </a:r>
            <a:endParaRPr lang="it-IT" dirty="0" smtClean="0"/>
          </a:p>
        </p:txBody>
      </p:sp>
      <p:sp>
        <p:nvSpPr>
          <p:cNvPr id="14" name="CasellaDiTesto 13"/>
          <p:cNvSpPr txBox="1">
            <a:spLocks noChangeArrowheads="1"/>
          </p:cNvSpPr>
          <p:nvPr/>
        </p:nvSpPr>
        <p:spPr bwMode="auto">
          <a:xfrm>
            <a:off x="5391131" y="4977586"/>
            <a:ext cx="3469098" cy="461665"/>
          </a:xfrm>
          <a:prstGeom prst="rect">
            <a:avLst/>
          </a:prstGeom>
          <a:solidFill>
            <a:srgbClr val="FF9999"/>
          </a:solidFill>
          <a:ln>
            <a:noFill/>
          </a:ln>
          <a:extLst/>
        </p:spPr>
        <p:txBody>
          <a:bodyPr wrap="square">
            <a:spAutoFit/>
          </a:bodyPr>
          <a:lstStyle>
            <a:lvl1pPr marL="342900" indent="-342900"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buFont typeface="Arial" charset="0"/>
              <a:buChar char="•"/>
            </a:pPr>
            <a:r>
              <a:rPr lang="it-IT" dirty="0" smtClean="0">
                <a:solidFill>
                  <a:srgbClr val="000000"/>
                </a:solidFill>
              </a:rPr>
              <a:t>Personaggi con scopi</a:t>
            </a:r>
            <a:endParaRPr lang="it-IT" dirty="0">
              <a:solidFill>
                <a:srgbClr val="000000"/>
              </a:solidFill>
            </a:endParaRPr>
          </a:p>
        </p:txBody>
      </p:sp>
    </p:spTree>
    <p:extLst>
      <p:ext uri="{BB962C8B-B14F-4D97-AF65-F5344CB8AC3E}">
        <p14:creationId xmlns:p14="http://schemas.microsoft.com/office/powerpoint/2010/main" val="925287127"/>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3" grpId="0" animBg="1"/>
      <p:bldP spid="4" grpId="0" animBg="1"/>
      <p:bldP spid="25" grpId="0" animBg="1"/>
      <p:bldP spid="9" grpId="0" animBg="1"/>
      <p:bldP spid="16" grpId="0" animBg="1"/>
      <p:bldP spid="22" grpId="0" animBg="1"/>
      <p:bldP spid="13" grpId="0" animBg="1"/>
      <p:bldP spid="14"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ttangolo 20"/>
          <p:cNvSpPr/>
          <p:nvPr/>
        </p:nvSpPr>
        <p:spPr>
          <a:xfrm>
            <a:off x="6958564" y="797136"/>
            <a:ext cx="1944687" cy="863600"/>
          </a:xfrm>
          <a:prstGeom prst="rect">
            <a:avLst/>
          </a:prstGeom>
          <a:solidFill>
            <a:srgbClr val="FF9999"/>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dirty="0" smtClean="0">
                <a:solidFill>
                  <a:srgbClr val="000000"/>
                </a:solidFill>
              </a:rPr>
              <a:t>STORIA</a:t>
            </a:r>
            <a:endParaRPr lang="it-IT" dirty="0">
              <a:solidFill>
                <a:srgbClr val="000000"/>
              </a:solidFill>
            </a:endParaRPr>
          </a:p>
        </p:txBody>
      </p:sp>
      <p:sp>
        <p:nvSpPr>
          <p:cNvPr id="16" name="Rettangolo 15"/>
          <p:cNvSpPr/>
          <p:nvPr/>
        </p:nvSpPr>
        <p:spPr>
          <a:xfrm>
            <a:off x="249953" y="775238"/>
            <a:ext cx="1944688" cy="863600"/>
          </a:xfrm>
          <a:prstGeom prst="rect">
            <a:avLst/>
          </a:prstGeom>
          <a:solidFill>
            <a:srgbClr val="00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dirty="0" smtClean="0">
                <a:solidFill>
                  <a:schemeClr val="tx1"/>
                </a:solidFill>
              </a:rPr>
              <a:t>LISTA DI DATI</a:t>
            </a:r>
          </a:p>
        </p:txBody>
      </p:sp>
      <p:sp>
        <p:nvSpPr>
          <p:cNvPr id="6" name="Rettangolo 5"/>
          <p:cNvSpPr/>
          <p:nvPr/>
        </p:nvSpPr>
        <p:spPr>
          <a:xfrm>
            <a:off x="250825" y="765175"/>
            <a:ext cx="1944688" cy="863600"/>
          </a:xfrm>
          <a:prstGeom prst="rect">
            <a:avLst/>
          </a:prstGeom>
          <a:solidFill>
            <a:srgbClr val="00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dirty="0" smtClean="0">
                <a:solidFill>
                  <a:schemeClr val="tx1"/>
                </a:solidFill>
              </a:rPr>
              <a:t>PROBLEMA</a:t>
            </a:r>
          </a:p>
          <a:p>
            <a:pPr algn="ctr">
              <a:defRPr/>
            </a:pPr>
            <a:r>
              <a:rPr lang="it-IT" dirty="0" smtClean="0">
                <a:solidFill>
                  <a:schemeClr val="tx1"/>
                </a:solidFill>
              </a:rPr>
              <a:t>DESCRITTIVO</a:t>
            </a:r>
            <a:endParaRPr lang="it-IT" dirty="0">
              <a:solidFill>
                <a:schemeClr val="tx1"/>
              </a:solidFill>
            </a:endParaRPr>
          </a:p>
        </p:txBody>
      </p:sp>
      <p:sp>
        <p:nvSpPr>
          <p:cNvPr id="7" name="Rettangolo 6"/>
          <p:cNvSpPr/>
          <p:nvPr/>
        </p:nvSpPr>
        <p:spPr>
          <a:xfrm>
            <a:off x="6948488" y="765175"/>
            <a:ext cx="1944687" cy="863600"/>
          </a:xfrm>
          <a:prstGeom prst="rect">
            <a:avLst/>
          </a:prstGeom>
          <a:solidFill>
            <a:srgbClr val="FF9999"/>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dirty="0" smtClean="0">
                <a:solidFill>
                  <a:srgbClr val="000000"/>
                </a:solidFill>
              </a:rPr>
              <a:t>PROBLEMA</a:t>
            </a:r>
          </a:p>
          <a:p>
            <a:pPr algn="ctr">
              <a:defRPr/>
            </a:pPr>
            <a:r>
              <a:rPr lang="it-IT" dirty="0" smtClean="0">
                <a:solidFill>
                  <a:srgbClr val="000000"/>
                </a:solidFill>
              </a:rPr>
              <a:t>NARRATIVO</a:t>
            </a:r>
            <a:endParaRPr lang="it-IT" dirty="0">
              <a:solidFill>
                <a:srgbClr val="000000"/>
              </a:solidFill>
            </a:endParaRPr>
          </a:p>
        </p:txBody>
      </p:sp>
      <p:sp>
        <p:nvSpPr>
          <p:cNvPr id="15" name="Rettangolo 14"/>
          <p:cNvSpPr/>
          <p:nvPr/>
        </p:nvSpPr>
        <p:spPr>
          <a:xfrm>
            <a:off x="4464050" y="1844675"/>
            <a:ext cx="4572000" cy="1477963"/>
          </a:xfrm>
          <a:prstGeom prst="rect">
            <a:avLst/>
          </a:prstGeom>
          <a:solidFill>
            <a:srgbClr val="FF9999"/>
          </a:solidFill>
        </p:spPr>
        <p:txBody>
          <a:bodyPr>
            <a:spAutoFit/>
          </a:bodyPr>
          <a:lstStyle/>
          <a:p>
            <a:pPr>
              <a:defRPr/>
            </a:pPr>
            <a:r>
              <a:rPr lang="it-IT" dirty="0"/>
              <a:t>Fa riferimento ad una (breve) storia, cioè:</a:t>
            </a:r>
          </a:p>
          <a:p>
            <a:pPr marL="285750" indent="-285750">
              <a:buFontTx/>
              <a:buChar char="-"/>
              <a:defRPr/>
            </a:pPr>
            <a:r>
              <a:rPr lang="it-IT" dirty="0"/>
              <a:t>eventi descritti nella loro dimensione temporale e causale</a:t>
            </a:r>
          </a:p>
          <a:p>
            <a:pPr marL="285750" indent="-285750">
              <a:buFontTx/>
              <a:buChar char="-"/>
              <a:defRPr/>
            </a:pPr>
            <a:r>
              <a:rPr lang="it-IT" dirty="0"/>
              <a:t>personaggi animati che compiono azioni mossi da scopi</a:t>
            </a:r>
          </a:p>
        </p:txBody>
      </p:sp>
      <p:sp>
        <p:nvSpPr>
          <p:cNvPr id="47109" name="CasellaDiTesto 16"/>
          <p:cNvSpPr txBox="1">
            <a:spLocks noChangeArrowheads="1"/>
          </p:cNvSpPr>
          <p:nvPr/>
        </p:nvSpPr>
        <p:spPr bwMode="auto">
          <a:xfrm>
            <a:off x="4791075" y="4508500"/>
            <a:ext cx="1839913" cy="461963"/>
          </a:xfrm>
          <a:prstGeom prst="rect">
            <a:avLst/>
          </a:prstGeom>
          <a:solidFill>
            <a:srgbClr val="FF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a:t>NARRATIVO</a:t>
            </a:r>
          </a:p>
        </p:txBody>
      </p:sp>
      <p:sp>
        <p:nvSpPr>
          <p:cNvPr id="19" name="Rettangolo 18"/>
          <p:cNvSpPr/>
          <p:nvPr/>
        </p:nvSpPr>
        <p:spPr>
          <a:xfrm>
            <a:off x="3203575" y="3500438"/>
            <a:ext cx="1944688" cy="649287"/>
          </a:xfrm>
          <a:prstGeom prst="rect">
            <a:avLst/>
          </a:prstGeom>
          <a:solidFill>
            <a:schemeClr val="bg1"/>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3200" dirty="0">
                <a:solidFill>
                  <a:srgbClr val="000000"/>
                </a:solidFill>
              </a:rPr>
              <a:t>TESTO</a:t>
            </a:r>
          </a:p>
        </p:txBody>
      </p:sp>
      <p:sp>
        <p:nvSpPr>
          <p:cNvPr id="22" name="Freccia angolare in su 21"/>
          <p:cNvSpPr/>
          <p:nvPr/>
        </p:nvSpPr>
        <p:spPr>
          <a:xfrm rot="10800000">
            <a:off x="2484438" y="3789363"/>
            <a:ext cx="719137" cy="647700"/>
          </a:xfrm>
          <a:prstGeom prst="bentUpArrow">
            <a:avLst/>
          </a:prstGeom>
          <a:solidFill>
            <a:srgbClr val="00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23" name="Freccia angolare in su 22"/>
          <p:cNvSpPr/>
          <p:nvPr/>
        </p:nvSpPr>
        <p:spPr>
          <a:xfrm rot="10800000" flipH="1">
            <a:off x="5148263" y="3789363"/>
            <a:ext cx="719137" cy="647700"/>
          </a:xfrm>
          <a:prstGeom prst="bentUpArrow">
            <a:avLst/>
          </a:prstGeom>
          <a:solidFill>
            <a:srgbClr val="FF9999"/>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47113" name="CasellaDiTesto 23"/>
          <p:cNvSpPr txBox="1">
            <a:spLocks noChangeArrowheads="1"/>
          </p:cNvSpPr>
          <p:nvPr/>
        </p:nvSpPr>
        <p:spPr bwMode="auto">
          <a:xfrm>
            <a:off x="1576388" y="4508500"/>
            <a:ext cx="2149475" cy="461665"/>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dirty="0" smtClean="0"/>
              <a:t>DESCRITTIVO</a:t>
            </a:r>
          </a:p>
        </p:txBody>
      </p:sp>
      <p:cxnSp>
        <p:nvCxnSpPr>
          <p:cNvPr id="17" name="Connettore 1 16"/>
          <p:cNvCxnSpPr/>
          <p:nvPr/>
        </p:nvCxnSpPr>
        <p:spPr bwMode="auto">
          <a:xfrm>
            <a:off x="1304925" y="404813"/>
            <a:ext cx="0" cy="431800"/>
          </a:xfrm>
          <a:prstGeom prst="line">
            <a:avLst/>
          </a:prstGeom>
          <a:ln w="76200" cmpd="sng">
            <a:solidFill>
              <a:srgbClr val="00FF00">
                <a:alpha val="95000"/>
              </a:srgbClr>
            </a:solidFill>
          </a:ln>
        </p:spPr>
        <p:style>
          <a:lnRef idx="2">
            <a:schemeClr val="accent1"/>
          </a:lnRef>
          <a:fillRef idx="0">
            <a:schemeClr val="accent1"/>
          </a:fillRef>
          <a:effectRef idx="1">
            <a:schemeClr val="accent1"/>
          </a:effectRef>
          <a:fontRef idx="minor">
            <a:schemeClr val="tx1"/>
          </a:fontRef>
        </p:style>
      </p:cxnSp>
      <p:cxnSp>
        <p:nvCxnSpPr>
          <p:cNvPr id="18" name="Connettore 1 17"/>
          <p:cNvCxnSpPr/>
          <p:nvPr/>
        </p:nvCxnSpPr>
        <p:spPr bwMode="auto">
          <a:xfrm flipH="1">
            <a:off x="1259632" y="341313"/>
            <a:ext cx="6769100" cy="0"/>
          </a:xfrm>
          <a:prstGeom prst="line">
            <a:avLst/>
          </a:prstGeom>
          <a:ln w="76200" cmpd="sng">
            <a:gradFill flip="none" rotWithShape="1">
              <a:gsLst>
                <a:gs pos="50000">
                  <a:prstClr val="white">
                    <a:alpha val="75000"/>
                  </a:prstClr>
                </a:gs>
                <a:gs pos="33000">
                  <a:srgbClr val="FF9999"/>
                </a:gs>
                <a:gs pos="98000">
                  <a:srgbClr val="00FF00">
                    <a:alpha val="77000"/>
                  </a:srgbClr>
                </a:gs>
              </a:gsLst>
              <a:lin ang="0" scaled="1"/>
              <a:tileRect/>
            </a:gradFill>
          </a:ln>
        </p:spPr>
        <p:style>
          <a:lnRef idx="2">
            <a:schemeClr val="accent1"/>
          </a:lnRef>
          <a:fillRef idx="0">
            <a:schemeClr val="accent1"/>
          </a:fillRef>
          <a:effectRef idx="1">
            <a:schemeClr val="accent1"/>
          </a:effectRef>
          <a:fontRef idx="minor">
            <a:schemeClr val="tx1"/>
          </a:fontRef>
        </p:style>
      </p:cxnSp>
      <p:cxnSp>
        <p:nvCxnSpPr>
          <p:cNvPr id="20" name="Connettore 1 19"/>
          <p:cNvCxnSpPr/>
          <p:nvPr/>
        </p:nvCxnSpPr>
        <p:spPr bwMode="auto">
          <a:xfrm>
            <a:off x="7981950" y="404813"/>
            <a:ext cx="0" cy="431800"/>
          </a:xfrm>
          <a:prstGeom prst="line">
            <a:avLst/>
          </a:prstGeom>
          <a:ln w="76200" cmpd="sng">
            <a:solidFill>
              <a:srgbClr val="FF9999">
                <a:alpha val="95000"/>
              </a:srgbClr>
            </a:solidFill>
          </a:ln>
        </p:spPr>
        <p:style>
          <a:lnRef idx="2">
            <a:schemeClr val="accent1"/>
          </a:lnRef>
          <a:fillRef idx="0">
            <a:schemeClr val="accent1"/>
          </a:fillRef>
          <a:effectRef idx="1">
            <a:schemeClr val="accent1"/>
          </a:effectRef>
          <a:fontRef idx="minor">
            <a:schemeClr val="tx1"/>
          </a:fontRef>
        </p:style>
      </p:cxnSp>
      <p:sp>
        <p:nvSpPr>
          <p:cNvPr id="14" name="CasellaDiTesto 13"/>
          <p:cNvSpPr txBox="1">
            <a:spLocks noChangeArrowheads="1"/>
          </p:cNvSpPr>
          <p:nvPr/>
        </p:nvSpPr>
        <p:spPr bwMode="auto">
          <a:xfrm>
            <a:off x="107950" y="1847550"/>
            <a:ext cx="3744913" cy="1477963"/>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defRPr/>
            </a:pPr>
            <a:r>
              <a:rPr lang="it-IT" sz="1800" dirty="0" smtClean="0">
                <a:latin typeface="+mn-lt"/>
              </a:rPr>
              <a:t>Fa riferimento ad una situazione: </a:t>
            </a:r>
          </a:p>
          <a:p>
            <a:pPr marL="285750" indent="-285750" eaLnBrk="1" hangingPunct="1">
              <a:buFontTx/>
              <a:buChar char="-"/>
              <a:defRPr/>
            </a:pPr>
            <a:r>
              <a:rPr lang="it-IT" sz="1800" dirty="0" smtClean="0">
                <a:latin typeface="+mn-lt"/>
              </a:rPr>
              <a:t>che non evolve nel tempo</a:t>
            </a:r>
          </a:p>
          <a:p>
            <a:pPr marL="285750" indent="-285750" eaLnBrk="1" hangingPunct="1">
              <a:buFontTx/>
              <a:buChar char="-"/>
              <a:defRPr/>
            </a:pPr>
            <a:r>
              <a:rPr lang="it-IT" sz="1800" dirty="0">
                <a:latin typeface="+mn-lt"/>
              </a:rPr>
              <a:t>s</a:t>
            </a:r>
            <a:r>
              <a:rPr lang="it-IT" sz="1800" dirty="0" smtClean="0">
                <a:latin typeface="+mn-lt"/>
              </a:rPr>
              <a:t>enza legami di causalità </a:t>
            </a:r>
          </a:p>
          <a:p>
            <a:pPr marL="285750" indent="-285750" eaLnBrk="1" hangingPunct="1">
              <a:buFontTx/>
              <a:buChar char="-"/>
              <a:defRPr/>
            </a:pPr>
            <a:r>
              <a:rPr lang="it-IT" sz="1800" dirty="0" smtClean="0">
                <a:latin typeface="+mn-lt"/>
              </a:rPr>
              <a:t>non ci sono personaggi</a:t>
            </a:r>
          </a:p>
          <a:p>
            <a:pPr marL="285750" indent="-285750" eaLnBrk="1" hangingPunct="1">
              <a:buFontTx/>
              <a:buChar char="-"/>
              <a:defRPr/>
            </a:pPr>
            <a:r>
              <a:rPr lang="it-IT" sz="1800" dirty="0" smtClean="0">
                <a:latin typeface="+mn-lt"/>
              </a:rPr>
              <a:t>non sono evidenziati scopi </a:t>
            </a:r>
          </a:p>
        </p:txBody>
      </p:sp>
    </p:spTree>
    <p:extLst>
      <p:ext uri="{BB962C8B-B14F-4D97-AF65-F5344CB8AC3E}">
        <p14:creationId xmlns:p14="http://schemas.microsoft.com/office/powerpoint/2010/main" val="2545430026"/>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71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710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dissolve">
                                      <p:cBhvr>
                                        <p:cTn id="35" dur="500"/>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dissolve">
                                      <p:cBhvr>
                                        <p:cTn id="4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5" grpId="0" animBg="1"/>
      <p:bldP spid="47109" grpId="0" animBg="1"/>
      <p:bldP spid="19" grpId="0" animBg="1"/>
      <p:bldP spid="47113" grpId="0" animBg="1"/>
      <p:bldP spid="14"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CasellaDiTesto 16"/>
          <p:cNvSpPr txBox="1">
            <a:spLocks noChangeArrowheads="1"/>
          </p:cNvSpPr>
          <p:nvPr/>
        </p:nvSpPr>
        <p:spPr bwMode="auto">
          <a:xfrm>
            <a:off x="5106988" y="1196975"/>
            <a:ext cx="1841500" cy="461963"/>
          </a:xfrm>
          <a:prstGeom prst="rect">
            <a:avLst/>
          </a:prstGeom>
          <a:solidFill>
            <a:srgbClr val="FF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a:t>NARRATIVO</a:t>
            </a:r>
          </a:p>
        </p:txBody>
      </p:sp>
      <p:sp>
        <p:nvSpPr>
          <p:cNvPr id="19" name="Rettangolo 18"/>
          <p:cNvSpPr/>
          <p:nvPr/>
        </p:nvSpPr>
        <p:spPr>
          <a:xfrm>
            <a:off x="3521075" y="188913"/>
            <a:ext cx="1943100" cy="647700"/>
          </a:xfrm>
          <a:prstGeom prst="rect">
            <a:avLst/>
          </a:prstGeom>
          <a:solidFill>
            <a:schemeClr val="bg1"/>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3200" dirty="0">
                <a:solidFill>
                  <a:srgbClr val="000000"/>
                </a:solidFill>
              </a:rPr>
              <a:t>TESTO</a:t>
            </a:r>
          </a:p>
        </p:txBody>
      </p:sp>
      <p:sp>
        <p:nvSpPr>
          <p:cNvPr id="22" name="Freccia angolare in su 21"/>
          <p:cNvSpPr/>
          <p:nvPr/>
        </p:nvSpPr>
        <p:spPr>
          <a:xfrm rot="10800000">
            <a:off x="2800350" y="476250"/>
            <a:ext cx="720725" cy="649288"/>
          </a:xfrm>
          <a:prstGeom prst="bentUpArrow">
            <a:avLst/>
          </a:prstGeom>
          <a:solidFill>
            <a:srgbClr val="00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23" name="Freccia angolare in su 22"/>
          <p:cNvSpPr/>
          <p:nvPr/>
        </p:nvSpPr>
        <p:spPr>
          <a:xfrm rot="10800000" flipH="1">
            <a:off x="5464175" y="476250"/>
            <a:ext cx="720725" cy="649288"/>
          </a:xfrm>
          <a:prstGeom prst="bentUpArrow">
            <a:avLst/>
          </a:prstGeom>
          <a:solidFill>
            <a:srgbClr val="FF9999"/>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36197" name="CasellaDiTesto 23"/>
          <p:cNvSpPr txBox="1">
            <a:spLocks noChangeArrowheads="1"/>
          </p:cNvSpPr>
          <p:nvPr/>
        </p:nvSpPr>
        <p:spPr bwMode="auto">
          <a:xfrm>
            <a:off x="1893888" y="1196975"/>
            <a:ext cx="2149475" cy="461665"/>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dirty="0" smtClean="0"/>
              <a:t>DESCRITTIVO</a:t>
            </a:r>
            <a:endParaRPr lang="it-IT" dirty="0"/>
          </a:p>
        </p:txBody>
      </p:sp>
      <p:sp>
        <p:nvSpPr>
          <p:cNvPr id="49158" name="Rettangolo 1"/>
          <p:cNvSpPr>
            <a:spLocks noChangeArrowheads="1"/>
          </p:cNvSpPr>
          <p:nvPr/>
        </p:nvSpPr>
        <p:spPr bwMode="auto">
          <a:xfrm>
            <a:off x="107950" y="2077387"/>
            <a:ext cx="4608513"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dirty="0">
                <a:solidFill>
                  <a:srgbClr val="000000"/>
                </a:solidFill>
              </a:rPr>
              <a:t>Il testo si riduce ad una lista di descrizioni/informazioni relative ad uno stesso oggetto o situazione, valide simultaneamente: mancano legami fra le varie parti del testo di tipo temporale o causale. </a:t>
            </a:r>
          </a:p>
          <a:p>
            <a:r>
              <a:rPr lang="it-IT" dirty="0">
                <a:solidFill>
                  <a:srgbClr val="000000"/>
                </a:solidFill>
              </a:rPr>
              <a:t>La coerenza  si limita al fatto che le descrizioni/informazioni si riferiscono alla stessa situazione.</a:t>
            </a:r>
          </a:p>
        </p:txBody>
      </p:sp>
      <p:sp>
        <p:nvSpPr>
          <p:cNvPr id="49159" name="CasellaDiTesto 2"/>
          <p:cNvSpPr txBox="1">
            <a:spLocks noChangeArrowheads="1"/>
          </p:cNvSpPr>
          <p:nvPr/>
        </p:nvSpPr>
        <p:spPr bwMode="auto">
          <a:xfrm>
            <a:off x="250825" y="4978064"/>
            <a:ext cx="42497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1800" dirty="0">
                <a:solidFill>
                  <a:srgbClr val="000000"/>
                </a:solidFill>
              </a:rPr>
              <a:t>La comprensione di un’informazione non favorisce la comprensione delle altre, come invece succede in un testo narrativo</a:t>
            </a:r>
          </a:p>
        </p:txBody>
      </p:sp>
      <p:sp>
        <p:nvSpPr>
          <p:cNvPr id="4" name="CasellaDiTesto 3"/>
          <p:cNvSpPr txBox="1"/>
          <p:nvPr/>
        </p:nvSpPr>
        <p:spPr>
          <a:xfrm>
            <a:off x="5003800" y="2060575"/>
            <a:ext cx="3744913" cy="1477963"/>
          </a:xfrm>
          <a:prstGeom prst="rect">
            <a:avLst/>
          </a:prstGeom>
          <a:noFill/>
        </p:spPr>
        <p:txBody>
          <a:bodyPr>
            <a:spAutoFit/>
          </a:bodyPr>
          <a:lstStyle/>
          <a:p>
            <a:pPr>
              <a:defRPr/>
            </a:pPr>
            <a:r>
              <a:rPr lang="it-IT" dirty="0">
                <a:solidFill>
                  <a:srgbClr val="000000"/>
                </a:solidFill>
              </a:rPr>
              <a:t>Le varie parti sono connesse da legami:</a:t>
            </a:r>
          </a:p>
          <a:p>
            <a:pPr marL="285750" indent="-285750">
              <a:buFontTx/>
              <a:buChar char="-"/>
              <a:defRPr/>
            </a:pPr>
            <a:r>
              <a:rPr lang="it-IT" dirty="0">
                <a:solidFill>
                  <a:srgbClr val="000000"/>
                </a:solidFill>
              </a:rPr>
              <a:t>di tipo temporale  </a:t>
            </a:r>
          </a:p>
          <a:p>
            <a:pPr marL="285750" indent="-285750">
              <a:buFontTx/>
              <a:buChar char="-"/>
              <a:defRPr/>
            </a:pPr>
            <a:r>
              <a:rPr lang="it-IT" dirty="0">
                <a:solidFill>
                  <a:srgbClr val="000000"/>
                </a:solidFill>
              </a:rPr>
              <a:t>causale.</a:t>
            </a:r>
          </a:p>
          <a:p>
            <a:pPr>
              <a:defRPr/>
            </a:pPr>
            <a:endParaRPr lang="it-IT" dirty="0"/>
          </a:p>
        </p:txBody>
      </p:sp>
      <p:sp>
        <p:nvSpPr>
          <p:cNvPr id="5" name="Freccia giù 4"/>
          <p:cNvSpPr/>
          <p:nvPr/>
        </p:nvSpPr>
        <p:spPr>
          <a:xfrm>
            <a:off x="2268538" y="4279110"/>
            <a:ext cx="287337" cy="720725"/>
          </a:xfrm>
          <a:prstGeom prst="downArrow">
            <a:avLst/>
          </a:prstGeom>
          <a:solidFill>
            <a:srgbClr val="FFFFFF"/>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solidFill>
                <a:srgbClr val="000000"/>
              </a:solidFill>
            </a:endParaRPr>
          </a:p>
        </p:txBody>
      </p:sp>
      <p:sp>
        <p:nvSpPr>
          <p:cNvPr id="11" name="Freccia giù 10"/>
          <p:cNvSpPr/>
          <p:nvPr/>
        </p:nvSpPr>
        <p:spPr>
          <a:xfrm>
            <a:off x="6588125" y="3500438"/>
            <a:ext cx="287338" cy="720725"/>
          </a:xfrm>
          <a:prstGeom prst="downArrow">
            <a:avLst/>
          </a:prstGeom>
          <a:solidFill>
            <a:srgbClr val="FFFFFF"/>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36203" name="CasellaDiTesto 5"/>
          <p:cNvSpPr txBox="1">
            <a:spLocks noChangeArrowheads="1"/>
          </p:cNvSpPr>
          <p:nvPr/>
        </p:nvSpPr>
        <p:spPr bwMode="auto">
          <a:xfrm>
            <a:off x="5003800" y="4868863"/>
            <a:ext cx="37449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1800" dirty="0">
                <a:solidFill>
                  <a:srgbClr val="000000"/>
                </a:solidFill>
              </a:rPr>
              <a:t>La ricerca ha dimostrato che un testo narrativo, in particolare una storia, è più facile da comprendere rispetto ad altri tipi di testo </a:t>
            </a:r>
          </a:p>
        </p:txBody>
      </p:sp>
      <p:sp>
        <p:nvSpPr>
          <p:cNvPr id="7" name="Rettangolo 6"/>
          <p:cNvSpPr/>
          <p:nvPr/>
        </p:nvSpPr>
        <p:spPr>
          <a:xfrm>
            <a:off x="5003800" y="1916113"/>
            <a:ext cx="3816350" cy="4321175"/>
          </a:xfrm>
          <a:prstGeom prst="rect">
            <a:avLst/>
          </a:prstGeom>
          <a:noFill/>
          <a:ln w="57150" cmpd="sng">
            <a:solidFill>
              <a:srgbClr val="FF9999"/>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8" name="Rettangolo 7"/>
          <p:cNvSpPr/>
          <p:nvPr/>
        </p:nvSpPr>
        <p:spPr>
          <a:xfrm>
            <a:off x="71438" y="1923883"/>
            <a:ext cx="4860925" cy="4313405"/>
          </a:xfrm>
          <a:prstGeom prst="rect">
            <a:avLst/>
          </a:prstGeom>
          <a:noFill/>
          <a:ln w="57150" cmpd="sng">
            <a:solidFill>
              <a:srgbClr val="00FF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Tree>
    <p:extLst>
      <p:ext uri="{BB962C8B-B14F-4D97-AF65-F5344CB8AC3E}">
        <p14:creationId xmlns:p14="http://schemas.microsoft.com/office/powerpoint/2010/main" val="12751406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620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nodePh="1">
                                  <p:stCondLst>
                                    <p:cond delay="0"/>
                                  </p:stCondLst>
                                  <p:endCondLst>
                                    <p:cond evt="begin" delay="0">
                                      <p:tn val="25"/>
                                    </p:cond>
                                  </p:endCondLst>
                                  <p:childTnLst>
                                    <p:set>
                                      <p:cBhvr>
                                        <p:cTn id="2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9158">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9158">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91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8" grpId="0" build="p"/>
      <p:bldP spid="49159" grpId="0"/>
      <p:bldP spid="4" grpId="0"/>
      <p:bldP spid="5" grpId="0" animBg="1"/>
      <p:bldP spid="11" grpId="0" animBg="1"/>
      <p:bldP spid="136203" grpId="0"/>
      <p:bldP spid="7" grpId="0" animBg="1"/>
      <p:bldP spid="8"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CasellaDiTesto 16"/>
          <p:cNvSpPr txBox="1">
            <a:spLocks noChangeArrowheads="1"/>
          </p:cNvSpPr>
          <p:nvPr/>
        </p:nvSpPr>
        <p:spPr bwMode="auto">
          <a:xfrm>
            <a:off x="5106988" y="1196975"/>
            <a:ext cx="1841500" cy="461963"/>
          </a:xfrm>
          <a:prstGeom prst="rect">
            <a:avLst/>
          </a:prstGeom>
          <a:solidFill>
            <a:srgbClr val="FF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a:t>NARRATIVO</a:t>
            </a:r>
          </a:p>
        </p:txBody>
      </p:sp>
      <p:sp>
        <p:nvSpPr>
          <p:cNvPr id="19" name="Rettangolo 18"/>
          <p:cNvSpPr/>
          <p:nvPr/>
        </p:nvSpPr>
        <p:spPr>
          <a:xfrm>
            <a:off x="3521075" y="188913"/>
            <a:ext cx="1943100" cy="647700"/>
          </a:xfrm>
          <a:prstGeom prst="rect">
            <a:avLst/>
          </a:prstGeom>
          <a:solidFill>
            <a:schemeClr val="bg1"/>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3200" dirty="0">
                <a:solidFill>
                  <a:srgbClr val="000000"/>
                </a:solidFill>
              </a:rPr>
              <a:t>TESTO</a:t>
            </a:r>
          </a:p>
        </p:txBody>
      </p:sp>
      <p:sp>
        <p:nvSpPr>
          <p:cNvPr id="23" name="Freccia angolare in su 22"/>
          <p:cNvSpPr/>
          <p:nvPr/>
        </p:nvSpPr>
        <p:spPr>
          <a:xfrm rot="10800000" flipH="1">
            <a:off x="5464175" y="476250"/>
            <a:ext cx="720725" cy="649288"/>
          </a:xfrm>
          <a:prstGeom prst="bentUpArrow">
            <a:avLst/>
          </a:prstGeom>
          <a:solidFill>
            <a:srgbClr val="FF9999"/>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4" name="CasellaDiTesto 3"/>
          <p:cNvSpPr txBox="1"/>
          <p:nvPr/>
        </p:nvSpPr>
        <p:spPr>
          <a:xfrm>
            <a:off x="5003800" y="2060575"/>
            <a:ext cx="3744913" cy="1477963"/>
          </a:xfrm>
          <a:prstGeom prst="rect">
            <a:avLst/>
          </a:prstGeom>
          <a:noFill/>
        </p:spPr>
        <p:txBody>
          <a:bodyPr>
            <a:spAutoFit/>
          </a:bodyPr>
          <a:lstStyle/>
          <a:p>
            <a:pPr>
              <a:defRPr/>
            </a:pPr>
            <a:r>
              <a:rPr lang="it-IT" dirty="0">
                <a:solidFill>
                  <a:srgbClr val="000000"/>
                </a:solidFill>
              </a:rPr>
              <a:t>Le varie parti sono connesse da legami:</a:t>
            </a:r>
          </a:p>
          <a:p>
            <a:pPr marL="285750" indent="-285750">
              <a:buFontTx/>
              <a:buChar char="-"/>
              <a:defRPr/>
            </a:pPr>
            <a:r>
              <a:rPr lang="it-IT" dirty="0">
                <a:solidFill>
                  <a:srgbClr val="000000"/>
                </a:solidFill>
              </a:rPr>
              <a:t>di tipo temporale  </a:t>
            </a:r>
          </a:p>
          <a:p>
            <a:pPr marL="285750" indent="-285750">
              <a:buFontTx/>
              <a:buChar char="-"/>
              <a:defRPr/>
            </a:pPr>
            <a:r>
              <a:rPr lang="it-IT" dirty="0">
                <a:solidFill>
                  <a:srgbClr val="000000"/>
                </a:solidFill>
              </a:rPr>
              <a:t>causale. </a:t>
            </a:r>
          </a:p>
          <a:p>
            <a:pPr>
              <a:defRPr/>
            </a:pPr>
            <a:endParaRPr lang="it-IT" dirty="0"/>
          </a:p>
        </p:txBody>
      </p:sp>
      <p:sp>
        <p:nvSpPr>
          <p:cNvPr id="11" name="Freccia giù 10"/>
          <p:cNvSpPr/>
          <p:nvPr/>
        </p:nvSpPr>
        <p:spPr>
          <a:xfrm>
            <a:off x="6588125" y="3500438"/>
            <a:ext cx="287338" cy="720725"/>
          </a:xfrm>
          <a:prstGeom prst="downArrow">
            <a:avLst/>
          </a:prstGeom>
          <a:solidFill>
            <a:srgbClr val="FFFFFF"/>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37222" name="CasellaDiTesto 5"/>
          <p:cNvSpPr txBox="1">
            <a:spLocks noChangeArrowheads="1"/>
          </p:cNvSpPr>
          <p:nvPr/>
        </p:nvSpPr>
        <p:spPr bwMode="auto">
          <a:xfrm>
            <a:off x="5003800" y="4868863"/>
            <a:ext cx="37449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1800" dirty="0">
                <a:solidFill>
                  <a:srgbClr val="000000"/>
                </a:solidFill>
              </a:rPr>
              <a:t>La ricerca ha dimostrato che un testo narrativo, in particolare una storia, è più facile da comprendere rispetto ad altri tipi di testo </a:t>
            </a:r>
          </a:p>
        </p:txBody>
      </p:sp>
      <p:sp>
        <p:nvSpPr>
          <p:cNvPr id="7" name="Rettangolo 6"/>
          <p:cNvSpPr/>
          <p:nvPr/>
        </p:nvSpPr>
        <p:spPr>
          <a:xfrm>
            <a:off x="5003800" y="1916113"/>
            <a:ext cx="3816350" cy="4321175"/>
          </a:xfrm>
          <a:prstGeom prst="rect">
            <a:avLst/>
          </a:prstGeom>
          <a:noFill/>
          <a:ln w="57150" cmpd="sng">
            <a:solidFill>
              <a:srgbClr val="FF9999"/>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Tree>
    <p:extLst>
      <p:ext uri="{BB962C8B-B14F-4D97-AF65-F5344CB8AC3E}">
        <p14:creationId xmlns:p14="http://schemas.microsoft.com/office/powerpoint/2010/main" val="1215156953"/>
      </p:ext>
    </p:extLst>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ttangolo 2"/>
          <p:cNvSpPr>
            <a:spLocks noChangeArrowheads="1"/>
          </p:cNvSpPr>
          <p:nvPr/>
        </p:nvSpPr>
        <p:spPr bwMode="auto">
          <a:xfrm>
            <a:off x="71438" y="260350"/>
            <a:ext cx="5940425" cy="1938992"/>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it-IT" sz="2400" dirty="0">
                <a:solidFill>
                  <a:srgbClr val="000000"/>
                </a:solidFill>
              </a:rPr>
              <a:t>La narrazione di storie è profondamente radicata nell'esperienza umana, sia a livello individuale e sociale. Secondo </a:t>
            </a:r>
            <a:r>
              <a:rPr lang="it-IT" sz="2400" dirty="0" err="1">
                <a:solidFill>
                  <a:srgbClr val="000000"/>
                </a:solidFill>
              </a:rPr>
              <a:t>Bruner</a:t>
            </a:r>
            <a:r>
              <a:rPr lang="it-IT" sz="2400" dirty="0">
                <a:solidFill>
                  <a:srgbClr val="000000"/>
                </a:solidFill>
              </a:rPr>
              <a:t>  le storie rappresentano per l'uomo la modalità principale di organizzare l'esperienza.</a:t>
            </a:r>
          </a:p>
        </p:txBody>
      </p:sp>
      <p:grpSp>
        <p:nvGrpSpPr>
          <p:cNvPr id="7" name="Gruppo 6"/>
          <p:cNvGrpSpPr/>
          <p:nvPr/>
        </p:nvGrpSpPr>
        <p:grpSpPr>
          <a:xfrm>
            <a:off x="468313" y="2493963"/>
            <a:ext cx="2447925" cy="3960813"/>
            <a:chOff x="468313" y="2493963"/>
            <a:chExt cx="2447925" cy="3960813"/>
          </a:xfrm>
        </p:grpSpPr>
        <p:pic>
          <p:nvPicPr>
            <p:cNvPr id="5" name="Picture 2" descr="Umberto E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482600" y="3141663"/>
              <a:ext cx="2433638" cy="331311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
          <p:nvSpPr>
            <p:cNvPr id="6" name="Rectangle 3"/>
            <p:cNvSpPr>
              <a:spLocks noChangeArrowheads="1"/>
            </p:cNvSpPr>
            <p:nvPr/>
          </p:nvSpPr>
          <p:spPr bwMode="auto">
            <a:xfrm>
              <a:off x="468313" y="2493963"/>
              <a:ext cx="2447925" cy="647700"/>
            </a:xfrm>
            <a:prstGeom prst="rect">
              <a:avLst/>
            </a:prstGeom>
            <a:noFill/>
            <a:ln>
              <a:noFill/>
            </a:ln>
            <a:effectLst/>
            <a:extLst/>
          </p:spPr>
          <p:txBody>
            <a:bodyPr wrap="none" lIns="91430" tIns="45715" rIns="91430" bIns="45715" anchor="ctr"/>
            <a:lstStyle/>
            <a:p>
              <a:pPr algn="ctr">
                <a:defRPr/>
              </a:pPr>
              <a:r>
                <a:rPr lang="it-IT" sz="2800" dirty="0">
                  <a:cs typeface="+mn-cs"/>
                </a:rPr>
                <a:t>Umberto Eco</a:t>
              </a:r>
            </a:p>
          </p:txBody>
        </p:sp>
      </p:grpSp>
      <p:grpSp>
        <p:nvGrpSpPr>
          <p:cNvPr id="4" name="Gruppo 3"/>
          <p:cNvGrpSpPr/>
          <p:nvPr/>
        </p:nvGrpSpPr>
        <p:grpSpPr>
          <a:xfrm>
            <a:off x="5968088" y="83363"/>
            <a:ext cx="2547402" cy="3404533"/>
            <a:chOff x="5968088" y="260350"/>
            <a:chExt cx="2547402" cy="3404533"/>
          </a:xfrm>
        </p:grpSpPr>
        <p:pic>
          <p:nvPicPr>
            <p:cNvPr id="52225" name="Immagine 1" descr="Bruner.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72188" y="260350"/>
              <a:ext cx="2300287" cy="288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asellaDiTesto 1"/>
            <p:cNvSpPr txBox="1"/>
            <p:nvPr/>
          </p:nvSpPr>
          <p:spPr>
            <a:xfrm>
              <a:off x="5968088" y="3141663"/>
              <a:ext cx="2547402" cy="523220"/>
            </a:xfrm>
            <a:prstGeom prst="rect">
              <a:avLst/>
            </a:prstGeom>
            <a:noFill/>
          </p:spPr>
          <p:txBody>
            <a:bodyPr wrap="square" rtlCol="0">
              <a:spAutoFit/>
            </a:bodyPr>
            <a:lstStyle/>
            <a:p>
              <a:pPr algn="ctr"/>
              <a:r>
                <a:rPr lang="it-IT" sz="2800" dirty="0" smtClean="0"/>
                <a:t>Jerome </a:t>
              </a:r>
              <a:r>
                <a:rPr lang="it-IT" sz="2800" dirty="0" err="1" smtClean="0"/>
                <a:t>Bruner</a:t>
              </a:r>
              <a:endParaRPr lang="it-IT" sz="2800" dirty="0"/>
            </a:p>
          </p:txBody>
        </p:sp>
      </p:grpSp>
      <p:sp>
        <p:nvSpPr>
          <p:cNvPr id="8" name="Rettangolo 7"/>
          <p:cNvSpPr/>
          <p:nvPr/>
        </p:nvSpPr>
        <p:spPr>
          <a:xfrm>
            <a:off x="3066761" y="3502588"/>
            <a:ext cx="5448729" cy="3139321"/>
          </a:xfrm>
          <a:prstGeom prst="rect">
            <a:avLst/>
          </a:prstGeom>
        </p:spPr>
        <p:txBody>
          <a:bodyPr wrap="square">
            <a:spAutoFit/>
          </a:bodyPr>
          <a:lstStyle/>
          <a:p>
            <a:pPr algn="just">
              <a:defRPr/>
            </a:pPr>
            <a:r>
              <a:rPr lang="it-IT" dirty="0"/>
              <a:t>“(…) leggere racconti significa fare un gioco attraverso il quale si impara a dar senso alla immensità delle cose che sono accadute e accadono e accadranno nel mondo reale. Leggendo romanzi sfuggiamo </a:t>
            </a:r>
            <a:r>
              <a:rPr lang="it-IT" dirty="0" smtClean="0"/>
              <a:t>all’angoscia </a:t>
            </a:r>
            <a:r>
              <a:rPr lang="it-IT" dirty="0"/>
              <a:t>che ci coglie quando cerchiamo di dire qualcosa di vero sul mondo reale.</a:t>
            </a:r>
          </a:p>
          <a:p>
            <a:pPr algn="just">
              <a:defRPr/>
            </a:pPr>
            <a:r>
              <a:rPr lang="it-IT" dirty="0"/>
              <a:t>Questa è la funzione terapeutica della narrativa e la ragione per cui gli uomini, dagli inizi dell’umanità, raccontano storie. Che è poi la funzione dei miti: </a:t>
            </a:r>
            <a:r>
              <a:rPr lang="it-IT" b="1" dirty="0"/>
              <a:t>dar forma al disordine dell’esperienza</a:t>
            </a:r>
            <a:r>
              <a:rPr lang="it-IT" dirty="0"/>
              <a:t>.”</a:t>
            </a:r>
          </a:p>
          <a:p>
            <a:pPr algn="ctr">
              <a:defRPr/>
            </a:pPr>
            <a:r>
              <a:rPr lang="it-IT" dirty="0"/>
              <a:t>[Eco, </a:t>
            </a:r>
            <a:r>
              <a:rPr lang="it-IT" i="1" dirty="0"/>
              <a:t>Sei passeggiate nei boschi narrativi</a:t>
            </a:r>
            <a:r>
              <a:rPr lang="it-IT" dirty="0"/>
              <a:t>, p. 107]</a:t>
            </a:r>
          </a:p>
        </p:txBody>
      </p:sp>
    </p:spTree>
    <p:extLst>
      <p:ext uri="{BB962C8B-B14F-4D97-AF65-F5344CB8AC3E}">
        <p14:creationId xmlns:p14="http://schemas.microsoft.com/office/powerpoint/2010/main" val="11138642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animBg="1"/>
      <p:bldP spid="8"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p:nvPr>
        </p:nvSpPr>
        <p:spPr>
          <a:xfrm>
            <a:off x="457200" y="274639"/>
            <a:ext cx="8229600" cy="1706011"/>
          </a:xfrm>
        </p:spPr>
        <p:txBody>
          <a:bodyPr>
            <a:normAutofit/>
          </a:bodyPr>
          <a:lstStyle/>
          <a:p>
            <a:pPr marL="0" indent="0">
              <a:buNone/>
            </a:pPr>
            <a:r>
              <a:rPr lang="it-IT" sz="2800" dirty="0"/>
              <a:t>La nostra ‘attitudine a costruire la vita come un </a:t>
            </a:r>
            <a:r>
              <a:rPr lang="it-IT" sz="2800" dirty="0" err="1"/>
              <a:t>racconto'</a:t>
            </a:r>
            <a:r>
              <a:rPr lang="it-IT" sz="2800" dirty="0"/>
              <a:t> </a:t>
            </a:r>
            <a:r>
              <a:rPr lang="it-IT" sz="2800" b="1" dirty="0"/>
              <a:t>ha delle importanti implicazioni anche sulla comprensione del linguaggio</a:t>
            </a:r>
            <a:r>
              <a:rPr lang="it-IT" sz="2800" dirty="0"/>
              <a:t>. </a:t>
            </a:r>
            <a:endParaRPr lang="it-IT" sz="2800" dirty="0" smtClean="0"/>
          </a:p>
        </p:txBody>
      </p:sp>
      <p:sp>
        <p:nvSpPr>
          <p:cNvPr id="4" name="CasellaDiTesto 3"/>
          <p:cNvSpPr txBox="1"/>
          <p:nvPr/>
        </p:nvSpPr>
        <p:spPr>
          <a:xfrm>
            <a:off x="590949" y="1952642"/>
            <a:ext cx="8273293" cy="4401205"/>
          </a:xfrm>
          <a:prstGeom prst="rect">
            <a:avLst/>
          </a:prstGeom>
          <a:noFill/>
          <a:ln>
            <a:solidFill>
              <a:srgbClr val="000000"/>
            </a:solidFill>
          </a:ln>
        </p:spPr>
        <p:txBody>
          <a:bodyPr wrap="square" rtlCol="0">
            <a:spAutoFit/>
          </a:bodyPr>
          <a:lstStyle/>
          <a:p>
            <a:r>
              <a:rPr lang="it-IT" sz="2000" dirty="0"/>
              <a:t>[In breve,] </a:t>
            </a:r>
            <a:r>
              <a:rPr lang="it-IT" sz="2000" b="1" dirty="0"/>
              <a:t>noi comprendiamo una frase</a:t>
            </a:r>
            <a:r>
              <a:rPr lang="it-IT" sz="2000" dirty="0"/>
              <a:t> perché siamo abituati a pensare una storia elementare a cui l'asserto si riferisce, anche quando si sta parlando di individui o generi naturali. (…)</a:t>
            </a:r>
          </a:p>
          <a:p>
            <a:r>
              <a:rPr lang="it-IT" sz="2000" dirty="0"/>
              <a:t>E allora potremmo dire che Adamo non ha visto, poniamo, le tigri come esempi individuali di un genere naturale. Egli ha visto certi animali, forniti di certe proprietà morfologiche, coinvolti in certi tipi di azioni, nell'atto di interagire con altri animali e con il loro ambiente naturale. Solo allora Adamo è stato capace di comprendere che quel soggetto, che di solito agiva contro altri contro-soggetti per raggiungere certi scopi, che si mostrava nelle circostanze tali e talaltre, era solo parte di una storia - la storia rimanendo inseparabile dal soggetto e il soggetto essendo parte indispensabile della storia. E solo a questo stadio di conoscenza del mondo quel soggetto "x-in-azione" ha potuto essere battezzato </a:t>
            </a:r>
            <a:r>
              <a:rPr lang="it-IT" sz="2000" i="1" dirty="0"/>
              <a:t>tigre</a:t>
            </a:r>
            <a:r>
              <a:rPr lang="it-IT" sz="2000" dirty="0"/>
              <a:t>. [Umberto Eco. Sei passeggiate nei boschi narrativi, p. 161]. </a:t>
            </a:r>
          </a:p>
        </p:txBody>
      </p:sp>
    </p:spTree>
    <p:extLst>
      <p:ext uri="{BB962C8B-B14F-4D97-AF65-F5344CB8AC3E}">
        <p14:creationId xmlns:p14="http://schemas.microsoft.com/office/powerpoint/2010/main" val="2489317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5" name="Immagine 1" descr="Bruner.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72188" y="260350"/>
            <a:ext cx="2300287" cy="288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0" name="Rettangolo 2"/>
          <p:cNvSpPr>
            <a:spLocks noChangeArrowheads="1"/>
          </p:cNvSpPr>
          <p:nvPr/>
        </p:nvSpPr>
        <p:spPr bwMode="auto">
          <a:xfrm>
            <a:off x="71438" y="1076325"/>
            <a:ext cx="5940425" cy="1200150"/>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it-IT" sz="2400" dirty="0">
                <a:solidFill>
                  <a:srgbClr val="000000"/>
                </a:solidFill>
              </a:rPr>
              <a:t>Attraverso la costruzione di una storia l’individuo può attribuire un senso ad una situazione che apparentemente non ne ha.</a:t>
            </a:r>
          </a:p>
        </p:txBody>
      </p:sp>
      <p:sp>
        <p:nvSpPr>
          <p:cNvPr id="53251" name="Rettangolo 3"/>
          <p:cNvSpPr>
            <a:spLocks noChangeArrowheads="1"/>
          </p:cNvSpPr>
          <p:nvPr/>
        </p:nvSpPr>
        <p:spPr bwMode="auto">
          <a:xfrm>
            <a:off x="107950" y="3017838"/>
            <a:ext cx="8567738"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sz="2400" i="1" dirty="0">
                <a:solidFill>
                  <a:srgbClr val="000000"/>
                </a:solidFill>
              </a:rPr>
              <a:t>‘Se qualcuno entra nell’ufficio postale, apre la bandiera a stelle e strisce e comincia a sventolarla, il nostro interlocutore […] ci spiegherà, in risposta alla nostra perplessità, che oggi probabilmente ricorre qualche festa nazionale che egli stesso aveva dimenticato, che la locale Associazione Combattenti e reduci ha evidentemente dei sostenitori accesi o, più semplicemente, che l’individuo con la bandiera è un esaltato nazionalista la cui immaginazione è stata colpita da qualcosa che ha letto sul giornale di questa mattina.’ </a:t>
            </a:r>
            <a:r>
              <a:rPr lang="it-IT" sz="2400" dirty="0">
                <a:solidFill>
                  <a:srgbClr val="000000"/>
                </a:solidFill>
              </a:rPr>
              <a:t>[</a:t>
            </a:r>
            <a:r>
              <a:rPr lang="it-IT" sz="2400" dirty="0" err="1">
                <a:solidFill>
                  <a:srgbClr val="000000"/>
                </a:solidFill>
              </a:rPr>
              <a:t>Bruner</a:t>
            </a:r>
            <a:r>
              <a:rPr lang="it-IT" sz="2400" dirty="0">
                <a:solidFill>
                  <a:srgbClr val="000000"/>
                </a:solidFill>
              </a:rPr>
              <a:t>, 1990, </a:t>
            </a:r>
            <a:r>
              <a:rPr lang="it-IT" sz="2400" dirty="0" err="1">
                <a:solidFill>
                  <a:srgbClr val="000000"/>
                </a:solidFill>
              </a:rPr>
              <a:t>tr</a:t>
            </a:r>
            <a:r>
              <a:rPr lang="it-IT" sz="2400" dirty="0">
                <a:solidFill>
                  <a:srgbClr val="000000"/>
                </a:solidFill>
              </a:rPr>
              <a:t>. </a:t>
            </a:r>
            <a:r>
              <a:rPr lang="it-IT" sz="2400" dirty="0" err="1">
                <a:solidFill>
                  <a:srgbClr val="000000"/>
                </a:solidFill>
              </a:rPr>
              <a:t>it</a:t>
            </a:r>
            <a:r>
              <a:rPr lang="it-IT" sz="2400" dirty="0">
                <a:solidFill>
                  <a:srgbClr val="000000"/>
                </a:solidFill>
              </a:rPr>
              <a:t>. p. 59]</a:t>
            </a:r>
          </a:p>
          <a:p>
            <a:endParaRPr lang="it-IT" sz="2400" dirty="0">
              <a:solidFill>
                <a:srgbClr val="FFFFFF"/>
              </a:solidFill>
            </a:endParaRPr>
          </a:p>
        </p:txBody>
      </p:sp>
    </p:spTree>
    <p:extLst>
      <p:ext uri="{BB962C8B-B14F-4D97-AF65-F5344CB8AC3E}">
        <p14:creationId xmlns:p14="http://schemas.microsoft.com/office/powerpoint/2010/main" val="26778020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5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2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animBg="1"/>
      <p:bldP spid="5325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6156325" y="441423"/>
            <a:ext cx="2519363" cy="1223963"/>
          </a:xfrm>
          <a:prstGeom prst="rect">
            <a:avLst/>
          </a:prstGeom>
          <a:solidFill>
            <a:srgbClr val="FFFF00"/>
          </a:solidFill>
          <a:ln w="9525">
            <a:solidFill>
              <a:schemeClr val="tx1"/>
            </a:solidFill>
            <a:miter lim="800000"/>
            <a:headEnd/>
            <a:tailEnd/>
          </a:ln>
          <a:effectLst/>
          <a:extLst/>
        </p:spPr>
        <p:txBody>
          <a:bodyPr wrap="none" lIns="91430" tIns="45715" rIns="91430" bIns="45715" anchor="ctr"/>
          <a:lstStyle/>
          <a:p>
            <a:pPr algn="ctr">
              <a:defRPr/>
            </a:pPr>
            <a:r>
              <a:rPr lang="it-IT" sz="4000" b="1">
                <a:cs typeface="+mn-cs"/>
              </a:rPr>
              <a:t>ALLIEVO</a:t>
            </a:r>
          </a:p>
        </p:txBody>
      </p:sp>
      <p:sp>
        <p:nvSpPr>
          <p:cNvPr id="10" name="Line 3"/>
          <p:cNvSpPr>
            <a:spLocks noChangeShapeType="1"/>
          </p:cNvSpPr>
          <p:nvPr/>
        </p:nvSpPr>
        <p:spPr bwMode="auto">
          <a:xfrm flipV="1">
            <a:off x="1403350" y="1665386"/>
            <a:ext cx="5689600" cy="1944687"/>
          </a:xfrm>
          <a:prstGeom prst="line">
            <a:avLst/>
          </a:prstGeom>
          <a:noFill/>
          <a:ln w="571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lstStyle/>
          <a:p>
            <a:pPr>
              <a:defRPr/>
            </a:pPr>
            <a:endParaRPr lang="it-IT">
              <a:cs typeface="+mn-cs"/>
            </a:endParaRPr>
          </a:p>
        </p:txBody>
      </p:sp>
      <p:sp>
        <p:nvSpPr>
          <p:cNvPr id="11" name="Rectangle 4"/>
          <p:cNvSpPr>
            <a:spLocks noChangeArrowheads="1"/>
          </p:cNvSpPr>
          <p:nvPr/>
        </p:nvSpPr>
        <p:spPr bwMode="auto">
          <a:xfrm>
            <a:off x="250825" y="3610073"/>
            <a:ext cx="2519363" cy="1223963"/>
          </a:xfrm>
          <a:prstGeom prst="rect">
            <a:avLst/>
          </a:prstGeom>
          <a:solidFill>
            <a:srgbClr val="00FF00"/>
          </a:solidFill>
          <a:ln w="9525">
            <a:solidFill>
              <a:schemeClr val="tx1"/>
            </a:solidFill>
            <a:miter lim="800000"/>
            <a:headEnd/>
            <a:tailEnd/>
          </a:ln>
          <a:effectLst/>
          <a:extLst/>
        </p:spPr>
        <p:txBody>
          <a:bodyPr wrap="none" lIns="91430" tIns="45715" rIns="91430" bIns="45715" anchor="ctr"/>
          <a:lstStyle/>
          <a:p>
            <a:pPr algn="ctr">
              <a:defRPr/>
            </a:pPr>
            <a:r>
              <a:rPr lang="it-IT" sz="2800" b="1">
                <a:cs typeface="+mn-cs"/>
              </a:rPr>
              <a:t>INSEGNANTE</a:t>
            </a:r>
          </a:p>
        </p:txBody>
      </p:sp>
      <p:sp>
        <p:nvSpPr>
          <p:cNvPr id="12" name="Text Box 5"/>
          <p:cNvSpPr txBox="1">
            <a:spLocks noChangeArrowheads="1"/>
          </p:cNvSpPr>
          <p:nvPr/>
        </p:nvSpPr>
        <p:spPr bwMode="auto">
          <a:xfrm>
            <a:off x="5435600" y="2216248"/>
            <a:ext cx="38893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spcBef>
                <a:spcPct val="50000"/>
              </a:spcBef>
              <a:defRPr/>
            </a:pPr>
            <a:r>
              <a:rPr lang="it-IT" sz="2400" dirty="0">
                <a:solidFill>
                  <a:srgbClr val="000000"/>
                </a:solidFill>
              </a:rPr>
              <a:t>c</a:t>
            </a:r>
            <a:r>
              <a:rPr lang="it-IT" sz="2400" dirty="0" smtClean="0">
                <a:solidFill>
                  <a:srgbClr val="000000"/>
                </a:solidFill>
                <a:cs typeface="+mn-cs"/>
              </a:rPr>
              <a:t>hi risolve </a:t>
            </a:r>
            <a:r>
              <a:rPr lang="it-IT" sz="2400" dirty="0">
                <a:solidFill>
                  <a:srgbClr val="000000"/>
                </a:solidFill>
                <a:cs typeface="+mn-cs"/>
              </a:rPr>
              <a:t>il problema</a:t>
            </a:r>
            <a:r>
              <a:rPr lang="it-IT" dirty="0">
                <a:solidFill>
                  <a:srgbClr val="000000"/>
                </a:solidFill>
                <a:cs typeface="+mn-cs"/>
              </a:rPr>
              <a:t> </a:t>
            </a:r>
          </a:p>
        </p:txBody>
      </p:sp>
      <p:sp>
        <p:nvSpPr>
          <p:cNvPr id="13" name="Text Box 6"/>
          <p:cNvSpPr txBox="1">
            <a:spLocks noChangeArrowheads="1"/>
          </p:cNvSpPr>
          <p:nvPr/>
        </p:nvSpPr>
        <p:spPr bwMode="auto">
          <a:xfrm>
            <a:off x="3059113" y="3943448"/>
            <a:ext cx="3743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0" tIns="45715" rIns="91430" bIns="45715">
            <a:spAutoFit/>
          </a:bodyPr>
          <a:lstStyle/>
          <a:p>
            <a:pPr>
              <a:spcBef>
                <a:spcPct val="50000"/>
              </a:spcBef>
              <a:defRPr/>
            </a:pPr>
            <a:r>
              <a:rPr lang="it-IT" sz="2400" dirty="0">
                <a:solidFill>
                  <a:srgbClr val="000000"/>
                </a:solidFill>
              </a:rPr>
              <a:t>c</a:t>
            </a:r>
            <a:r>
              <a:rPr lang="it-IT" sz="2400" dirty="0" smtClean="0">
                <a:solidFill>
                  <a:srgbClr val="000000"/>
                </a:solidFill>
                <a:cs typeface="+mn-cs"/>
              </a:rPr>
              <a:t>hi pone </a:t>
            </a:r>
            <a:r>
              <a:rPr lang="it-IT" sz="2400" dirty="0">
                <a:solidFill>
                  <a:srgbClr val="000000"/>
                </a:solidFill>
                <a:cs typeface="+mn-cs"/>
              </a:rPr>
              <a:t>il problema</a:t>
            </a:r>
            <a:r>
              <a:rPr lang="it-IT" dirty="0">
                <a:solidFill>
                  <a:srgbClr val="000000"/>
                </a:solidFill>
                <a:cs typeface="+mn-cs"/>
              </a:rPr>
              <a:t> </a:t>
            </a:r>
          </a:p>
        </p:txBody>
      </p:sp>
      <p:sp>
        <p:nvSpPr>
          <p:cNvPr id="14" name="Rectangle 7"/>
          <p:cNvSpPr>
            <a:spLocks noChangeArrowheads="1"/>
          </p:cNvSpPr>
          <p:nvPr/>
        </p:nvSpPr>
        <p:spPr bwMode="auto">
          <a:xfrm>
            <a:off x="3276600" y="1665386"/>
            <a:ext cx="1655763" cy="863600"/>
          </a:xfrm>
          <a:prstGeom prst="rect">
            <a:avLst/>
          </a:prstGeom>
          <a:noFill/>
          <a:ln w="38100">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5" rIns="91430" bIns="45715" anchor="ctr"/>
          <a:lstStyle/>
          <a:p>
            <a:pPr algn="ctr">
              <a:defRPr/>
            </a:pPr>
            <a:r>
              <a:rPr lang="it-IT" sz="3600" b="1" dirty="0">
                <a:solidFill>
                  <a:srgbClr val="000000"/>
                </a:solidFill>
                <a:cs typeface="+mn-cs"/>
              </a:rPr>
              <a:t>TESTO</a:t>
            </a:r>
          </a:p>
        </p:txBody>
      </p:sp>
      <p:sp>
        <p:nvSpPr>
          <p:cNvPr id="2" name="CasellaDiTesto 1"/>
          <p:cNvSpPr txBox="1"/>
          <p:nvPr/>
        </p:nvSpPr>
        <p:spPr>
          <a:xfrm>
            <a:off x="250825" y="441423"/>
            <a:ext cx="1748045" cy="646331"/>
          </a:xfrm>
          <a:prstGeom prst="rect">
            <a:avLst/>
          </a:prstGeom>
          <a:noFill/>
          <a:ln>
            <a:solidFill>
              <a:schemeClr val="tx1"/>
            </a:solidFill>
          </a:ln>
        </p:spPr>
        <p:txBody>
          <a:bodyPr wrap="square" rtlCol="0">
            <a:spAutoFit/>
          </a:bodyPr>
          <a:lstStyle/>
          <a:p>
            <a:r>
              <a:rPr lang="it-IT" dirty="0" err="1" smtClean="0"/>
              <a:t>Kilpatrick</a:t>
            </a:r>
            <a:r>
              <a:rPr lang="it-IT" dirty="0" smtClean="0"/>
              <a:t>, 1987</a:t>
            </a:r>
          </a:p>
          <a:p>
            <a:r>
              <a:rPr lang="it-IT" dirty="0" err="1" smtClean="0"/>
              <a:t>Pellerey</a:t>
            </a:r>
            <a:r>
              <a:rPr lang="it-IT" dirty="0" smtClean="0"/>
              <a:t>, 1984</a:t>
            </a:r>
            <a:endParaRPr lang="it-IT" dirty="0"/>
          </a:p>
        </p:txBody>
      </p:sp>
      <p:sp>
        <p:nvSpPr>
          <p:cNvPr id="16" name="CasellaDiTesto 15"/>
          <p:cNvSpPr txBox="1"/>
          <p:nvPr/>
        </p:nvSpPr>
        <p:spPr>
          <a:xfrm>
            <a:off x="743665" y="4964596"/>
            <a:ext cx="8155233" cy="584776"/>
          </a:xfrm>
          <a:prstGeom prst="rect">
            <a:avLst/>
          </a:prstGeom>
          <a:noFill/>
        </p:spPr>
        <p:txBody>
          <a:bodyPr wrap="square" rtlCol="0">
            <a:spAutoFit/>
          </a:bodyPr>
          <a:lstStyle/>
          <a:p>
            <a:r>
              <a:rPr lang="it-IT" sz="3200" dirty="0"/>
              <a:t>p</a:t>
            </a:r>
            <a:r>
              <a:rPr lang="it-IT" sz="3200" dirty="0" smtClean="0"/>
              <a:t>roblemi espressi attraverso un testo (scritto)</a:t>
            </a:r>
            <a:endParaRPr lang="it-IT" sz="3200" dirty="0"/>
          </a:p>
        </p:txBody>
      </p:sp>
    </p:spTree>
    <p:extLst>
      <p:ext uri="{BB962C8B-B14F-4D97-AF65-F5344CB8AC3E}">
        <p14:creationId xmlns:p14="http://schemas.microsoft.com/office/powerpoint/2010/main" val="8513016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dissolve">
                                      <p:cBhvr>
                                        <p:cTn id="23" dur="500"/>
                                        <p:tgtEl>
                                          <p:spTgt spid="10"/>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dissolve">
                                      <p:cBhvr>
                                        <p:cTn id="26" dur="5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p:bldP spid="14" grpId="0" animBg="1"/>
      <p:bldP spid="2"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ttangolo 2"/>
          <p:cNvSpPr>
            <a:spLocks noChangeArrowheads="1"/>
          </p:cNvSpPr>
          <p:nvPr/>
        </p:nvSpPr>
        <p:spPr bwMode="auto">
          <a:xfrm>
            <a:off x="71438" y="1076325"/>
            <a:ext cx="5940425" cy="1200150"/>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it-IT" sz="2400" dirty="0">
                <a:solidFill>
                  <a:srgbClr val="000000"/>
                </a:solidFill>
              </a:rPr>
              <a:t>Attraverso la costruzione di una storia l’individuo può attribuire un senso ad una situazione che apparentemente non ne ha.</a:t>
            </a:r>
          </a:p>
        </p:txBody>
      </p:sp>
      <p:sp>
        <p:nvSpPr>
          <p:cNvPr id="54274" name="Titolo 3"/>
          <p:cNvSpPr txBox="1">
            <a:spLocks/>
          </p:cNvSpPr>
          <p:nvPr/>
        </p:nvSpPr>
        <p:spPr bwMode="auto">
          <a:xfrm>
            <a:off x="755650" y="3716338"/>
            <a:ext cx="7772400" cy="108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a:r>
              <a:rPr lang="it-IT" sz="4400" dirty="0">
                <a:solidFill>
                  <a:srgbClr val="000000"/>
                </a:solidFill>
                <a:latin typeface="Times New Roman" charset="0"/>
              </a:rPr>
              <a:t>L’età del capitano</a:t>
            </a:r>
          </a:p>
        </p:txBody>
      </p:sp>
      <p:sp>
        <p:nvSpPr>
          <p:cNvPr id="6" name="Freccia giù 5"/>
          <p:cNvSpPr/>
          <p:nvPr/>
        </p:nvSpPr>
        <p:spPr>
          <a:xfrm>
            <a:off x="2555875" y="2565400"/>
            <a:ext cx="360363" cy="935038"/>
          </a:xfrm>
          <a:prstGeom prst="downArrow">
            <a:avLst/>
          </a:prstGeom>
          <a:solidFill>
            <a:srgbClr val="FFFFFF"/>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Tree>
    <p:extLst>
      <p:ext uri="{BB962C8B-B14F-4D97-AF65-F5344CB8AC3E}">
        <p14:creationId xmlns:p14="http://schemas.microsoft.com/office/powerpoint/2010/main" val="17385197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42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6"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188" y="620713"/>
            <a:ext cx="7772400" cy="1800225"/>
          </a:xfrm>
          <a:ln w="38100">
            <a:solidFill>
              <a:srgbClr val="000000"/>
            </a:solidFill>
          </a:ln>
        </p:spPr>
        <p:txBody>
          <a:bodyPr/>
          <a:lstStyle/>
          <a:p>
            <a:pPr marL="0" indent="0">
              <a:buFontTx/>
              <a:buNone/>
              <a:defRPr/>
            </a:pPr>
            <a:r>
              <a:rPr lang="it-IT" b="1" dirty="0" smtClean="0">
                <a:solidFill>
                  <a:srgbClr val="000000"/>
                </a:solidFill>
              </a:rPr>
              <a:t>L’età del capitano</a:t>
            </a:r>
            <a:endParaRPr lang="it-IT" b="1" dirty="0">
              <a:solidFill>
                <a:srgbClr val="000000"/>
              </a:solidFill>
            </a:endParaRPr>
          </a:p>
          <a:p>
            <a:pPr marL="0" indent="0">
              <a:buFontTx/>
              <a:buNone/>
              <a:defRPr/>
            </a:pPr>
            <a:r>
              <a:rPr lang="it-IT" dirty="0" smtClean="0">
                <a:solidFill>
                  <a:srgbClr val="000000"/>
                </a:solidFill>
              </a:rPr>
              <a:t>Su </a:t>
            </a:r>
            <a:r>
              <a:rPr lang="it-IT" dirty="0">
                <a:solidFill>
                  <a:srgbClr val="000000"/>
                </a:solidFill>
              </a:rPr>
              <a:t>una nave ci sono 26 </a:t>
            </a:r>
            <a:r>
              <a:rPr lang="it-IT" dirty="0" smtClean="0">
                <a:solidFill>
                  <a:srgbClr val="000000"/>
                </a:solidFill>
              </a:rPr>
              <a:t>pecore </a:t>
            </a:r>
            <a:r>
              <a:rPr lang="it-IT" dirty="0">
                <a:solidFill>
                  <a:srgbClr val="000000"/>
                </a:solidFill>
              </a:rPr>
              <a:t>e 10 capre; quanti anni ha il capitano</a:t>
            </a:r>
            <a:r>
              <a:rPr lang="it-IT" dirty="0" smtClean="0">
                <a:solidFill>
                  <a:srgbClr val="000000"/>
                </a:solidFill>
              </a:rPr>
              <a:t>?”</a:t>
            </a:r>
            <a:endParaRPr lang="it-IT" dirty="0">
              <a:solidFill>
                <a:srgbClr val="000000"/>
              </a:solidFill>
            </a:endParaRPr>
          </a:p>
          <a:p>
            <a:pPr marL="0" indent="0">
              <a:buFontTx/>
              <a:buNone/>
              <a:defRPr/>
            </a:pPr>
            <a:endParaRPr lang="it-IT" dirty="0">
              <a:solidFill>
                <a:srgbClr val="FFFFFF"/>
              </a:solidFill>
            </a:endParaRPr>
          </a:p>
        </p:txBody>
      </p:sp>
      <p:sp>
        <p:nvSpPr>
          <p:cNvPr id="55298" name="CasellaDiTesto 3"/>
          <p:cNvSpPr txBox="1">
            <a:spLocks noChangeArrowheads="1"/>
          </p:cNvSpPr>
          <p:nvPr/>
        </p:nvSpPr>
        <p:spPr bwMode="auto">
          <a:xfrm>
            <a:off x="611188" y="4149725"/>
            <a:ext cx="6913562" cy="123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2800" dirty="0">
                <a:solidFill>
                  <a:srgbClr val="000000"/>
                </a:solidFill>
              </a:rPr>
              <a:t>‘Forse il capitano ad ogni compleanno ha ricevuto un animale in </a:t>
            </a:r>
            <a:r>
              <a:rPr lang="it-IT" sz="2800" dirty="0" err="1">
                <a:solidFill>
                  <a:srgbClr val="000000"/>
                </a:solidFill>
              </a:rPr>
              <a:t>regalo’</a:t>
            </a:r>
            <a:endParaRPr lang="it-IT" altLang="ja-JP" sz="2800" dirty="0">
              <a:solidFill>
                <a:srgbClr val="000000"/>
              </a:solidFill>
            </a:endParaRPr>
          </a:p>
          <a:p>
            <a:pPr eaLnBrk="1" hangingPunct="1"/>
            <a:endParaRPr lang="it-IT" sz="1800" dirty="0"/>
          </a:p>
        </p:txBody>
      </p:sp>
      <p:sp>
        <p:nvSpPr>
          <p:cNvPr id="55299" name="CasellaDiTesto 4"/>
          <p:cNvSpPr txBox="1">
            <a:spLocks noChangeArrowheads="1"/>
          </p:cNvSpPr>
          <p:nvPr/>
        </p:nvSpPr>
        <p:spPr bwMode="auto">
          <a:xfrm>
            <a:off x="611188" y="2997200"/>
            <a:ext cx="460851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2800" dirty="0">
                <a:solidFill>
                  <a:srgbClr val="000000"/>
                </a:solidFill>
              </a:rPr>
              <a:t>26 + 10 = 36</a:t>
            </a:r>
          </a:p>
        </p:txBody>
      </p:sp>
    </p:spTree>
    <p:extLst>
      <p:ext uri="{BB962C8B-B14F-4D97-AF65-F5344CB8AC3E}">
        <p14:creationId xmlns:p14="http://schemas.microsoft.com/office/powerpoint/2010/main" val="2279242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29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52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5298" grpId="0"/>
      <p:bldP spid="55299"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84213" y="549275"/>
            <a:ext cx="7772400" cy="1366838"/>
          </a:xfrm>
          <a:ln w="38100">
            <a:solidFill>
              <a:srgbClr val="000000"/>
            </a:solidFill>
          </a:ln>
        </p:spPr>
        <p:txBody>
          <a:bodyPr>
            <a:normAutofit/>
          </a:bodyPr>
          <a:lstStyle/>
          <a:p>
            <a:pPr marL="0" indent="0">
              <a:buFontTx/>
              <a:buNone/>
              <a:defRPr/>
            </a:pPr>
            <a:r>
              <a:rPr lang="it-IT" i="1" dirty="0" smtClean="0">
                <a:solidFill>
                  <a:srgbClr val="000000"/>
                </a:solidFill>
              </a:rPr>
              <a:t>Problema</a:t>
            </a:r>
            <a:r>
              <a:rPr lang="it-IT" i="1" dirty="0">
                <a:solidFill>
                  <a:srgbClr val="000000"/>
                </a:solidFill>
              </a:rPr>
              <a:t>:</a:t>
            </a:r>
            <a:r>
              <a:rPr lang="it-IT" dirty="0">
                <a:solidFill>
                  <a:srgbClr val="000000"/>
                </a:solidFill>
              </a:rPr>
              <a:t> In un prato ci sono 20 pecore, 7 capre, e 2 cani. Quanti anni ha il pastore?</a:t>
            </a:r>
          </a:p>
          <a:p>
            <a:pPr marL="0" indent="0">
              <a:buFontTx/>
              <a:buNone/>
              <a:defRPr/>
            </a:pPr>
            <a:endParaRPr lang="it-IT" dirty="0"/>
          </a:p>
        </p:txBody>
      </p:sp>
      <p:sp>
        <p:nvSpPr>
          <p:cNvPr id="56322" name="CasellaDiTesto 3"/>
          <p:cNvSpPr txBox="1">
            <a:spLocks noChangeArrowheads="1"/>
          </p:cNvSpPr>
          <p:nvPr/>
        </p:nvSpPr>
        <p:spPr bwMode="auto">
          <a:xfrm>
            <a:off x="611188" y="2492375"/>
            <a:ext cx="7848600" cy="209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2800" i="1" dirty="0">
                <a:solidFill>
                  <a:srgbClr val="000000"/>
                </a:solidFill>
              </a:rPr>
              <a:t>‘Ho fatto un ragionamento particolare: il pastore se ha due cani per così poche bestie uno dei due cani forse gli serve perché è non vedente. Quindi deduco che abbia sui 70-76 anni.’</a:t>
            </a:r>
            <a:endParaRPr lang="it-IT" altLang="ja-JP" sz="2800" dirty="0">
              <a:solidFill>
                <a:srgbClr val="000000"/>
              </a:solidFill>
            </a:endParaRPr>
          </a:p>
          <a:p>
            <a:pPr eaLnBrk="1" hangingPunct="1"/>
            <a:endParaRPr lang="it-IT" sz="1800" dirty="0"/>
          </a:p>
        </p:txBody>
      </p:sp>
    </p:spTree>
    <p:extLst>
      <p:ext uri="{BB962C8B-B14F-4D97-AF65-F5344CB8AC3E}">
        <p14:creationId xmlns:p14="http://schemas.microsoft.com/office/powerpoint/2010/main" val="35052995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63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6322"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Immagine 1" descr="Bruner.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72188" y="260350"/>
            <a:ext cx="2300287" cy="288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6" name="Rettangolo 2"/>
          <p:cNvSpPr>
            <a:spLocks noChangeArrowheads="1"/>
          </p:cNvSpPr>
          <p:nvPr/>
        </p:nvSpPr>
        <p:spPr bwMode="auto">
          <a:xfrm>
            <a:off x="71438" y="260350"/>
            <a:ext cx="5940425" cy="2308324"/>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it-IT" sz="2400" dirty="0"/>
              <a:t>Nella comprensione di una storia sono particolarmente importanti i legami di </a:t>
            </a:r>
            <a:r>
              <a:rPr lang="it-IT" sz="2400" i="1" dirty="0"/>
              <a:t>causalità</a:t>
            </a:r>
            <a:r>
              <a:rPr lang="it-IT" sz="2400" dirty="0"/>
              <a:t> che legano le varie parti del testo. </a:t>
            </a:r>
          </a:p>
          <a:p>
            <a:r>
              <a:rPr lang="it-IT" sz="2400" dirty="0" smtClean="0"/>
              <a:t>Si </a:t>
            </a:r>
            <a:r>
              <a:rPr lang="it-IT" sz="2400" dirty="0"/>
              <a:t>tratta di un tipo di causalità diverso da quello che caratterizza un'argomentazione </a:t>
            </a:r>
            <a:r>
              <a:rPr lang="it-IT" sz="2400" dirty="0" smtClean="0"/>
              <a:t>logica</a:t>
            </a:r>
            <a:r>
              <a:rPr lang="it-IT" sz="2400" dirty="0"/>
              <a:t>.</a:t>
            </a:r>
            <a:endParaRPr lang="it-IT" sz="2400" dirty="0">
              <a:solidFill>
                <a:srgbClr val="000000"/>
              </a:solidFill>
            </a:endParaRPr>
          </a:p>
        </p:txBody>
      </p:sp>
      <p:sp>
        <p:nvSpPr>
          <p:cNvPr id="52227" name="Rettangolo 3"/>
          <p:cNvSpPr>
            <a:spLocks noChangeArrowheads="1"/>
          </p:cNvSpPr>
          <p:nvPr/>
        </p:nvSpPr>
        <p:spPr bwMode="auto">
          <a:xfrm>
            <a:off x="107950" y="3017838"/>
            <a:ext cx="856773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sz="2400" i="1" dirty="0" smtClean="0">
                <a:solidFill>
                  <a:srgbClr val="000000"/>
                </a:solidFill>
              </a:rPr>
              <a:t>‘</a:t>
            </a:r>
            <a:r>
              <a:rPr lang="it-IT" sz="2400" dirty="0"/>
              <a:t>La struttura di un’argomentazione logica ben costruita è radicalmente diversa da quella di un racconto efficacemente impostato. […] Il termine «allora» riveste funzioni molto diverse nell’enunciato logico “se X, allora Y” e nel testo narrativo “il re morì e allora morì anche la regina”. Nel primo caso esso allude a una ricerca delle condizioni universali di verità, nel secondo a probabili rapporti particolari fra due eventi: un dolore mortale, il suicidio o un </a:t>
            </a:r>
            <a:r>
              <a:rPr lang="it-IT" sz="2400" dirty="0" smtClean="0"/>
              <a:t>delitto’ </a:t>
            </a:r>
            <a:r>
              <a:rPr lang="it-IT" sz="2400" dirty="0"/>
              <a:t>[</a:t>
            </a:r>
            <a:r>
              <a:rPr lang="it-IT" sz="2400" dirty="0" err="1"/>
              <a:t>Bruner</a:t>
            </a:r>
            <a:r>
              <a:rPr lang="it-IT" sz="2400" dirty="0"/>
              <a:t>, 1986, </a:t>
            </a:r>
            <a:r>
              <a:rPr lang="it-IT" sz="2400" dirty="0" err="1"/>
              <a:t>tr</a:t>
            </a:r>
            <a:r>
              <a:rPr lang="it-IT" sz="2400" dirty="0"/>
              <a:t>. </a:t>
            </a:r>
            <a:r>
              <a:rPr lang="it-IT" sz="2400" dirty="0" err="1"/>
              <a:t>it</a:t>
            </a:r>
            <a:r>
              <a:rPr lang="it-IT" sz="2400" dirty="0"/>
              <a:t>. p.16].</a:t>
            </a:r>
          </a:p>
          <a:p>
            <a:endParaRPr lang="it-IT" sz="2400" dirty="0">
              <a:solidFill>
                <a:srgbClr val="FFFFFF"/>
              </a:solidFill>
            </a:endParaRPr>
          </a:p>
        </p:txBody>
      </p:sp>
    </p:spTree>
    <p:extLst>
      <p:ext uri="{BB962C8B-B14F-4D97-AF65-F5344CB8AC3E}">
        <p14:creationId xmlns:p14="http://schemas.microsoft.com/office/powerpoint/2010/main" val="15791370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222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2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animBg="1"/>
      <p:bldP spid="52227"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ttangolo 3"/>
          <p:cNvSpPr>
            <a:spLocks noChangeArrowheads="1"/>
          </p:cNvSpPr>
          <p:nvPr/>
        </p:nvSpPr>
        <p:spPr bwMode="auto">
          <a:xfrm>
            <a:off x="107950" y="3017838"/>
            <a:ext cx="856773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sz="2400" i="1" dirty="0" smtClean="0">
                <a:solidFill>
                  <a:srgbClr val="000000"/>
                </a:solidFill>
              </a:rPr>
              <a:t>‘</a:t>
            </a:r>
            <a:r>
              <a:rPr lang="it-IT" sz="2400" dirty="0"/>
              <a:t>La struttura di un’argomentazione logica ben costruita è radicalmente diversa da quella di un racconto efficacemente impostato. […] Il termine «allora» riveste funzioni molto diverse nell’enunciato logico “se X, allora Y” e nel testo narrativo “il re morì e allora morì anche la regina”. Nel primo caso esso allude a una ricerca delle condizioni universali di verità, nel secondo a probabili rapporti particolari fra due eventi: un dolore mortale, il suicidio o un </a:t>
            </a:r>
            <a:r>
              <a:rPr lang="it-IT" sz="2400" dirty="0" smtClean="0"/>
              <a:t>delitto’ </a:t>
            </a:r>
            <a:r>
              <a:rPr lang="it-IT" sz="2400" dirty="0"/>
              <a:t>[</a:t>
            </a:r>
            <a:r>
              <a:rPr lang="it-IT" sz="2400" dirty="0" err="1"/>
              <a:t>Bruner</a:t>
            </a:r>
            <a:r>
              <a:rPr lang="it-IT" sz="2400" dirty="0"/>
              <a:t>, 1986, </a:t>
            </a:r>
            <a:r>
              <a:rPr lang="it-IT" sz="2400" dirty="0" err="1"/>
              <a:t>tr</a:t>
            </a:r>
            <a:r>
              <a:rPr lang="it-IT" sz="2400" dirty="0"/>
              <a:t>. </a:t>
            </a:r>
            <a:r>
              <a:rPr lang="it-IT" sz="2400" dirty="0" err="1"/>
              <a:t>it</a:t>
            </a:r>
            <a:r>
              <a:rPr lang="it-IT" sz="2400" dirty="0"/>
              <a:t>. p.16].</a:t>
            </a:r>
          </a:p>
          <a:p>
            <a:endParaRPr lang="it-IT" sz="2400" dirty="0">
              <a:solidFill>
                <a:srgbClr val="FFFFFF"/>
              </a:solidFill>
            </a:endParaRPr>
          </a:p>
        </p:txBody>
      </p:sp>
      <p:sp>
        <p:nvSpPr>
          <p:cNvPr id="3" name="Rettangolo 2"/>
          <p:cNvSpPr/>
          <p:nvPr/>
        </p:nvSpPr>
        <p:spPr>
          <a:xfrm>
            <a:off x="211674" y="294436"/>
            <a:ext cx="5839708" cy="1815882"/>
          </a:xfrm>
          <a:prstGeom prst="rect">
            <a:avLst/>
          </a:prstGeom>
        </p:spPr>
        <p:txBody>
          <a:bodyPr wrap="square">
            <a:spAutoFit/>
          </a:bodyPr>
          <a:lstStyle/>
          <a:p>
            <a:r>
              <a:rPr lang="it-IT" sz="2800" b="1" dirty="0"/>
              <a:t>La comprensione di una storia</a:t>
            </a:r>
            <a:r>
              <a:rPr lang="it-IT" sz="2800" dirty="0"/>
              <a:t> quindi mette in gioco un tipo di pensiero in grado di comprendere le persone, le loro intenzioni, i loro </a:t>
            </a:r>
            <a:r>
              <a:rPr lang="it-IT" sz="2800" dirty="0" smtClean="0"/>
              <a:t>sentimenti…</a:t>
            </a:r>
            <a:endParaRPr lang="it-IT" sz="2800" dirty="0"/>
          </a:p>
        </p:txBody>
      </p:sp>
      <p:sp>
        <p:nvSpPr>
          <p:cNvPr id="4" name="Freccia su 3"/>
          <p:cNvSpPr/>
          <p:nvPr/>
        </p:nvSpPr>
        <p:spPr>
          <a:xfrm>
            <a:off x="3424136" y="2216476"/>
            <a:ext cx="373542" cy="801362"/>
          </a:xfrm>
          <a:prstGeom prst="upArrow">
            <a:avLst/>
          </a:prstGeom>
          <a:solidFill>
            <a:srgbClr val="FFFFFF"/>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7" name="Immagine 1" descr="Bruner.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72188" y="260350"/>
            <a:ext cx="2300287" cy="288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1671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211674" y="294436"/>
            <a:ext cx="5839708" cy="1815882"/>
          </a:xfrm>
          <a:prstGeom prst="rect">
            <a:avLst/>
          </a:prstGeom>
        </p:spPr>
        <p:txBody>
          <a:bodyPr wrap="square">
            <a:spAutoFit/>
          </a:bodyPr>
          <a:lstStyle/>
          <a:p>
            <a:r>
              <a:rPr lang="it-IT" sz="2800" b="1" dirty="0"/>
              <a:t>La comprensione di una storia</a:t>
            </a:r>
            <a:r>
              <a:rPr lang="it-IT" sz="2800" dirty="0"/>
              <a:t> quindi mette in gioco un tipo di pensiero in grado di comprendere le persone, le loro intenzioni, i loro </a:t>
            </a:r>
            <a:r>
              <a:rPr lang="it-IT" sz="2800" dirty="0" smtClean="0"/>
              <a:t>sentimenti…</a:t>
            </a:r>
            <a:endParaRPr lang="it-IT" sz="2800" dirty="0"/>
          </a:p>
        </p:txBody>
      </p:sp>
      <p:sp>
        <p:nvSpPr>
          <p:cNvPr id="7" name="Rectangle 5"/>
          <p:cNvSpPr>
            <a:spLocks noChangeArrowheads="1"/>
          </p:cNvSpPr>
          <p:nvPr/>
        </p:nvSpPr>
        <p:spPr bwMode="auto">
          <a:xfrm>
            <a:off x="5580063" y="1890539"/>
            <a:ext cx="2808287" cy="1008063"/>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endParaRPr lang="it-IT">
              <a:cs typeface="+mn-cs"/>
            </a:endParaRPr>
          </a:p>
          <a:p>
            <a:pPr algn="ctr">
              <a:defRPr/>
            </a:pPr>
            <a:r>
              <a:rPr lang="it-IT">
                <a:cs typeface="+mn-cs"/>
              </a:rPr>
              <a:t>PENSIERO</a:t>
            </a:r>
          </a:p>
          <a:p>
            <a:pPr algn="ctr">
              <a:defRPr/>
            </a:pPr>
            <a:r>
              <a:rPr lang="it-IT">
                <a:cs typeface="+mn-cs"/>
              </a:rPr>
              <a:t>LOGICO</a:t>
            </a:r>
          </a:p>
          <a:p>
            <a:pPr algn="ctr">
              <a:defRPr/>
            </a:pPr>
            <a:endParaRPr lang="it-IT">
              <a:cs typeface="+mn-cs"/>
            </a:endParaRPr>
          </a:p>
        </p:txBody>
      </p:sp>
      <p:sp>
        <p:nvSpPr>
          <p:cNvPr id="8" name="Oval 4"/>
          <p:cNvSpPr>
            <a:spLocks noChangeArrowheads="1"/>
          </p:cNvSpPr>
          <p:nvPr/>
        </p:nvSpPr>
        <p:spPr bwMode="auto">
          <a:xfrm>
            <a:off x="684213" y="3388911"/>
            <a:ext cx="3167062" cy="1081087"/>
          </a:xfrm>
          <a:prstGeom prst="ellipse">
            <a:avLst/>
          </a:prstGeom>
          <a:solidFill>
            <a:srgbClr val="FF99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endParaRPr lang="it-IT">
              <a:cs typeface="+mn-cs"/>
            </a:endParaRPr>
          </a:p>
          <a:p>
            <a:pPr algn="ctr">
              <a:defRPr/>
            </a:pPr>
            <a:r>
              <a:rPr lang="it-IT">
                <a:cs typeface="+mn-cs"/>
              </a:rPr>
              <a:t>PENSIERO</a:t>
            </a:r>
          </a:p>
          <a:p>
            <a:pPr algn="ctr">
              <a:defRPr/>
            </a:pPr>
            <a:r>
              <a:rPr lang="it-IT">
                <a:cs typeface="+mn-cs"/>
              </a:rPr>
              <a:t>NARRATIVO</a:t>
            </a:r>
          </a:p>
          <a:p>
            <a:pPr algn="ctr">
              <a:defRPr/>
            </a:pPr>
            <a:endParaRPr lang="it-IT">
              <a:cs typeface="+mn-cs"/>
            </a:endParaRPr>
          </a:p>
        </p:txBody>
      </p:sp>
    </p:spTree>
    <p:extLst>
      <p:ext uri="{BB962C8B-B14F-4D97-AF65-F5344CB8AC3E}">
        <p14:creationId xmlns:p14="http://schemas.microsoft.com/office/powerpoint/2010/main" val="34667363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1605" name="Rectangle 5"/>
          <p:cNvSpPr>
            <a:spLocks noChangeArrowheads="1"/>
          </p:cNvSpPr>
          <p:nvPr/>
        </p:nvSpPr>
        <p:spPr bwMode="auto">
          <a:xfrm>
            <a:off x="5580063" y="1890539"/>
            <a:ext cx="2808287" cy="1008063"/>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endParaRPr lang="it-IT">
              <a:cs typeface="+mn-cs"/>
            </a:endParaRPr>
          </a:p>
          <a:p>
            <a:pPr algn="ctr">
              <a:defRPr/>
            </a:pPr>
            <a:r>
              <a:rPr lang="it-IT">
                <a:cs typeface="+mn-cs"/>
              </a:rPr>
              <a:t>PENSIERO</a:t>
            </a:r>
          </a:p>
          <a:p>
            <a:pPr algn="ctr">
              <a:defRPr/>
            </a:pPr>
            <a:r>
              <a:rPr lang="it-IT">
                <a:cs typeface="+mn-cs"/>
              </a:rPr>
              <a:t>LOGICO</a:t>
            </a:r>
          </a:p>
          <a:p>
            <a:pPr algn="ctr">
              <a:defRPr/>
            </a:pPr>
            <a:endParaRPr lang="it-IT">
              <a:cs typeface="+mn-cs"/>
            </a:endParaRPr>
          </a:p>
        </p:txBody>
      </p:sp>
      <p:sp>
        <p:nvSpPr>
          <p:cNvPr id="1561606" name="Text Box 6"/>
          <p:cNvSpPr txBox="1">
            <a:spLocks noChangeArrowheads="1"/>
          </p:cNvSpPr>
          <p:nvPr/>
        </p:nvSpPr>
        <p:spPr bwMode="auto">
          <a:xfrm>
            <a:off x="323850" y="463280"/>
            <a:ext cx="7315200" cy="1268412"/>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91400" tIns="45702" rIns="91400" bIns="45702">
            <a:spAutoFit/>
          </a:bodyPr>
          <a:lstStyle>
            <a:lvl1pPr eaLnBrk="0" hangingPunct="0">
              <a:defRPr>
                <a:solidFill>
                  <a:schemeClr val="tx1"/>
                </a:solidFill>
                <a:latin typeface="Tahoma" charset="0"/>
                <a:ea typeface="ＭＳ Ｐゴシック" charset="0"/>
                <a:cs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lnSpc>
                <a:spcPct val="90000"/>
              </a:lnSpc>
              <a:spcBef>
                <a:spcPct val="20000"/>
              </a:spcBef>
              <a:defRPr/>
            </a:pPr>
            <a:r>
              <a:rPr lang="it-IT" sz="2800" i="1" smtClean="0">
                <a:latin typeface="Times New Roman" charset="0"/>
                <a:cs typeface="Times New Roman" charset="0"/>
              </a:rPr>
              <a:t>si occupa di categorizzare la realtà, di ricercare cause di ordine generale, applicando argomentazioni dimostrative…</a:t>
            </a:r>
            <a:endParaRPr lang="it-IT" sz="3200" i="1" smtClean="0">
              <a:latin typeface="Times New Roman" charset="0"/>
            </a:endParaRPr>
          </a:p>
        </p:txBody>
      </p:sp>
      <p:sp>
        <p:nvSpPr>
          <p:cNvPr id="1561607" name="Text Box 7"/>
          <p:cNvSpPr txBox="1">
            <a:spLocks noChangeArrowheads="1"/>
          </p:cNvSpPr>
          <p:nvPr/>
        </p:nvSpPr>
        <p:spPr bwMode="auto">
          <a:xfrm>
            <a:off x="760413" y="4684311"/>
            <a:ext cx="7772400" cy="1824037"/>
          </a:xfrm>
          <a:prstGeom prst="rect">
            <a:avLst/>
          </a:prstGeom>
          <a:solidFill>
            <a:srgbClr val="FF99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91400" tIns="45702" rIns="91400" bIns="45702">
            <a:spAutoFit/>
          </a:bodyPr>
          <a:lstStyle>
            <a:lvl1pPr eaLnBrk="0" hangingPunct="0">
              <a:defRPr>
                <a:solidFill>
                  <a:schemeClr val="tx1"/>
                </a:solidFill>
                <a:latin typeface="Tahoma" charset="0"/>
                <a:ea typeface="ＭＳ Ｐゴシック" charset="0"/>
                <a:cs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defRPr/>
            </a:pPr>
            <a:r>
              <a:rPr lang="it-IT" sz="2800" i="1" smtClean="0">
                <a:latin typeface="Times New Roman" charset="0"/>
                <a:cs typeface="Times New Roman" charset="0"/>
              </a:rPr>
              <a:t>…ma appare inadeguato a interpretare fatti umani, </a:t>
            </a:r>
          </a:p>
          <a:p>
            <a:pPr eaLnBrk="1" hangingPunct="1">
              <a:defRPr/>
            </a:pPr>
            <a:r>
              <a:rPr lang="it-IT" sz="2800" i="1" smtClean="0">
                <a:latin typeface="Times New Roman" charset="0"/>
                <a:cs typeface="Times New Roman" charset="0"/>
              </a:rPr>
              <a:t>cioè a mettere in relazione azioni e intenzioni, desideri, convinzioni e sentimenti, a coglierne il significato</a:t>
            </a:r>
          </a:p>
        </p:txBody>
      </p:sp>
      <p:sp>
        <p:nvSpPr>
          <p:cNvPr id="1561604" name="Oval 4"/>
          <p:cNvSpPr>
            <a:spLocks noChangeArrowheads="1"/>
          </p:cNvSpPr>
          <p:nvPr/>
        </p:nvSpPr>
        <p:spPr bwMode="auto">
          <a:xfrm>
            <a:off x="684213" y="3388911"/>
            <a:ext cx="3167062" cy="1081087"/>
          </a:xfrm>
          <a:prstGeom prst="ellipse">
            <a:avLst/>
          </a:prstGeom>
          <a:solidFill>
            <a:srgbClr val="FF99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lIns="91430" tIns="45715" rIns="91430" bIns="45715" anchor="ctr"/>
          <a:lstStyle/>
          <a:p>
            <a:pPr algn="ctr">
              <a:defRPr/>
            </a:pPr>
            <a:endParaRPr lang="it-IT">
              <a:cs typeface="+mn-cs"/>
            </a:endParaRPr>
          </a:p>
          <a:p>
            <a:pPr algn="ctr">
              <a:defRPr/>
            </a:pPr>
            <a:r>
              <a:rPr lang="it-IT">
                <a:cs typeface="+mn-cs"/>
              </a:rPr>
              <a:t>PENSIERO</a:t>
            </a:r>
          </a:p>
          <a:p>
            <a:pPr algn="ctr">
              <a:defRPr/>
            </a:pPr>
            <a:r>
              <a:rPr lang="it-IT">
                <a:cs typeface="+mn-cs"/>
              </a:rPr>
              <a:t>NARRATIVO</a:t>
            </a:r>
          </a:p>
          <a:p>
            <a:pPr algn="ctr">
              <a:defRPr/>
            </a:pPr>
            <a:endParaRPr lang="it-IT">
              <a:cs typeface="+mn-cs"/>
            </a:endParaRPr>
          </a:p>
        </p:txBody>
      </p:sp>
      <p:grpSp>
        <p:nvGrpSpPr>
          <p:cNvPr id="4" name="Gruppo 3"/>
          <p:cNvGrpSpPr/>
          <p:nvPr/>
        </p:nvGrpSpPr>
        <p:grpSpPr>
          <a:xfrm>
            <a:off x="1541210" y="3356097"/>
            <a:ext cx="6315641" cy="2253593"/>
            <a:chOff x="1541210" y="3356097"/>
            <a:chExt cx="6315641" cy="2253593"/>
          </a:xfrm>
        </p:grpSpPr>
        <p:sp>
          <p:nvSpPr>
            <p:cNvPr id="6" name="CasellaDiTesto 5"/>
            <p:cNvSpPr txBox="1"/>
            <p:nvPr/>
          </p:nvSpPr>
          <p:spPr>
            <a:xfrm>
              <a:off x="4012214" y="3356097"/>
              <a:ext cx="3844637" cy="861774"/>
            </a:xfrm>
            <a:prstGeom prst="rect">
              <a:avLst/>
            </a:prstGeom>
            <a:noFill/>
          </p:spPr>
          <p:txBody>
            <a:bodyPr wrap="square" rtlCol="0">
              <a:spAutoFit/>
            </a:bodyPr>
            <a:lstStyle/>
            <a:p>
              <a:pPr algn="ctr"/>
              <a:r>
                <a:rPr lang="it-IT" dirty="0" smtClean="0">
                  <a:solidFill>
                    <a:srgbClr val="0000FF"/>
                  </a:solidFill>
                </a:rPr>
                <a:t> </a:t>
              </a:r>
              <a:r>
                <a:rPr lang="it-IT" sz="3200" dirty="0" smtClean="0">
                  <a:solidFill>
                    <a:srgbClr val="0000FF"/>
                  </a:solidFill>
                </a:rPr>
                <a:t>‘logica delle azioni’</a:t>
              </a:r>
            </a:p>
            <a:p>
              <a:pPr algn="ctr"/>
              <a:r>
                <a:rPr lang="it-IT" dirty="0" smtClean="0">
                  <a:solidFill>
                    <a:srgbClr val="0000FF"/>
                  </a:solidFill>
                </a:rPr>
                <a:t>(Levorato, 1988)</a:t>
              </a:r>
              <a:endParaRPr lang="it-IT" dirty="0">
                <a:solidFill>
                  <a:srgbClr val="0000FF"/>
                </a:solidFill>
              </a:endParaRPr>
            </a:p>
          </p:txBody>
        </p:sp>
        <p:cxnSp>
          <p:nvCxnSpPr>
            <p:cNvPr id="3" name="Connettore 1 2"/>
            <p:cNvCxnSpPr/>
            <p:nvPr/>
          </p:nvCxnSpPr>
          <p:spPr>
            <a:xfrm>
              <a:off x="1541210" y="5585032"/>
              <a:ext cx="5844269" cy="24658"/>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082051050"/>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6160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6160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1606" grpId="0" animBg="1" autoUpdateAnimBg="0"/>
      <p:bldP spid="1561607" grpId="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11188" y="1196975"/>
            <a:ext cx="7772400" cy="1470025"/>
          </a:xfrm>
        </p:spPr>
        <p:txBody>
          <a:bodyPr/>
          <a:lstStyle/>
          <a:p>
            <a:pPr>
              <a:defRPr/>
            </a:pPr>
            <a:r>
              <a:rPr lang="it-IT" dirty="0" smtClean="0">
                <a:solidFill>
                  <a:srgbClr val="000000"/>
                </a:solidFill>
              </a:rPr>
              <a:t>Anche nel caso dei problemi verbali…</a:t>
            </a:r>
            <a:endParaRPr lang="it-IT" dirty="0">
              <a:solidFill>
                <a:srgbClr val="000000"/>
              </a:solidFill>
            </a:endParaRPr>
          </a:p>
        </p:txBody>
      </p:sp>
      <p:sp>
        <p:nvSpPr>
          <p:cNvPr id="58370" name="CasellaDiTesto 5"/>
          <p:cNvSpPr txBox="1">
            <a:spLocks noChangeArrowheads="1"/>
          </p:cNvSpPr>
          <p:nvPr/>
        </p:nvSpPr>
        <p:spPr bwMode="auto">
          <a:xfrm>
            <a:off x="684213" y="4508500"/>
            <a:ext cx="6985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buFontTx/>
              <a:buChar char="-"/>
            </a:pPr>
            <a:r>
              <a:rPr lang="it-IT" sz="2800" dirty="0">
                <a:solidFill>
                  <a:srgbClr val="000000"/>
                </a:solidFill>
              </a:rPr>
              <a:t>Gli operai</a:t>
            </a:r>
          </a:p>
        </p:txBody>
      </p:sp>
      <p:sp>
        <p:nvSpPr>
          <p:cNvPr id="58372" name="CasellaDiTesto 3"/>
          <p:cNvSpPr txBox="1">
            <a:spLocks noChangeArrowheads="1"/>
          </p:cNvSpPr>
          <p:nvPr/>
        </p:nvSpPr>
        <p:spPr bwMode="auto">
          <a:xfrm>
            <a:off x="611188" y="2781300"/>
            <a:ext cx="828198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it-IT" sz="2800" dirty="0">
                <a:solidFill>
                  <a:srgbClr val="000000"/>
                </a:solidFill>
              </a:rPr>
              <a:t>…c’è evidenza sperimentale </a:t>
            </a:r>
            <a:r>
              <a:rPr lang="it-IT" sz="2800" dirty="0" smtClean="0">
                <a:solidFill>
                  <a:srgbClr val="000000"/>
                </a:solidFill>
              </a:rPr>
              <a:t>dell’importanza dei legami di </a:t>
            </a:r>
            <a:r>
              <a:rPr lang="it-IT" sz="2800" b="1" dirty="0" smtClean="0">
                <a:solidFill>
                  <a:srgbClr val="000000"/>
                </a:solidFill>
              </a:rPr>
              <a:t>tipo causale </a:t>
            </a:r>
            <a:r>
              <a:rPr lang="it-IT" sz="2800" dirty="0" smtClean="0">
                <a:solidFill>
                  <a:srgbClr val="000000"/>
                </a:solidFill>
              </a:rPr>
              <a:t>fra le parti del testo</a:t>
            </a:r>
            <a:endParaRPr lang="it-IT" sz="2800" dirty="0">
              <a:solidFill>
                <a:srgbClr val="000000"/>
              </a:solidFill>
            </a:endParaRPr>
          </a:p>
        </p:txBody>
      </p:sp>
    </p:spTree>
    <p:extLst>
      <p:ext uri="{BB962C8B-B14F-4D97-AF65-F5344CB8AC3E}">
        <p14:creationId xmlns:p14="http://schemas.microsoft.com/office/powerpoint/2010/main" val="23738300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837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83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8370" grpId="0"/>
      <p:bldP spid="58372"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body" idx="1"/>
          </p:nvPr>
        </p:nvSpPr>
        <p:spPr>
          <a:xfrm>
            <a:off x="539750" y="260350"/>
            <a:ext cx="8147050" cy="1584325"/>
          </a:xfrm>
          <a:solidFill>
            <a:srgbClr val="00FF00"/>
          </a:solidFill>
        </p:spPr>
        <p:txBody>
          <a:bodyPr/>
          <a:lstStyle/>
          <a:p>
            <a:pPr eaLnBrk="1" hangingPunct="1">
              <a:buFontTx/>
              <a:buNone/>
              <a:defRPr/>
            </a:pPr>
            <a:r>
              <a:rPr lang="it-IT" sz="2800" dirty="0" smtClean="0">
                <a:cs typeface="+mn-cs"/>
              </a:rPr>
              <a:t>Tre operai impiegano 6 ore a fare un certo lavoro.</a:t>
            </a:r>
          </a:p>
          <a:p>
            <a:pPr eaLnBrk="1" hangingPunct="1">
              <a:buClr>
                <a:schemeClr val="tx1"/>
              </a:buClr>
              <a:buFontTx/>
              <a:buNone/>
              <a:defRPr/>
            </a:pPr>
            <a:r>
              <a:rPr lang="it-IT" sz="2800" dirty="0" smtClean="0">
                <a:cs typeface="+mn-cs"/>
              </a:rPr>
              <a:t>Quanto tempo impiegheranno 2 operai a fare lo stesso lavoro?</a:t>
            </a:r>
          </a:p>
        </p:txBody>
      </p:sp>
      <p:sp>
        <p:nvSpPr>
          <p:cNvPr id="2" name="Rettangolo 1"/>
          <p:cNvSpPr/>
          <p:nvPr/>
        </p:nvSpPr>
        <p:spPr>
          <a:xfrm>
            <a:off x="672376" y="2204061"/>
            <a:ext cx="8014423" cy="4185762"/>
          </a:xfrm>
          <a:prstGeom prst="rect">
            <a:avLst/>
          </a:prstGeom>
        </p:spPr>
        <p:txBody>
          <a:bodyPr wrap="square">
            <a:spAutoFit/>
          </a:bodyPr>
          <a:lstStyle/>
          <a:p>
            <a:pPr algn="ctr">
              <a:spcBef>
                <a:spcPct val="50000"/>
              </a:spcBef>
              <a:defRPr/>
            </a:pPr>
            <a:r>
              <a:rPr lang="it-IT" sz="2800" dirty="0">
                <a:solidFill>
                  <a:srgbClr val="000000"/>
                </a:solidFill>
                <a:latin typeface="Arial"/>
                <a:ea typeface="ＭＳ Ｐゴシック" charset="0"/>
                <a:cs typeface="Arial"/>
              </a:rPr>
              <a:t>Da una ricerca di  D</a:t>
            </a:r>
            <a:r>
              <a:rPr lang="ja-JP" altLang="it-IT" sz="2800" dirty="0">
                <a:solidFill>
                  <a:srgbClr val="000000"/>
                </a:solidFill>
                <a:latin typeface="Arial"/>
                <a:ea typeface="ＭＳ Ｐゴシック" charset="0"/>
                <a:cs typeface="Arial"/>
              </a:rPr>
              <a:t>’</a:t>
            </a:r>
            <a:r>
              <a:rPr lang="it-IT" altLang="ja-JP" sz="2800" dirty="0">
                <a:solidFill>
                  <a:srgbClr val="000000"/>
                </a:solidFill>
                <a:latin typeface="Arial"/>
                <a:ea typeface="ＭＳ Ｐゴシック" charset="0"/>
                <a:cs typeface="Arial"/>
              </a:rPr>
              <a:t>Amore et al. </a:t>
            </a:r>
            <a:r>
              <a:rPr lang="it-IT" altLang="ja-JP" sz="2800" dirty="0" smtClean="0">
                <a:solidFill>
                  <a:srgbClr val="000000"/>
                </a:solidFill>
                <a:latin typeface="Arial"/>
                <a:ea typeface="ＭＳ Ｐゴシック" charset="0"/>
                <a:cs typeface="Arial"/>
              </a:rPr>
              <a:t>(1995)</a:t>
            </a:r>
          </a:p>
          <a:p>
            <a:pPr>
              <a:spcBef>
                <a:spcPct val="50000"/>
              </a:spcBef>
              <a:defRPr/>
            </a:pPr>
            <a:r>
              <a:rPr lang="it-IT" sz="2800" dirty="0" smtClean="0">
                <a:solidFill>
                  <a:srgbClr val="000000"/>
                </a:solidFill>
                <a:latin typeface="Arial"/>
                <a:cs typeface="Arial"/>
              </a:rPr>
              <a:t>Ad </a:t>
            </a:r>
            <a:r>
              <a:rPr lang="it-IT" sz="2800" dirty="0">
                <a:solidFill>
                  <a:srgbClr val="000000"/>
                </a:solidFill>
                <a:latin typeface="Arial"/>
                <a:cs typeface="Arial"/>
              </a:rPr>
              <a:t>allievi </a:t>
            </a:r>
            <a:r>
              <a:rPr lang="it-IT" sz="2800" dirty="0" smtClean="0">
                <a:solidFill>
                  <a:srgbClr val="000000"/>
                </a:solidFill>
                <a:latin typeface="Arial"/>
                <a:cs typeface="Arial"/>
              </a:rPr>
              <a:t>della scuola primaria e secondaria di 1° grado viene </a:t>
            </a:r>
            <a:r>
              <a:rPr lang="it-IT" sz="2800" dirty="0">
                <a:solidFill>
                  <a:srgbClr val="000000"/>
                </a:solidFill>
                <a:latin typeface="Arial"/>
                <a:cs typeface="Arial"/>
              </a:rPr>
              <a:t>proposto il testo di un problema </a:t>
            </a:r>
            <a:r>
              <a:rPr lang="it-IT" sz="2800" dirty="0" smtClean="0">
                <a:solidFill>
                  <a:srgbClr val="000000"/>
                </a:solidFill>
                <a:latin typeface="Arial"/>
                <a:cs typeface="Arial"/>
              </a:rPr>
              <a:t>standard.</a:t>
            </a:r>
            <a:endParaRPr lang="it-IT" sz="2800" dirty="0">
              <a:solidFill>
                <a:srgbClr val="000000"/>
              </a:solidFill>
              <a:latin typeface="Arial"/>
              <a:cs typeface="Arial"/>
            </a:endParaRPr>
          </a:p>
          <a:p>
            <a:pPr>
              <a:spcBef>
                <a:spcPct val="50000"/>
              </a:spcBef>
              <a:defRPr/>
            </a:pPr>
            <a:r>
              <a:rPr lang="it-IT" sz="2800" dirty="0" smtClean="0">
                <a:solidFill>
                  <a:srgbClr val="000000"/>
                </a:solidFill>
                <a:latin typeface="Arial"/>
                <a:cs typeface="Arial"/>
              </a:rPr>
              <a:t>Si </a:t>
            </a:r>
            <a:r>
              <a:rPr lang="it-IT" sz="2800" dirty="0">
                <a:solidFill>
                  <a:srgbClr val="000000"/>
                </a:solidFill>
                <a:latin typeface="Arial"/>
                <a:cs typeface="Arial"/>
              </a:rPr>
              <a:t>richiede agli allievi – senza risolverlo! – di riformularlo per proporlo ad altri allievi…</a:t>
            </a:r>
          </a:p>
          <a:p>
            <a:pPr>
              <a:spcBef>
                <a:spcPct val="50000"/>
              </a:spcBef>
              <a:defRPr/>
            </a:pPr>
            <a:r>
              <a:rPr lang="it-IT" sz="2800" dirty="0">
                <a:solidFill>
                  <a:srgbClr val="000000"/>
                </a:solidFill>
                <a:latin typeface="Arial"/>
                <a:cs typeface="Arial"/>
              </a:rPr>
              <a:t>…nel modo che ritengono migliore </a:t>
            </a:r>
            <a:r>
              <a:rPr lang="it-IT" sz="2800" dirty="0" smtClean="0">
                <a:solidFill>
                  <a:srgbClr val="000000"/>
                </a:solidFill>
                <a:latin typeface="Arial"/>
                <a:cs typeface="Arial"/>
              </a:rPr>
              <a:t>perché altri lo possano capire </a:t>
            </a:r>
            <a:endParaRPr lang="it-IT" sz="2800" dirty="0">
              <a:solidFill>
                <a:srgbClr val="000000"/>
              </a:solidFill>
              <a:latin typeface="Arial"/>
              <a:cs typeface="Arial"/>
            </a:endParaRPr>
          </a:p>
        </p:txBody>
      </p:sp>
    </p:spTree>
    <p:extLst>
      <p:ext uri="{BB962C8B-B14F-4D97-AF65-F5344CB8AC3E}">
        <p14:creationId xmlns:p14="http://schemas.microsoft.com/office/powerpoint/2010/main" val="329992330"/>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17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4" grpId="0" animBg="1"/>
      <p:bldP spid="2" grpId="0"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body" idx="1"/>
          </p:nvPr>
        </p:nvSpPr>
        <p:spPr>
          <a:xfrm>
            <a:off x="539750" y="260350"/>
            <a:ext cx="8147050" cy="1584325"/>
          </a:xfrm>
          <a:solidFill>
            <a:srgbClr val="00FF00"/>
          </a:solidFill>
        </p:spPr>
        <p:txBody>
          <a:bodyPr/>
          <a:lstStyle/>
          <a:p>
            <a:pPr eaLnBrk="1" hangingPunct="1">
              <a:buFontTx/>
              <a:buNone/>
              <a:defRPr/>
            </a:pPr>
            <a:r>
              <a:rPr lang="it-IT" sz="2800" dirty="0" smtClean="0">
                <a:cs typeface="+mn-cs"/>
              </a:rPr>
              <a:t>Tre operai impiegano 6 ore a fare un certo lavoro.</a:t>
            </a:r>
          </a:p>
          <a:p>
            <a:pPr eaLnBrk="1" hangingPunct="1">
              <a:buClr>
                <a:schemeClr val="tx1"/>
              </a:buClr>
              <a:buFontTx/>
              <a:buNone/>
              <a:defRPr/>
            </a:pPr>
            <a:r>
              <a:rPr lang="it-IT" sz="2800" dirty="0" smtClean="0">
                <a:cs typeface="+mn-cs"/>
              </a:rPr>
              <a:t>Quanto tempo impiegheranno 2 operai a fare lo stesso lavoro?</a:t>
            </a:r>
          </a:p>
        </p:txBody>
      </p:sp>
      <p:sp>
        <p:nvSpPr>
          <p:cNvPr id="161795" name="Rectangle 3"/>
          <p:cNvSpPr>
            <a:spLocks noChangeArrowheads="1"/>
          </p:cNvSpPr>
          <p:nvPr/>
        </p:nvSpPr>
        <p:spPr bwMode="auto">
          <a:xfrm>
            <a:off x="539750" y="2781300"/>
            <a:ext cx="8147050" cy="3960813"/>
          </a:xfrm>
          <a:prstGeom prst="rect">
            <a:avLst/>
          </a:prstGeom>
          <a:solidFill>
            <a:srgbClr val="FF9999"/>
          </a:solidFill>
          <a:ln w="38100">
            <a:noFill/>
            <a:miter lim="800000"/>
            <a:headEnd/>
            <a:tailEnd/>
          </a:ln>
          <a:effectLst/>
          <a:extLst/>
        </p:spPr>
        <p:txBody>
          <a:bodyPr/>
          <a:lstStyle/>
          <a:p>
            <a:pPr marL="342900" indent="-342900">
              <a:spcBef>
                <a:spcPct val="20000"/>
              </a:spcBef>
              <a:defRPr/>
            </a:pPr>
            <a:r>
              <a:rPr lang="it-IT" sz="3200" dirty="0">
                <a:latin typeface="Times New Roman" charset="0"/>
              </a:rPr>
              <a:t> </a:t>
            </a:r>
            <a:r>
              <a:rPr lang="it-IT" sz="2800" dirty="0">
                <a:latin typeface="Times New Roman" charset="0"/>
              </a:rPr>
              <a:t>Tre operai fanno tutti i giorni un certo lavoro, tutti insieme, e ogni volta impiegano 6 ore.</a:t>
            </a:r>
          </a:p>
          <a:p>
            <a:pPr marL="342900" indent="-342900">
              <a:spcBef>
                <a:spcPct val="20000"/>
              </a:spcBef>
              <a:defRPr/>
            </a:pPr>
            <a:r>
              <a:rPr lang="it-IT" sz="2800" dirty="0">
                <a:latin typeface="Times New Roman" charset="0"/>
              </a:rPr>
              <a:t>Ma uno di loro si ammala e non va a lavorare.</a:t>
            </a:r>
          </a:p>
          <a:p>
            <a:pPr marL="342900" indent="-342900">
              <a:spcBef>
                <a:spcPct val="20000"/>
              </a:spcBef>
              <a:defRPr/>
            </a:pPr>
            <a:r>
              <a:rPr lang="it-IT" sz="2800" dirty="0">
                <a:latin typeface="Times New Roman" charset="0"/>
              </a:rPr>
              <a:t>Quel giorno, quindi, gli operai sono solo in 2, ma devono fare lo stesso lavoro.</a:t>
            </a:r>
          </a:p>
          <a:p>
            <a:pPr marL="342900" indent="-342900">
              <a:spcBef>
                <a:spcPct val="20000"/>
              </a:spcBef>
              <a:defRPr/>
            </a:pPr>
            <a:r>
              <a:rPr lang="it-IT" sz="2800" dirty="0">
                <a:latin typeface="Times New Roman" charset="0"/>
              </a:rPr>
              <a:t>Secondo te, impiegheranno più tempo o meno tempo? Perché?</a:t>
            </a:r>
            <a:endParaRPr lang="it-IT" altLang="zh-CN" sz="2800" dirty="0">
              <a:latin typeface="Times New Roman" charset="0"/>
            </a:endParaRPr>
          </a:p>
          <a:p>
            <a:pPr marL="342900" indent="-342900">
              <a:spcBef>
                <a:spcPct val="20000"/>
              </a:spcBef>
              <a:defRPr/>
            </a:pPr>
            <a:r>
              <a:rPr lang="it-IT" altLang="zh-CN" sz="2800" dirty="0">
                <a:latin typeface="Times New Roman" charset="0"/>
              </a:rPr>
              <a:t>Calcola quanto tempo impiegheranno. </a:t>
            </a:r>
            <a:endParaRPr lang="it-IT" sz="2800" dirty="0">
              <a:latin typeface="Times New Roman" charset="0"/>
            </a:endParaRPr>
          </a:p>
        </p:txBody>
      </p:sp>
      <p:sp>
        <p:nvSpPr>
          <p:cNvPr id="161796" name="Line 4"/>
          <p:cNvSpPr>
            <a:spLocks noChangeShapeType="1"/>
          </p:cNvSpPr>
          <p:nvPr/>
        </p:nvSpPr>
        <p:spPr bwMode="auto">
          <a:xfrm>
            <a:off x="4067175" y="1916113"/>
            <a:ext cx="0" cy="720725"/>
          </a:xfrm>
          <a:prstGeom prst="line">
            <a:avLst/>
          </a:prstGeom>
          <a:noFill/>
          <a:ln w="762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it-IT"/>
          </a:p>
        </p:txBody>
      </p:sp>
      <p:sp>
        <p:nvSpPr>
          <p:cNvPr id="161797" name="Text Box 5"/>
          <p:cNvSpPr txBox="1">
            <a:spLocks noChangeArrowheads="1"/>
          </p:cNvSpPr>
          <p:nvPr/>
        </p:nvSpPr>
        <p:spPr bwMode="auto">
          <a:xfrm>
            <a:off x="4176713" y="1927225"/>
            <a:ext cx="50038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a:solidFill>
                  <a:schemeClr val="tx1"/>
                </a:solidFill>
                <a:latin typeface="Tahoma" charset="0"/>
                <a:ea typeface="ＭＳ Ｐゴシック" charset="0"/>
                <a:cs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spcBef>
                <a:spcPct val="50000"/>
              </a:spcBef>
              <a:defRPr/>
            </a:pPr>
            <a:r>
              <a:rPr lang="it-IT" sz="3200" dirty="0" smtClean="0">
                <a:solidFill>
                  <a:srgbClr val="000000"/>
                </a:solidFill>
                <a:latin typeface="Arial" charset="0"/>
              </a:rPr>
              <a:t>gli allievi riformulano così</a:t>
            </a:r>
          </a:p>
        </p:txBody>
      </p:sp>
    </p:spTree>
    <p:extLst>
      <p:ext uri="{BB962C8B-B14F-4D97-AF65-F5344CB8AC3E}">
        <p14:creationId xmlns:p14="http://schemas.microsoft.com/office/powerpoint/2010/main" val="348189509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179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1796"/>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1795">
                                            <p:bg/>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1795">
                                            <p:txEl>
                                              <p:pRg st="0" end="0"/>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1795">
                                            <p:txEl>
                                              <p:pRg st="1" end="1"/>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1795">
                                            <p:txEl>
                                              <p:pRg st="2" end="2"/>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61795">
                                            <p:txEl>
                                              <p:pRg st="3" end="3"/>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617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5" grpId="0" build="p" animBg="1"/>
      <p:bldP spid="161797"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4_Struttura predefinita">
  <a:themeElements>
    <a:clrScheme name="4_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4_Struttura predefinita">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4_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4_Struttura predefinit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4_Struttura predefinit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4_Struttura predefinit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4_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4_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4_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6_Struttura predefinita">
  <a:themeElements>
    <a:clrScheme name="4_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4_Struttura predefinita">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4_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4_Struttura predefinit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4_Struttura predefinit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4_Struttura predefinit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4_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4_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4_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1306</TotalTime>
  <Words>11129</Words>
  <Application>Microsoft Macintosh PowerPoint</Application>
  <PresentationFormat>Presentazione su schermo (4:3)</PresentationFormat>
  <Paragraphs>1152</Paragraphs>
  <Slides>177</Slides>
  <Notes>17</Notes>
  <HiddenSlides>7</HiddenSlides>
  <MMClips>0</MMClips>
  <ScaleCrop>false</ScaleCrop>
  <HeadingPairs>
    <vt:vector size="6" baseType="variant">
      <vt:variant>
        <vt:lpstr>Tema</vt:lpstr>
      </vt:variant>
      <vt:variant>
        <vt:i4>3</vt:i4>
      </vt:variant>
      <vt:variant>
        <vt:lpstr>Server OLE incorporati</vt:lpstr>
      </vt:variant>
      <vt:variant>
        <vt:i4>1</vt:i4>
      </vt:variant>
      <vt:variant>
        <vt:lpstr>Titoli diapositive</vt:lpstr>
      </vt:variant>
      <vt:variant>
        <vt:i4>177</vt:i4>
      </vt:variant>
    </vt:vector>
  </HeadingPairs>
  <TitlesOfParts>
    <vt:vector size="181" baseType="lpstr">
      <vt:lpstr>Tema di Office</vt:lpstr>
      <vt:lpstr>4_Struttura predefinita</vt:lpstr>
      <vt:lpstr>6_Struttura predefinita</vt:lpstr>
      <vt:lpstr>Documento</vt:lpstr>
      <vt:lpstr> La comprensione dei problemi verbali:  genere, sottogeneri, tipologie testuali. </vt:lpstr>
      <vt:lpstr>Scaletta</vt:lpstr>
      <vt:lpstr>Alcune premesse</vt:lpstr>
      <vt:lpstr>Alcune premesse</vt:lpstr>
      <vt:lpstr>I problemi</vt:lpstr>
      <vt:lpstr>Alcune premesse</vt:lpstr>
      <vt:lpstr>Presentazione di PowerPoint</vt:lpstr>
      <vt:lpstr> La comprensione dei problemi verbali  genere, sottogeneri, tipologie testuali. </vt:lpstr>
      <vt:lpstr>Presentazione di PowerPoint</vt:lpstr>
      <vt:lpstr>I problemi</vt:lpstr>
      <vt:lpstr>Presentazione di PowerPoint</vt:lpstr>
      <vt:lpstr>Presentazione di PowerPoint</vt:lpstr>
      <vt:lpstr>I problemi</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Sowder (1989)</vt:lpstr>
      <vt:lpstr>Presentazione di PowerPoint</vt:lpstr>
      <vt:lpstr>(Da De Corte et al., 1985)</vt:lpstr>
      <vt:lpstr> La comprensione del testo:</vt:lpstr>
      <vt:lpstr>(Da De Corte et al., 1985)</vt:lpstr>
      <vt:lpstr>(Da De Corte et al., 1985)</vt:lpstr>
      <vt:lpstr>La scala (2a)</vt:lpstr>
      <vt:lpstr>Presentazione di PowerPoint</vt:lpstr>
      <vt:lpstr>Presentazione di PowerPoint</vt:lpstr>
      <vt:lpstr>Presentazione di PowerPoint</vt:lpstr>
      <vt:lpstr>Presentazione di PowerPoint</vt:lpstr>
      <vt:lpstr>Scaletta</vt:lpstr>
      <vt:lpstr>Presentazione di PowerPoint</vt:lpstr>
      <vt:lpstr>OCSE-PISA: Popolarità del Presidente</vt:lpstr>
      <vt:lpstr>Osservazione </vt:lpstr>
      <vt:lpstr>Nonna Adele</vt:lpstr>
      <vt:lpstr>Pulizie (Cat. 4, 5, 6)  </vt:lpstr>
      <vt:lpstr>Presentazione di PowerPoint</vt:lpstr>
      <vt:lpstr>La scala (2a)</vt:lpstr>
      <vt:lpstr>Vacanze al campeggio (4a)</vt:lpstr>
      <vt:lpstr>Presentazione di PowerPoint</vt:lpstr>
      <vt:lpstr>Levinson (1983)</vt:lpstr>
      <vt:lpstr>Presentazione di PowerPoint</vt:lpstr>
      <vt:lpstr>Importanza della conoscenza enciclopedica</vt:lpstr>
      <vt:lpstr>V elementare</vt:lpstr>
      <vt:lpstr>Presentazione di PowerPoint</vt:lpstr>
      <vt:lpstr>Presentazione di PowerPoint</vt:lpstr>
      <vt:lpstr>Sceneggiature comuni</vt:lpstr>
      <vt:lpstr>Presentazione di PowerPoint</vt:lpstr>
      <vt:lpstr>Umberto Eco  [Lector in fabula, p. 81] </vt:lpstr>
      <vt:lpstr>La comprensione del testo</vt:lpstr>
      <vt:lpstr>Vacanze al campeggio (4a)</vt:lpstr>
      <vt:lpstr>La comprensione del testo</vt:lpstr>
      <vt:lpstr>Il torneo (Invalsi 2013, SNV06 D17)</vt:lpstr>
      <vt:lpstr>Scaletta</vt:lpstr>
      <vt:lpstr>Presentazione di PowerPoint</vt:lpstr>
      <vt:lpstr>Presentazione di PowerPoint</vt:lpstr>
      <vt:lpstr>Presentazione di PowerPoint</vt:lpstr>
      <vt:lpstr>Presentazione di PowerPoint</vt:lpstr>
      <vt:lpstr>Presentazione di PowerPoint</vt:lpstr>
      <vt:lpstr>Presentazione di PowerPoint</vt:lpstr>
      <vt:lpstr>Non sempre contesto e domanda sono separati chiaramente</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Anche nel caso dei problemi verbali…</vt:lpstr>
      <vt:lpstr>Presentazione di PowerPoint</vt:lpstr>
      <vt:lpstr>Presentazione di PowerPoint</vt:lpstr>
      <vt:lpstr>Presentazione di PowerPoint</vt:lpstr>
      <vt:lpstr>Presentazione di PowerPoint</vt:lpstr>
      <vt:lpstr>Presentazione di PowerPoint</vt:lpstr>
      <vt:lpstr>Osservazione</vt:lpstr>
      <vt:lpstr>Osservazione</vt:lpstr>
      <vt:lpstr>Presentazione di PowerPoint</vt:lpstr>
      <vt:lpstr>La comprensione di un problema descrittivovo</vt:lpstr>
      <vt:lpstr>Presentazione di PowerPoint</vt:lpstr>
      <vt:lpstr>La comprensione di un problema descrittivo</vt:lpstr>
      <vt:lpstr>Presentazione di PowerPoint</vt:lpstr>
      <vt:lpstr>Presentazione di PowerPoint</vt:lpstr>
      <vt:lpstr>Qualche esempio di risposte ‘contraddittorie’</vt:lpstr>
      <vt:lpstr>Possibili ulteriori ostacoli alla comprensione di un problema descrittivo</vt:lpstr>
      <vt:lpstr>Presentazione di PowerPoint</vt:lpstr>
      <vt:lpstr>Scaletta</vt:lpstr>
      <vt:lpstr>Presentazione di PowerPoint</vt:lpstr>
      <vt:lpstr>In realtà…</vt:lpstr>
      <vt:lpstr>Nonna Adele</vt:lpstr>
      <vt:lpstr>Il vaso cinese (Pier Luigi Ferrari)</vt:lpstr>
      <vt:lpstr>Il vaso cinese (Pier Luigi Ferrari)</vt:lpstr>
      <vt:lpstr>IL PROBLEMA  DEI GHIOTTONI (RMT: 5a primaria)</vt:lpstr>
      <vt:lpstr>In realtà…</vt:lpstr>
      <vt:lpstr>Ipotesi: Non dipende dalla presenza di dettagli narrativi che ‘distraggono’, ma dalla mancata integrazione di dimensione logica e dimensione narrativa.</vt:lpstr>
      <vt:lpstr>Presentazione di PowerPoint</vt:lpstr>
      <vt:lpstr>Presentazione di PowerPoint</vt:lpstr>
      <vt:lpstr>Abbiamo visto che anche nel caso dei problemi …</vt:lpstr>
      <vt:lpstr>Presentazione di PowerPoint</vt:lpstr>
      <vt:lpstr>Presentazione di PowerPoint</vt:lpstr>
      <vt:lpstr> Automobiline  </vt:lpstr>
      <vt:lpstr>Presentazione di PowerPoint</vt:lpstr>
      <vt:lpstr>Presentazione di PowerPoint</vt:lpstr>
      <vt:lpstr>Presentazione di PowerPoint</vt:lpstr>
      <vt:lpstr>Presentazione di PowerPoint</vt:lpstr>
      <vt:lpstr>Nel caso dei problemi…</vt:lpstr>
      <vt:lpstr>La spesa</vt:lpstr>
      <vt:lpstr>Le mele</vt:lpstr>
      <vt:lpstr>…ma anche</vt:lpstr>
      <vt:lpstr>Presentazione di PowerPoint</vt:lpstr>
      <vt:lpstr>Presentazione di PowerPoint</vt:lpstr>
      <vt:lpstr>Presentazione di PowerPoint</vt:lpstr>
      <vt:lpstr>Presentazione di PowerPoint</vt:lpstr>
      <vt:lpstr>Presentazione di PowerPoint</vt:lpstr>
      <vt:lpstr>Il test delle 3 montagne (Piaget)</vt:lpstr>
      <vt:lpstr>Presentazione di PowerPoint</vt:lpstr>
      <vt:lpstr>Presentazione di PowerPoint</vt:lpstr>
      <vt:lpstr>Presentazione di PowerPoint</vt:lpstr>
      <vt:lpstr>Il test delle 3 montagne (Piaget)</vt:lpstr>
      <vt:lpstr>Presentazione di PowerPoint</vt:lpstr>
      <vt:lpstr>Presentazione di PowerPoint</vt:lpstr>
      <vt:lpstr>Presentazione di PowerPoint</vt:lpstr>
      <vt:lpstr>Presentazione di PowerPoint</vt:lpstr>
      <vt:lpstr>La spesa</vt:lpstr>
      <vt:lpstr>Nel parco  (INVALSI 2009-'10, D2, V primaria)</vt:lpstr>
      <vt:lpstr>Presentazione di PowerPoint</vt:lpstr>
      <vt:lpstr>Nel parco  (INVALSI 2009-'10, D2, V primaria)</vt:lpstr>
      <vt:lpstr>1° test di continuità narrativa</vt:lpstr>
      <vt:lpstr>Presentazione di PowerPoint</vt:lpstr>
      <vt:lpstr>Nonna Adele</vt:lpstr>
      <vt:lpstr>Presentazione di PowerPoint</vt:lpstr>
      <vt:lpstr>Dagli studi citati da M.Donaldson</vt:lpstr>
      <vt:lpstr>2° test di continuità narrativa</vt:lpstr>
      <vt:lpstr>Una sperimentazione</vt:lpstr>
      <vt:lpstr>Nonna Adele riformulata</vt:lpstr>
      <vt:lpstr>Presentazione di PowerPoint</vt:lpstr>
      <vt:lpstr>Presentazione di PowerPoint</vt:lpstr>
      <vt:lpstr>Presentazione di PowerPoint</vt:lpstr>
      <vt:lpstr>Presentazione di PowerPoint</vt:lpstr>
      <vt:lpstr>Presentazione di PowerPoint</vt:lpstr>
      <vt:lpstr>Criticità</vt:lpstr>
      <vt:lpstr>Scaletta</vt:lpstr>
      <vt:lpstr>Presentazione di PowerPoint</vt:lpstr>
      <vt:lpstr>Presentazione di PowerPoint</vt:lpstr>
      <vt:lpstr>4.3 Approcci diversi (Bishop, 1992)</vt:lpstr>
      <vt:lpstr>4.3 Approcci diversi (Bishop, 1992)</vt:lpstr>
      <vt:lpstr>4.4 Ma che cos’è  un ‘buon’ problema in didattica?</vt:lpstr>
      <vt:lpstr>Presentazione di PowerPoint</vt:lpstr>
      <vt:lpstr>Presentazione di PowerPoint</vt:lpstr>
      <vt:lpstr>Michael Polanyi (Personal Knowledge, 1958)</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rosetta zan</dc:creator>
  <cp:lastModifiedBy>rosetta zan</cp:lastModifiedBy>
  <cp:revision>134</cp:revision>
  <cp:lastPrinted>2015-06-16T05:50:25Z</cp:lastPrinted>
  <dcterms:created xsi:type="dcterms:W3CDTF">2015-02-22T16:30:51Z</dcterms:created>
  <dcterms:modified xsi:type="dcterms:W3CDTF">2015-06-27T05:29:50Z</dcterms:modified>
</cp:coreProperties>
</file>