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37"/>
  </p:notesMasterIdLst>
  <p:sldIdLst>
    <p:sldId id="263" r:id="rId2"/>
    <p:sldId id="257" r:id="rId3"/>
    <p:sldId id="304" r:id="rId4"/>
    <p:sldId id="291" r:id="rId5"/>
    <p:sldId id="292" r:id="rId6"/>
    <p:sldId id="293" r:id="rId7"/>
    <p:sldId id="258" r:id="rId8"/>
    <p:sldId id="294" r:id="rId9"/>
    <p:sldId id="262" r:id="rId10"/>
    <p:sldId id="295" r:id="rId11"/>
    <p:sldId id="266" r:id="rId12"/>
    <p:sldId id="275" r:id="rId13"/>
    <p:sldId id="276" r:id="rId14"/>
    <p:sldId id="277" r:id="rId15"/>
    <p:sldId id="279" r:id="rId16"/>
    <p:sldId id="296" r:id="rId17"/>
    <p:sldId id="297" r:id="rId18"/>
    <p:sldId id="282" r:id="rId19"/>
    <p:sldId id="305" r:id="rId20"/>
    <p:sldId id="299" r:id="rId21"/>
    <p:sldId id="289" r:id="rId22"/>
    <p:sldId id="267" r:id="rId23"/>
    <p:sldId id="278" r:id="rId24"/>
    <p:sldId id="268" r:id="rId25"/>
    <p:sldId id="284" r:id="rId26"/>
    <p:sldId id="290" r:id="rId27"/>
    <p:sldId id="287" r:id="rId28"/>
    <p:sldId id="264" r:id="rId29"/>
    <p:sldId id="270" r:id="rId30"/>
    <p:sldId id="272" r:id="rId31"/>
    <p:sldId id="300" r:id="rId32"/>
    <p:sldId id="273" r:id="rId33"/>
    <p:sldId id="303" r:id="rId34"/>
    <p:sldId id="306" r:id="rId35"/>
    <p:sldId id="285" r:id="rId3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zio Scali" initials="ES" lastIdx="3" clrIdx="0">
    <p:extLst>
      <p:ext uri="{19B8F6BF-5375-455C-9EA6-DF929625EA0E}">
        <p15:presenceInfo xmlns:p15="http://schemas.microsoft.com/office/powerpoint/2012/main" userId="d86b90659d0357d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D0C"/>
    <a:srgbClr val="C8D5ED"/>
    <a:srgbClr val="D0DCF0"/>
    <a:srgbClr val="9F9E9E"/>
    <a:srgbClr val="FFE7FD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9" autoAdjust="0"/>
    <p:restoredTop sz="94660"/>
  </p:normalViewPr>
  <p:slideViewPr>
    <p:cSldViewPr>
      <p:cViewPr varScale="1">
        <p:scale>
          <a:sx n="80" d="100"/>
          <a:sy n="80" d="100"/>
        </p:scale>
        <p:origin x="16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4T22:20:37.931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  <p:cm authorId="1" dt="2019-01-24T22:20:39.978" idx="2">
    <p:pos x="146" y="146"/>
    <p:text/>
    <p:extLst>
      <p:ext uri="{C676402C-5697-4E1C-873F-D02D1690AC5C}">
        <p15:threadingInfo xmlns:p15="http://schemas.microsoft.com/office/powerpoint/2012/main" timeZoneBias="-60"/>
      </p:ext>
    </p:extLst>
  </p:cm>
  <p:cm authorId="1" dt="2019-01-24T22:20:40.353" idx="3">
    <p:pos x="282" y="282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08F9D-AA1E-42F7-85FA-5394217E24A5}" type="datetimeFigureOut">
              <a:rPr lang="it-IT" smtClean="0"/>
              <a:t>25/01/2019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C8382-1529-40D7-8C62-10CAE3AB23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2427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8C8382-1529-40D7-8C62-10CAE3AB234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7150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8C8382-1529-40D7-8C62-10CAE3AB234D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343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2EC187-8D26-48CB-A7B1-F879FFCD6E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0C944B4-A8AC-42FA-B1C3-788213B59A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0E77D6C-CDD2-4FAD-8AAC-47D87B8F8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6BB785-C43E-4205-A61B-87AE342F4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49E174C-8DDF-4BF9-A5D6-D9437F540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0957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6D2A0-1114-4159-BBCA-20F088065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F798028-D54C-4A29-9F7B-DB8363454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CEDF7C-2824-4690-8CA4-649AFF0C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B012D1C-F8F6-45FA-A94F-694980C30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AE02AE-4951-44BD-B4FB-91D59C3C2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5318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05BB3A6-5DE0-43FE-B8D5-49D3CBAA8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F625907-4F2E-41F8-A9BC-028A7E198E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9FF05C-5FA0-4C51-A24C-6728A4DC6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78A2A77-CF34-4B4D-A561-EE4663804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248C75-1046-41A3-8F5C-B6F135D6C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212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654B7B-A793-4AAF-BB8B-4F0BB7D40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F2E6D9-1821-4EEA-B21A-DD6EE5F41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2A60536-94B9-4C4C-9F7A-334094766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7A412D-A8F9-4EB9-9C45-8B53A96ED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16CD79-5938-439B-8FD2-99F44D51C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6058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FC1C6D-8031-47BD-8359-DE8E0188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25337A3-0B50-43F0-AEC5-FEE3362A2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3DFCEA-D6F6-4703-9C93-047924678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1B6FFE-ABE7-4E3F-983E-74978C961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CA495B-5B4C-4F03-9632-283718712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969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795EBB-5803-42DB-880E-D5602D0DD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2C2327-8D98-48DC-8A89-2021643A07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62B5009-C9C0-49A4-897C-2D8A0C1BC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B1FBB3D-074A-49E8-A7F0-1FB3AD155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B746B58-63A3-4E87-BBD9-4B86E3250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CB8281D-58F7-4499-8688-259BBDADC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2775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7F2444-F64F-4516-AC73-6184A29EA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EEE8A3E-4E92-4E14-95B2-6EA94B0BB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8A26467-426E-4FD5-B6AD-9EC97B1AC5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FDCDABD-59A5-4F37-86C8-1AF911E273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1F1F8FA-02C9-47B1-A628-FBFC8849CC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09052E2-A53B-4DCE-8EAA-F96CE186A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D62F7EE-4C17-401D-B13C-912FFAE11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8C2C55E-5D44-4700-B912-9DE30108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916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F57C92-484A-44F6-926E-F17D6258A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D683865-AC24-44B3-9C1A-30CCE458B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72B98B6-04EB-4D19-B7E0-6D6875D1C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8E36A79-0AE5-4248-8365-FAE20D161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82481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D2224DF-8615-4EA3-9784-16218D57D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61CE170-15CD-45F9-921D-7B0BC0977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FEFFDF-51B9-47EF-8C8A-9CB0AC905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835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B973B5-91A0-45DC-A1EF-E58413718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6CB119-0890-452A-B317-782840528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3EF2BD6-0B97-4C25-B680-E2ED325B9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E4A870-F8F9-4B75-92CE-0C4791BC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706513-B472-4F34-AEC7-93ACF61F1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571CE38-6441-43D9-8205-030B5840B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8841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9726AA-6018-4364-A939-B339DF0E8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5CB35E6-01D3-4492-A445-D55D680B16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E927802-4584-4811-B389-4F33F045AF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76EB10-FEC3-41A4-9F83-0C3E7E2BE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43C93E3-819B-41B5-A904-6B0E22DB5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EFF9638-0A25-447B-AD6F-3E5EFEB2A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910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391660B-FD29-4D52-B027-E0D821C0B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3AA623F-91E0-442B-A450-139438FBC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01E0CCF-D639-4AE6-BA77-51397F674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7D0A3-E704-4C8D-A342-852E39C02FFB}" type="datetimeFigureOut">
              <a:rPr lang="it-IT" smtClean="0"/>
              <a:t>25/01/2019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286F88-900C-4F89-80CA-759B10812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E9182E-9493-4B5A-ACC8-2BECE8563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29D82-A1DC-44F9-B068-8945A882584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916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accent4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AD7779-7374-4A07-8B78-3A5358D21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055762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/>
              <a:t>XXXVI Seminario Nazionale di Ricerca in Didattica della Matematica</a:t>
            </a:r>
            <a:br>
              <a:rPr lang="it-IT" sz="3200" b="1" dirty="0"/>
            </a:br>
            <a:r>
              <a:rPr lang="it-IT" sz="3200" b="1" dirty="0"/>
              <a:t>«Giovanni Prodi»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02B951F-C0EA-4798-BEA9-C44A1A1B8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140967"/>
            <a:ext cx="7886700" cy="3035995"/>
          </a:xfrm>
        </p:spPr>
        <p:txBody>
          <a:bodyPr/>
          <a:lstStyle/>
          <a:p>
            <a:pPr marL="0" indent="0" algn="ctr">
              <a:buNone/>
            </a:pPr>
            <a:r>
              <a:rPr lang="it-IT" sz="3600" b="1" dirty="0">
                <a:solidFill>
                  <a:srgbClr val="002060"/>
                </a:solidFill>
              </a:rPr>
              <a:t>Lesson Study (in Matematica e oltre) e Formazione degli insegnanti: </a:t>
            </a:r>
          </a:p>
          <a:p>
            <a:pPr marL="0" indent="0" algn="ctr">
              <a:buNone/>
            </a:pPr>
            <a:r>
              <a:rPr lang="it-IT" sz="3600" b="1" dirty="0">
                <a:solidFill>
                  <a:srgbClr val="002060"/>
                </a:solidFill>
              </a:rPr>
              <a:t>un approccio culturale</a:t>
            </a:r>
          </a:p>
          <a:p>
            <a:pPr marL="0" indent="0" algn="ctr">
              <a:buNone/>
            </a:pPr>
            <a:endParaRPr lang="it-IT" sz="28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it-IT" sz="2800" b="1" dirty="0">
                <a:solidFill>
                  <a:srgbClr val="002060"/>
                </a:solidFill>
              </a:rPr>
              <a:t>Controrelatore: Ezio Scali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83860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444C743-CF2B-4383-B820-AF8EF03C7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692696"/>
            <a:ext cx="7886700" cy="6264696"/>
          </a:xfrm>
        </p:spPr>
        <p:txBody>
          <a:bodyPr/>
          <a:lstStyle/>
          <a:p>
            <a:pPr marL="0" indent="0">
              <a:buNone/>
            </a:pPr>
            <a:r>
              <a:rPr lang="it-IT" sz="2800" b="1" dirty="0"/>
              <a:t>…ed</a:t>
            </a:r>
            <a:r>
              <a:rPr lang="it-IT" sz="2800" b="1" dirty="0">
                <a:solidFill>
                  <a:srgbClr val="FF0000"/>
                </a:solidFill>
              </a:rPr>
              <a:t> echi etno-metodologici…</a:t>
            </a:r>
          </a:p>
          <a:p>
            <a:pPr marL="0" indent="0">
              <a:buNone/>
            </a:pPr>
            <a:endParaRPr lang="it-IT" sz="900" dirty="0"/>
          </a:p>
          <a:p>
            <a:pPr marL="0" indent="0" algn="ctr">
              <a:buNone/>
            </a:pPr>
            <a:r>
              <a:rPr lang="it-IT" sz="2400" b="1" dirty="0"/>
              <a:t>Si può dire che la Ricerca richiami </a:t>
            </a:r>
            <a:r>
              <a:rPr lang="it-IT" sz="2400" b="1" dirty="0">
                <a:solidFill>
                  <a:srgbClr val="FF0000"/>
                </a:solidFill>
              </a:rPr>
              <a:t>l’attenzione critica verso la normalità</a:t>
            </a:r>
            <a:r>
              <a:rPr lang="it-IT" sz="2400" b="1" dirty="0"/>
              <a:t> come prodotto di un ordine sociale e culturale continuamente affermato e ricostituito attraverso implicite generalizzazioni.</a:t>
            </a:r>
          </a:p>
          <a:p>
            <a:pPr marL="0" indent="0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sz="2800" b="1" dirty="0"/>
              <a:t>«Il ‘</a:t>
            </a:r>
            <a:r>
              <a:rPr lang="it-IT" sz="2800" b="1" dirty="0">
                <a:solidFill>
                  <a:srgbClr val="FF0000"/>
                </a:solidFill>
              </a:rPr>
              <a:t>caso particolare</a:t>
            </a:r>
            <a:r>
              <a:rPr lang="it-IT" sz="2800" b="1" dirty="0"/>
              <a:t>’ diventa un’occasione di riflessione sulla conoscenza tacita, sulle caratteristiche viste ma non notate, sul carattere di ordinarietà e di familiarità di fenomeni ‘non interessanti’, non avvertiti, continuamente nascosti dalla standing familiarity, che l’analisi ha il compito di scoprire»</a:t>
            </a:r>
            <a:r>
              <a:rPr lang="it-IT" sz="2400" b="1" dirty="0"/>
              <a:t>  			(Fele, Etno-metodologia)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981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BFDEC6-979A-4788-BA57-0FC2F6C74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432" y="271402"/>
            <a:ext cx="7886700" cy="59766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it-IT" sz="3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3600" b="1" dirty="0"/>
          </a:p>
          <a:p>
            <a:pPr marL="0" indent="0">
              <a:buNone/>
            </a:pPr>
            <a:r>
              <a:rPr lang="it-IT" sz="3600" b="1" dirty="0"/>
              <a:t>La ricerca                  genesi</a:t>
            </a:r>
          </a:p>
          <a:p>
            <a:pPr marL="0" indent="0">
              <a:buNone/>
            </a:pPr>
            <a:r>
              <a:rPr lang="it-IT" sz="5400" b="1" dirty="0"/>
              <a:t>                       </a:t>
            </a:r>
            <a:r>
              <a:rPr lang="it-IT" sz="3600" b="1" dirty="0"/>
              <a:t>del ILS</a:t>
            </a:r>
          </a:p>
          <a:p>
            <a:pPr marL="0" indent="0">
              <a:buNone/>
            </a:pPr>
            <a:r>
              <a:rPr lang="it-IT" sz="3600" b="1" dirty="0"/>
              <a:t>                              </a:t>
            </a:r>
          </a:p>
          <a:p>
            <a:pPr marL="0" indent="0">
              <a:buNone/>
            </a:pPr>
            <a:r>
              <a:rPr lang="it-IT" sz="900" b="1" dirty="0"/>
              <a:t>			</a:t>
            </a:r>
          </a:p>
          <a:p>
            <a:pPr marL="0" indent="0">
              <a:buNone/>
            </a:pPr>
            <a:r>
              <a:rPr lang="it-IT" sz="3600" b="1" dirty="0"/>
              <a:t>		             </a:t>
            </a:r>
            <a:r>
              <a:rPr lang="it-IT" sz="2800" b="1" dirty="0"/>
              <a:t> </a:t>
            </a:r>
          </a:p>
          <a:p>
            <a:pPr marL="0" indent="0">
              <a:buNone/>
            </a:pPr>
            <a:r>
              <a:rPr lang="it-IT" sz="2800" b="1" dirty="0"/>
              <a:t>			           </a:t>
            </a:r>
          </a:p>
          <a:p>
            <a:pPr marL="0" indent="0">
              <a:buNone/>
            </a:pPr>
            <a:r>
              <a:rPr lang="it-IT" sz="2800" b="1" dirty="0"/>
              <a:t>			  </a:t>
            </a:r>
          </a:p>
          <a:p>
            <a:pPr marL="0" indent="0">
              <a:buNone/>
            </a:pPr>
            <a:r>
              <a:rPr lang="it-IT" sz="1400" b="1" dirty="0"/>
              <a:t>					</a:t>
            </a:r>
          </a:p>
          <a:p>
            <a:pPr marL="0" indent="0">
              <a:buNone/>
            </a:pPr>
            <a:endParaRPr lang="it-IT" sz="800" b="1" dirty="0"/>
          </a:p>
          <a:p>
            <a:pPr marL="0" indent="0">
              <a:buNone/>
            </a:pPr>
            <a:r>
              <a:rPr lang="it-IT" sz="3600" b="1" dirty="0"/>
              <a:t>	</a:t>
            </a:r>
          </a:p>
          <a:p>
            <a:pPr marL="0" indent="0">
              <a:buNone/>
            </a:pPr>
            <a:r>
              <a:rPr lang="it-IT" sz="3600" b="1" dirty="0"/>
              <a:t> 		    </a:t>
            </a:r>
          </a:p>
          <a:p>
            <a:pPr marL="0" indent="0">
              <a:buNone/>
            </a:pPr>
            <a:r>
              <a:rPr lang="it-IT" sz="2800" b="1" dirty="0"/>
              <a:t>                                                             trasferibilità didattica?</a:t>
            </a:r>
            <a:r>
              <a:rPr lang="it-IT" sz="3600" b="1" dirty="0"/>
              <a:t> </a:t>
            </a:r>
          </a:p>
        </p:txBody>
      </p:sp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78B5559D-0EA6-4E6F-9FA7-D2FE6ED20530}"/>
              </a:ext>
            </a:extLst>
          </p:cNvPr>
          <p:cNvSpPr/>
          <p:nvPr/>
        </p:nvSpPr>
        <p:spPr>
          <a:xfrm>
            <a:off x="2663217" y="1188225"/>
            <a:ext cx="978408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0D29AD92-8CAA-4DBE-BA53-60218F128D95}"/>
              </a:ext>
            </a:extLst>
          </p:cNvPr>
          <p:cNvSpPr/>
          <p:nvPr/>
        </p:nvSpPr>
        <p:spPr>
          <a:xfrm rot="2173761">
            <a:off x="1841387" y="1949089"/>
            <a:ext cx="1322745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67E3ECA8-F5E8-4EAB-9DD3-FD627EE4715B}"/>
              </a:ext>
            </a:extLst>
          </p:cNvPr>
          <p:cNvSpPr/>
          <p:nvPr/>
        </p:nvSpPr>
        <p:spPr>
          <a:xfrm rot="7730683">
            <a:off x="1681969" y="1803217"/>
            <a:ext cx="504057" cy="1503759"/>
          </a:xfrm>
          <a:prstGeom prst="downArrow">
            <a:avLst>
              <a:gd name="adj1" fmla="val 48871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0F270526-6A9D-4FF9-8460-BAB53438BA24}"/>
              </a:ext>
            </a:extLst>
          </p:cNvPr>
          <p:cNvCxnSpPr>
            <a:cxnSpLocks/>
          </p:cNvCxnSpPr>
          <p:nvPr/>
        </p:nvCxnSpPr>
        <p:spPr>
          <a:xfrm flipH="1" flipV="1">
            <a:off x="925702" y="1885256"/>
            <a:ext cx="765978" cy="2839888"/>
          </a:xfrm>
          <a:prstGeom prst="straightConnector1">
            <a:avLst/>
          </a:prstGeom>
          <a:ln w="57150"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6358E77E-6AC4-4A75-B118-F0F6F8E90B5F}"/>
              </a:ext>
            </a:extLst>
          </p:cNvPr>
          <p:cNvCxnSpPr>
            <a:cxnSpLocks/>
          </p:cNvCxnSpPr>
          <p:nvPr/>
        </p:nvCxnSpPr>
        <p:spPr>
          <a:xfrm>
            <a:off x="3271405" y="5259611"/>
            <a:ext cx="1660635" cy="329629"/>
          </a:xfrm>
          <a:prstGeom prst="straightConnector1">
            <a:avLst/>
          </a:prstGeom>
          <a:ln w="571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ccia in giù 1"/>
          <p:cNvSpPr/>
          <p:nvPr/>
        </p:nvSpPr>
        <p:spPr>
          <a:xfrm rot="2535833">
            <a:off x="3172988" y="4205210"/>
            <a:ext cx="510112" cy="74942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 rot="20742858">
            <a:off x="5939216" y="688291"/>
            <a:ext cx="2448272" cy="30469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/>
              <a:t>Collaborazioni interuniversitarie e intra-facoltà…</a:t>
            </a:r>
          </a:p>
          <a:p>
            <a:r>
              <a:rPr lang="it-IT" sz="2400" b="1" dirty="0"/>
              <a:t>Pluralità di competenze professionali…</a:t>
            </a:r>
          </a:p>
          <a:p>
            <a:r>
              <a:rPr lang="it-IT" sz="2400" b="1" dirty="0"/>
              <a:t>Disponibilità di risorse…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2663217" y="2890585"/>
            <a:ext cx="3420952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condizioni specifiche</a:t>
            </a:r>
          </a:p>
          <a:p>
            <a:pPr algn="ctr"/>
            <a:r>
              <a:rPr lang="it-IT" sz="2400" b="1" dirty="0"/>
              <a:t>che hanno reso la </a:t>
            </a:r>
          </a:p>
          <a:p>
            <a:pPr algn="ctr"/>
            <a:r>
              <a:rPr lang="it-IT" sz="2400" b="1" dirty="0"/>
              <a:t>Ricerca feconda</a:t>
            </a:r>
            <a:endParaRPr lang="it-IT" sz="2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30763D0-FD87-4DC6-B171-2B188E984AD9}"/>
              </a:ext>
            </a:extLst>
          </p:cNvPr>
          <p:cNvSpPr txBox="1"/>
          <p:nvPr/>
        </p:nvSpPr>
        <p:spPr>
          <a:xfrm>
            <a:off x="686851" y="4894037"/>
            <a:ext cx="2448272" cy="6001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3300" b="1" dirty="0"/>
              <a:t>trasferibilità</a:t>
            </a:r>
            <a:endParaRPr lang="it-IT" sz="3300" dirty="0"/>
          </a:p>
        </p:txBody>
      </p:sp>
    </p:spTree>
    <p:extLst>
      <p:ext uri="{BB962C8B-B14F-4D97-AF65-F5344CB8AC3E}">
        <p14:creationId xmlns:p14="http://schemas.microsoft.com/office/powerpoint/2010/main" val="86675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2" grpId="0" animBg="1"/>
      <p:bldP spid="4" grpId="0" animBg="1"/>
      <p:bldP spid="8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7066083-1208-41B8-B186-CD24B1BD8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8640"/>
            <a:ext cx="7886700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/>
              <a:t>Un aspetto intrigante:</a:t>
            </a:r>
            <a:r>
              <a:rPr lang="it-IT" dirty="0"/>
              <a:t>    </a:t>
            </a:r>
            <a:r>
              <a:rPr lang="it-IT" sz="3200" b="1" dirty="0">
                <a:solidFill>
                  <a:srgbClr val="FF0000"/>
                </a:solidFill>
              </a:rPr>
              <a:t>il tempo della lezione</a:t>
            </a:r>
          </a:p>
          <a:p>
            <a:pPr marL="0" indent="0">
              <a:buNone/>
            </a:pPr>
            <a:endParaRPr lang="it-IT" sz="400" dirty="0"/>
          </a:p>
          <a:p>
            <a:pPr marL="0" indent="0">
              <a:buNone/>
            </a:pPr>
            <a:r>
              <a:rPr lang="it-IT" sz="2400" b="1" dirty="0"/>
              <a:t>«Il vincolo temporale è una </a:t>
            </a:r>
            <a:r>
              <a:rPr lang="it-IT" sz="2400" b="1" dirty="0">
                <a:solidFill>
                  <a:srgbClr val="FF0000"/>
                </a:solidFill>
              </a:rPr>
              <a:t>caratteristica peculiare </a:t>
            </a:r>
            <a:r>
              <a:rPr lang="it-IT" sz="2400" b="1" dirty="0"/>
              <a:t>del LS» </a:t>
            </a:r>
          </a:p>
          <a:p>
            <a:pPr marL="0" indent="0">
              <a:buNone/>
            </a:pPr>
            <a:r>
              <a:rPr lang="it-IT" sz="2400" b="1" dirty="0"/>
              <a:t>«…Il nostro gruppo invita gli insegnanti a</a:t>
            </a:r>
            <a:r>
              <a:rPr lang="it-IT" sz="2400" b="1" dirty="0">
                <a:solidFill>
                  <a:srgbClr val="FF0000"/>
                </a:solidFill>
              </a:rPr>
              <a:t> progettare una lezione che si svolge in un tempo definito</a:t>
            </a:r>
            <a:r>
              <a:rPr lang="it-IT" sz="2400" b="1" dirty="0"/>
              <a:t>»</a:t>
            </a:r>
          </a:p>
          <a:p>
            <a:pPr marL="0" indent="0">
              <a:buNone/>
            </a:pPr>
            <a:endParaRPr lang="it-IT" sz="400" dirty="0"/>
          </a:p>
          <a:p>
            <a:pPr marL="0" indent="0">
              <a:buNone/>
            </a:pPr>
            <a:r>
              <a:rPr lang="it-IT" dirty="0"/>
              <a:t>				</a:t>
            </a:r>
            <a:r>
              <a:rPr lang="it-IT" sz="2800" b="1" dirty="0">
                <a:solidFill>
                  <a:srgbClr val="002060"/>
                </a:solidFill>
              </a:rPr>
              <a:t>compito difficile</a:t>
            </a:r>
          </a:p>
          <a:p>
            <a:pPr marL="0" indent="0">
              <a:buNone/>
            </a:pPr>
            <a:endParaRPr lang="it-IT" sz="400" b="1" dirty="0"/>
          </a:p>
          <a:p>
            <a:pPr marL="0" indent="0">
              <a:buNone/>
            </a:pPr>
            <a:r>
              <a:rPr lang="it-IT" sz="2400" b="1" dirty="0"/>
              <a:t>		richiede di andare all’essenziale</a:t>
            </a:r>
          </a:p>
          <a:p>
            <a:pPr marL="0" indent="0">
              <a:buNone/>
            </a:pPr>
            <a:r>
              <a:rPr lang="it-IT" sz="2400" b="1" dirty="0"/>
              <a:t>		di ‘asciugare’ la lezione (</a:t>
            </a:r>
            <a:r>
              <a:rPr lang="it-IT" sz="2400" b="1" dirty="0" err="1"/>
              <a:t>labor</a:t>
            </a:r>
            <a:r>
              <a:rPr lang="it-IT" sz="2400" b="1" dirty="0"/>
              <a:t> </a:t>
            </a:r>
            <a:r>
              <a:rPr lang="it-IT" sz="2400" b="1" dirty="0" err="1"/>
              <a:t>limae</a:t>
            </a:r>
            <a:r>
              <a:rPr lang="it-IT" sz="2400" b="1" dirty="0"/>
              <a:t>)</a:t>
            </a:r>
          </a:p>
          <a:p>
            <a:pPr marL="0" indent="0">
              <a:buNone/>
            </a:pPr>
            <a:r>
              <a:rPr lang="it-IT" sz="2400" b="1" dirty="0"/>
              <a:t>		di discutere il peso orario di ciascuna azione</a:t>
            </a:r>
          </a:p>
          <a:p>
            <a:pPr marL="0" indent="0">
              <a:buNone/>
            </a:pPr>
            <a:endParaRPr lang="it-IT" sz="400" b="1" dirty="0"/>
          </a:p>
          <a:p>
            <a:pPr marL="0" indent="0">
              <a:buNone/>
            </a:pPr>
            <a:r>
              <a:rPr lang="it-IT" sz="2400" b="1" dirty="0"/>
              <a:t>				   </a:t>
            </a:r>
            <a:r>
              <a:rPr lang="it-IT" sz="2800" b="1" dirty="0">
                <a:solidFill>
                  <a:srgbClr val="002060"/>
                </a:solidFill>
              </a:rPr>
              <a:t>negoziazione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6C28B06-C1AA-4699-81DB-DFCF218EFE6E}"/>
              </a:ext>
            </a:extLst>
          </p:cNvPr>
          <p:cNvSpPr txBox="1"/>
          <p:nvPr/>
        </p:nvSpPr>
        <p:spPr>
          <a:xfrm rot="21387960">
            <a:off x="1691680" y="4813733"/>
            <a:ext cx="5760640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Nella ‘trasferibilità’ del LS, quali ‘antidoti’ per evitare che la  negoziazione  divenga meccanica e/o si sovrapponga alle necessità didattiche e pedagogiche?</a:t>
            </a:r>
          </a:p>
        </p:txBody>
      </p:sp>
    </p:spTree>
    <p:extLst>
      <p:ext uri="{BB962C8B-B14F-4D97-AF65-F5344CB8AC3E}">
        <p14:creationId xmlns:p14="http://schemas.microsoft.com/office/powerpoint/2010/main" val="341471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2FA0F9-3737-4296-9142-015B49545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62573"/>
            <a:ext cx="7886700" cy="5628283"/>
          </a:xfrm>
        </p:spPr>
        <p:txBody>
          <a:bodyPr/>
          <a:lstStyle/>
          <a:p>
            <a:pPr marL="0" indent="0">
              <a:buNone/>
            </a:pPr>
            <a:r>
              <a:rPr lang="it-IT" sz="2800" b="1" dirty="0"/>
              <a:t>Dal punto di vista dell’insegnante:</a:t>
            </a:r>
          </a:p>
          <a:p>
            <a:pPr marL="0" indent="0">
              <a:buNone/>
            </a:pPr>
            <a:r>
              <a:rPr lang="it-IT" sz="2800" b="1" dirty="0">
                <a:solidFill>
                  <a:srgbClr val="FF0000"/>
                </a:solidFill>
              </a:rPr>
              <a:t>	     perché la determinazione del tempo?</a:t>
            </a:r>
          </a:p>
          <a:p>
            <a:pPr marL="0" indent="0">
              <a:buNone/>
            </a:pPr>
            <a:endParaRPr lang="it-IT" sz="800" dirty="0"/>
          </a:p>
          <a:p>
            <a:r>
              <a:rPr lang="it-IT" sz="2400" b="1" dirty="0"/>
              <a:t>…</a:t>
            </a:r>
            <a:r>
              <a:rPr lang="it-IT" sz="2400" b="1" dirty="0">
                <a:solidFill>
                  <a:srgbClr val="FF0000"/>
                </a:solidFill>
              </a:rPr>
              <a:t>progettazione</a:t>
            </a:r>
            <a:r>
              <a:rPr lang="it-IT" sz="2400" b="1" dirty="0"/>
              <a:t> più realistica e rispettosa dei tempi di attenzione degli studenti</a:t>
            </a:r>
          </a:p>
          <a:p>
            <a:r>
              <a:rPr lang="it-IT" sz="2400" b="1" dirty="0"/>
              <a:t>…tempistica preordinata come opportunità per ragionare sull’</a:t>
            </a:r>
            <a:r>
              <a:rPr lang="it-IT" sz="2400" b="1" dirty="0">
                <a:solidFill>
                  <a:srgbClr val="FF0000"/>
                </a:solidFill>
              </a:rPr>
              <a:t>adeguatezza delle consegne</a:t>
            </a:r>
            <a:r>
              <a:rPr lang="it-IT" sz="2400" b="1" dirty="0"/>
              <a:t>, sulla possibilità di  </a:t>
            </a:r>
            <a:r>
              <a:rPr lang="it-IT" sz="2400" b="1" dirty="0">
                <a:solidFill>
                  <a:srgbClr val="FF0000"/>
                </a:solidFill>
              </a:rPr>
              <a:t>modificarle </a:t>
            </a:r>
            <a:r>
              <a:rPr lang="it-IT" sz="2400" b="1" dirty="0"/>
              <a:t>per rendere il lavoro di gruppo inclusivo</a:t>
            </a:r>
          </a:p>
          <a:p>
            <a:r>
              <a:rPr lang="it-IT" sz="2400" b="1" dirty="0"/>
              <a:t>…spunto per ragionare sull’uso del tempo nella </a:t>
            </a:r>
            <a:r>
              <a:rPr lang="it-IT" sz="2400" b="1" dirty="0">
                <a:solidFill>
                  <a:srgbClr val="FF0000"/>
                </a:solidFill>
              </a:rPr>
              <a:t>didattica</a:t>
            </a:r>
            <a:r>
              <a:rPr lang="it-IT" sz="2400" b="1" dirty="0"/>
              <a:t> quotidiana</a:t>
            </a:r>
          </a:p>
          <a:p>
            <a:endParaRPr lang="it-IT" sz="2400" b="1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D9FCDEC-1716-4AF0-B678-AE441B11538A}"/>
              </a:ext>
            </a:extLst>
          </p:cNvPr>
          <p:cNvSpPr txBox="1"/>
          <p:nvPr/>
        </p:nvSpPr>
        <p:spPr>
          <a:xfrm rot="21161868">
            <a:off x="388467" y="4542775"/>
            <a:ext cx="2270431" cy="830997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Focus sulla </a:t>
            </a:r>
            <a:r>
              <a:rPr lang="it-IT" sz="2400" b="1" dirty="0">
                <a:solidFill>
                  <a:srgbClr val="FF0000"/>
                </a:solidFill>
              </a:rPr>
              <a:t>progettazione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5D47A39-7C42-4864-885D-5CA1AF9CFEE2}"/>
              </a:ext>
            </a:extLst>
          </p:cNvPr>
          <p:cNvSpPr txBox="1"/>
          <p:nvPr/>
        </p:nvSpPr>
        <p:spPr>
          <a:xfrm rot="239523">
            <a:off x="5308060" y="4129411"/>
            <a:ext cx="3456384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/>
              <a:t>Il tempo come elemento </a:t>
            </a:r>
          </a:p>
          <a:p>
            <a:r>
              <a:rPr lang="it-IT" sz="2400" b="1" dirty="0"/>
              <a:t>centrale </a:t>
            </a:r>
            <a:r>
              <a:rPr lang="it-IT" sz="2400" b="1" dirty="0">
                <a:solidFill>
                  <a:srgbClr val="FF0000"/>
                </a:solidFill>
              </a:rPr>
              <a:t>per l’insegnante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3AC6460-6F34-4A03-B722-EA35F383503F}"/>
              </a:ext>
            </a:extLst>
          </p:cNvPr>
          <p:cNvSpPr txBox="1"/>
          <p:nvPr/>
        </p:nvSpPr>
        <p:spPr>
          <a:xfrm rot="384741">
            <a:off x="2459642" y="4803065"/>
            <a:ext cx="5091007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Si può rischiare di </a:t>
            </a:r>
            <a:r>
              <a:rPr lang="it-IT" sz="3200" b="1" dirty="0">
                <a:solidFill>
                  <a:srgbClr val="FF0000"/>
                </a:solidFill>
              </a:rPr>
              <a:t>perdere il tempo </a:t>
            </a:r>
            <a:r>
              <a:rPr lang="it-IT" sz="3200" b="1" dirty="0"/>
              <a:t>dell’interazione fra la consegna e l’allievo…</a:t>
            </a:r>
          </a:p>
        </p:txBody>
      </p:sp>
    </p:spTree>
    <p:extLst>
      <p:ext uri="{BB962C8B-B14F-4D97-AF65-F5344CB8AC3E}">
        <p14:creationId xmlns:p14="http://schemas.microsoft.com/office/powerpoint/2010/main" val="304719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193063-C545-412B-81EF-A06C67629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76672"/>
            <a:ext cx="8119814" cy="5700291"/>
          </a:xfrm>
        </p:spPr>
        <p:txBody>
          <a:bodyPr/>
          <a:lstStyle/>
          <a:p>
            <a:pPr marL="0" indent="0">
              <a:buNone/>
            </a:pPr>
            <a:r>
              <a:rPr lang="it-IT" sz="2400" b="1" dirty="0"/>
              <a:t>Per recuperare atteggiamenti negativi (verso la matematica)…</a:t>
            </a:r>
          </a:p>
          <a:p>
            <a:pPr marL="0" indent="0">
              <a:buNone/>
            </a:pPr>
            <a:r>
              <a:rPr lang="it-IT" sz="2400" dirty="0"/>
              <a:t> </a:t>
            </a:r>
            <a:r>
              <a:rPr lang="it-IT" sz="2400" b="1" dirty="0"/>
              <a:t>«…è estremamente importante </a:t>
            </a:r>
            <a:r>
              <a:rPr lang="it-IT" sz="2400" b="1" dirty="0">
                <a:solidFill>
                  <a:srgbClr val="FF0000"/>
                </a:solidFill>
              </a:rPr>
              <a:t>una metodologia che valorizzi il</a:t>
            </a:r>
            <a:r>
              <a:rPr lang="it-IT" sz="2400" b="1" dirty="0"/>
              <a:t> </a:t>
            </a:r>
            <a:r>
              <a:rPr lang="it-IT" sz="2400" b="1" dirty="0">
                <a:solidFill>
                  <a:srgbClr val="FF0000"/>
                </a:solidFill>
              </a:rPr>
              <a:t>ruolo del tempo </a:t>
            </a:r>
            <a:r>
              <a:rPr lang="it-IT" sz="2400" b="1" dirty="0"/>
              <a:t>nell’attività matematica, contribuendo a scardinare l’idea che il successo in matematica consista nel dare velocemente la risposta corretta» (</a:t>
            </a:r>
            <a:r>
              <a:rPr lang="it-IT" sz="2400" b="1" dirty="0" err="1"/>
              <a:t>Zan</a:t>
            </a:r>
            <a:r>
              <a:rPr lang="it-IT" sz="2400" b="1" dirty="0"/>
              <a:t>, </a:t>
            </a:r>
            <a:r>
              <a:rPr lang="it-IT" sz="2400" b="1" dirty="0" err="1"/>
              <a:t>Baccaglini</a:t>
            </a:r>
            <a:r>
              <a:rPr lang="it-IT" sz="2400" b="1" dirty="0"/>
              <a:t>-Frank, 2017)</a:t>
            </a:r>
          </a:p>
          <a:p>
            <a:pPr marL="0" indent="0">
              <a:buNone/>
            </a:pPr>
            <a:endParaRPr lang="it-IT" sz="24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it-IT" sz="2600" b="1" dirty="0"/>
              <a:t>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DFBEAD4-1574-4AF0-9921-1B31407B436A}"/>
              </a:ext>
            </a:extLst>
          </p:cNvPr>
          <p:cNvSpPr txBox="1"/>
          <p:nvPr/>
        </p:nvSpPr>
        <p:spPr>
          <a:xfrm>
            <a:off x="611490" y="2924944"/>
            <a:ext cx="2736304" cy="19389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crescita nella consapevolezza </a:t>
            </a:r>
          </a:p>
          <a:p>
            <a:pPr algn="ctr"/>
            <a:r>
              <a:rPr lang="it-IT" sz="2400" b="1" dirty="0"/>
              <a:t>degli insegnanti </a:t>
            </a:r>
          </a:p>
          <a:p>
            <a:pPr algn="ctr"/>
            <a:r>
              <a:rPr lang="it-IT" sz="2400" b="1" dirty="0"/>
              <a:t>sulla necessità </a:t>
            </a:r>
          </a:p>
          <a:p>
            <a:pPr algn="ctr"/>
            <a:r>
              <a:rPr lang="it-IT" sz="2400" b="1" dirty="0"/>
              <a:t>di «</a:t>
            </a:r>
            <a:r>
              <a:rPr lang="it-IT" sz="2400" b="1" dirty="0">
                <a:solidFill>
                  <a:srgbClr val="FF0000"/>
                </a:solidFill>
              </a:rPr>
              <a:t>tempi distesi</a:t>
            </a:r>
            <a:r>
              <a:rPr lang="it-IT" sz="2400" b="1" dirty="0"/>
              <a:t>»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E563CC3-0FDB-407C-BD78-3AC76A681901}"/>
              </a:ext>
            </a:extLst>
          </p:cNvPr>
          <p:cNvSpPr txBox="1"/>
          <p:nvPr/>
        </p:nvSpPr>
        <p:spPr>
          <a:xfrm>
            <a:off x="5779046" y="2931923"/>
            <a:ext cx="2736304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LS come </a:t>
            </a:r>
          </a:p>
          <a:p>
            <a:pPr algn="ctr"/>
            <a:r>
              <a:rPr lang="it-IT" sz="2400" b="1" dirty="0"/>
              <a:t>sviluppo dell’</a:t>
            </a:r>
            <a:r>
              <a:rPr lang="it-IT" sz="2400" b="1" dirty="0">
                <a:solidFill>
                  <a:srgbClr val="FF0000"/>
                </a:solidFill>
              </a:rPr>
              <a:t>intenzionalità</a:t>
            </a:r>
            <a:r>
              <a:rPr lang="it-IT" sz="2400" b="1" dirty="0"/>
              <a:t> nell’atto educativo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335A65C-1D25-48E4-98FC-C62C0500AF68}"/>
              </a:ext>
            </a:extLst>
          </p:cNvPr>
          <p:cNvSpPr txBox="1"/>
          <p:nvPr/>
        </p:nvSpPr>
        <p:spPr>
          <a:xfrm rot="20975399">
            <a:off x="2884397" y="4743818"/>
            <a:ext cx="3121496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Che possibilità di incontro si può ipotizzare?</a:t>
            </a:r>
          </a:p>
        </p:txBody>
      </p:sp>
      <p:sp>
        <p:nvSpPr>
          <p:cNvPr id="2" name="Freccia in giù 1">
            <a:extLst>
              <a:ext uri="{FF2B5EF4-FFF2-40B4-BE49-F238E27FC236}">
                <a16:creationId xmlns:a16="http://schemas.microsoft.com/office/drawing/2014/main" id="{1FCC7E60-06FB-4CA5-90C2-9B0B3F4A8E78}"/>
              </a:ext>
            </a:extLst>
          </p:cNvPr>
          <p:cNvSpPr/>
          <p:nvPr/>
        </p:nvSpPr>
        <p:spPr>
          <a:xfrm>
            <a:off x="1907704" y="2492896"/>
            <a:ext cx="360040" cy="334307"/>
          </a:xfrm>
          <a:prstGeom prst="downArrow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023BF14B-822C-41F5-8FAA-8ECADDD318ED}"/>
              </a:ext>
            </a:extLst>
          </p:cNvPr>
          <p:cNvSpPr/>
          <p:nvPr/>
        </p:nvSpPr>
        <p:spPr>
          <a:xfrm>
            <a:off x="4013098" y="3497958"/>
            <a:ext cx="432048" cy="432048"/>
          </a:xfrm>
          <a:prstGeom prst="rightArrow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931FBB3F-67F0-4FFD-BAB4-5F2C7FBAFA5C}"/>
              </a:ext>
            </a:extLst>
          </p:cNvPr>
          <p:cNvSpPr/>
          <p:nvPr/>
        </p:nvSpPr>
        <p:spPr>
          <a:xfrm rot="10800000">
            <a:off x="4688557" y="3497958"/>
            <a:ext cx="432048" cy="432048"/>
          </a:xfrm>
          <a:prstGeom prst="rightArrow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194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 animBg="1"/>
      <p:bldP spid="2" grpId="0" animBg="1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uvola 18">
            <a:extLst>
              <a:ext uri="{FF2B5EF4-FFF2-40B4-BE49-F238E27FC236}">
                <a16:creationId xmlns:a16="http://schemas.microsoft.com/office/drawing/2014/main" id="{BA93F080-5B83-4C55-90D5-5ACBB0735B6F}"/>
              </a:ext>
            </a:extLst>
          </p:cNvPr>
          <p:cNvSpPr/>
          <p:nvPr/>
        </p:nvSpPr>
        <p:spPr>
          <a:xfrm>
            <a:off x="107504" y="1988840"/>
            <a:ext cx="3600400" cy="3168351"/>
          </a:xfrm>
          <a:prstGeom prst="cloud">
            <a:avLst/>
          </a:prstGeom>
          <a:solidFill>
            <a:schemeClr val="bg1">
              <a:lumMod val="95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07A08BE-02F8-458C-8821-F33F01995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402" y="548680"/>
            <a:ext cx="7912948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200" b="1" dirty="0"/>
              <a:t>LS come  </a:t>
            </a:r>
            <a:r>
              <a:rPr lang="it-IT" sz="3200" b="1" dirty="0">
                <a:solidFill>
                  <a:srgbClr val="FF0000"/>
                </a:solidFill>
              </a:rPr>
              <a:t>modello di lezione </a:t>
            </a:r>
            <a:r>
              <a:rPr lang="it-IT" sz="3200" b="1" dirty="0"/>
              <a:t>?</a:t>
            </a:r>
          </a:p>
          <a:p>
            <a:pPr marL="0" indent="0">
              <a:buNone/>
            </a:pPr>
            <a:endParaRPr lang="it-IT" sz="3200" dirty="0"/>
          </a:p>
          <a:p>
            <a:pPr marL="0" indent="0">
              <a:buNone/>
            </a:pPr>
            <a:r>
              <a:rPr lang="it-IT" dirty="0"/>
              <a:t>					       </a:t>
            </a:r>
            <a:r>
              <a:rPr lang="it-IT" sz="3000" b="1" dirty="0"/>
              <a:t>LP</a:t>
            </a:r>
          </a:p>
          <a:p>
            <a:pPr marL="0" indent="0">
              <a:buNone/>
            </a:pPr>
            <a:r>
              <a:rPr lang="it-IT" dirty="0"/>
              <a:t>				     </a:t>
            </a:r>
            <a:r>
              <a:rPr lang="it-IT" sz="2600" b="1" dirty="0">
                <a:solidFill>
                  <a:srgbClr val="002060"/>
                </a:solidFill>
              </a:rPr>
              <a:t>(Contesto classe)</a:t>
            </a:r>
          </a:p>
          <a:p>
            <a:r>
              <a:rPr lang="it-IT" sz="2000" b="1" dirty="0"/>
              <a:t>Co-progettazione  </a:t>
            </a:r>
            <a:r>
              <a:rPr lang="it-IT" sz="2000" dirty="0"/>
              <a:t>					</a:t>
            </a:r>
            <a:r>
              <a:rPr lang="it-IT" sz="2000" b="1" dirty="0"/>
              <a:t>privilegiate alcune </a:t>
            </a:r>
            <a:r>
              <a:rPr lang="it-IT" sz="2000" dirty="0"/>
              <a:t>									</a:t>
            </a:r>
            <a:r>
              <a:rPr lang="it-IT" sz="2000" b="1" dirty="0"/>
              <a:t>tipologie di attività</a:t>
            </a:r>
          </a:p>
          <a:p>
            <a:r>
              <a:rPr lang="it-IT" sz="2000" b="1" dirty="0"/>
              <a:t>Lezione e osservazione</a:t>
            </a:r>
            <a:r>
              <a:rPr lang="it-IT" sz="2000" dirty="0"/>
              <a:t>					</a:t>
            </a:r>
            <a:r>
              <a:rPr lang="it-IT" sz="2000" b="1" dirty="0"/>
              <a:t>privilegiati alcuni</a:t>
            </a:r>
            <a:r>
              <a:rPr lang="it-IT" sz="2000" dirty="0"/>
              <a:t> </a:t>
            </a:r>
            <a:r>
              <a:rPr lang="it-IT" sz="2000" b="1" dirty="0"/>
              <a:t> </a:t>
            </a:r>
            <a:r>
              <a:rPr lang="it-IT" sz="2000" dirty="0"/>
              <a:t>									</a:t>
            </a:r>
            <a:r>
              <a:rPr lang="it-IT" sz="2000" b="1" dirty="0"/>
              <a:t>raggruppamenti</a:t>
            </a:r>
            <a:r>
              <a:rPr lang="it-IT" sz="2000" dirty="0"/>
              <a:t>	</a:t>
            </a:r>
            <a:endParaRPr lang="it-IT" sz="2000" b="1" dirty="0"/>
          </a:p>
          <a:p>
            <a:r>
              <a:rPr lang="it-IT" sz="2000" b="1" dirty="0"/>
              <a:t>Revisione critica</a:t>
            </a:r>
          </a:p>
          <a:p>
            <a:pPr marL="0" indent="0">
              <a:buNone/>
            </a:pPr>
            <a:r>
              <a:rPr lang="it-IT" sz="2000" b="1" dirty="0"/>
              <a:t>   della progettazione</a:t>
            </a:r>
            <a:r>
              <a:rPr lang="it-IT" sz="2000" dirty="0"/>
              <a:t> </a:t>
            </a:r>
          </a:p>
          <a:p>
            <a:pPr marL="0" indent="0">
              <a:buNone/>
            </a:pPr>
            <a:r>
              <a:rPr lang="it-IT" dirty="0"/>
              <a:t>								</a:t>
            </a:r>
          </a:p>
          <a:p>
            <a:pPr marL="0" indent="0">
              <a:buNone/>
            </a:pPr>
            <a:r>
              <a:rPr lang="it-IT" dirty="0"/>
              <a:t> 						 </a:t>
            </a:r>
          </a:p>
          <a:p>
            <a:pPr marL="0" indent="0">
              <a:buNone/>
            </a:pPr>
            <a:r>
              <a:rPr lang="it-IT" dirty="0"/>
              <a:t>	  				 </a:t>
            </a:r>
          </a:p>
          <a:p>
            <a:pPr marL="0" indent="0">
              <a:buNone/>
            </a:pPr>
            <a:r>
              <a:rPr lang="it-IT" dirty="0"/>
              <a:t> 				 </a:t>
            </a:r>
          </a:p>
          <a:p>
            <a:pPr marL="0" indent="0">
              <a:buNone/>
            </a:pPr>
            <a:r>
              <a:rPr lang="it-IT" dirty="0"/>
              <a:t>						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D83AD9AB-EF06-4E11-B2BD-1A470DBF29F4}"/>
              </a:ext>
            </a:extLst>
          </p:cNvPr>
          <p:cNvSpPr/>
          <p:nvPr/>
        </p:nvSpPr>
        <p:spPr>
          <a:xfrm>
            <a:off x="4572000" y="1124744"/>
            <a:ext cx="207916" cy="28803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14C38FB-7DB7-4CA6-9C21-89A61DE920D0}"/>
              </a:ext>
            </a:extLst>
          </p:cNvPr>
          <p:cNvSpPr txBox="1"/>
          <p:nvPr/>
        </p:nvSpPr>
        <p:spPr>
          <a:xfrm rot="20995269">
            <a:off x="705742" y="5239924"/>
            <a:ext cx="2313298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b="1" dirty="0"/>
              <a:t>  Disponibilità</a:t>
            </a:r>
          </a:p>
          <a:p>
            <a:r>
              <a:rPr lang="it-IT" sz="2800" b="1" dirty="0"/>
              <a:t>   culturale ed</a:t>
            </a:r>
          </a:p>
          <a:p>
            <a:r>
              <a:rPr lang="it-IT" sz="2800" b="1" dirty="0"/>
              <a:t>      emotiva!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2B1ABCA-84EF-471B-9055-2D852F8D6E82}"/>
              </a:ext>
            </a:extLst>
          </p:cNvPr>
          <p:cNvSpPr txBox="1"/>
          <p:nvPr/>
        </p:nvSpPr>
        <p:spPr>
          <a:xfrm>
            <a:off x="2915816" y="5048192"/>
            <a:ext cx="4087366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Co-progettazione come accoglienza dell’altro</a:t>
            </a:r>
          </a:p>
          <a:p>
            <a:pPr algn="ctr"/>
            <a:r>
              <a:rPr lang="it-IT" sz="2400" b="1" dirty="0"/>
              <a:t>in vista di un punto di arrivo comune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C04D2B3-5E09-4618-87FD-1BA5B1D0E99A}"/>
              </a:ext>
            </a:extLst>
          </p:cNvPr>
          <p:cNvSpPr txBox="1"/>
          <p:nvPr/>
        </p:nvSpPr>
        <p:spPr>
          <a:xfrm>
            <a:off x="3122380" y="3663208"/>
            <a:ext cx="2271211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Formazione e autoformazione professionale</a:t>
            </a:r>
          </a:p>
        </p:txBody>
      </p:sp>
    </p:spTree>
    <p:extLst>
      <p:ext uri="{BB962C8B-B14F-4D97-AF65-F5344CB8AC3E}">
        <p14:creationId xmlns:p14="http://schemas.microsoft.com/office/powerpoint/2010/main" val="41357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2" grpId="0" animBg="1"/>
      <p:bldP spid="14" grpId="0" animBg="1"/>
      <p:bldP spid="2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uvola 3">
            <a:extLst>
              <a:ext uri="{FF2B5EF4-FFF2-40B4-BE49-F238E27FC236}">
                <a16:creationId xmlns:a16="http://schemas.microsoft.com/office/drawing/2014/main" id="{3F9DB952-A99D-4C05-844F-4F8626873553}"/>
              </a:ext>
            </a:extLst>
          </p:cNvPr>
          <p:cNvSpPr/>
          <p:nvPr/>
        </p:nvSpPr>
        <p:spPr>
          <a:xfrm>
            <a:off x="3383677" y="2123373"/>
            <a:ext cx="3060531" cy="1015664"/>
          </a:xfrm>
          <a:prstGeom prst="cloud">
            <a:avLst/>
          </a:prstGeom>
          <a:solidFill>
            <a:schemeClr val="bg1">
              <a:lumMod val="95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84D82B-343F-4C23-8CFC-367268E4C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04664"/>
            <a:ext cx="7886700" cy="5772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000" b="1" dirty="0"/>
              <a:t>LS come  </a:t>
            </a:r>
            <a:r>
              <a:rPr lang="it-IT" sz="4000" b="1" dirty="0">
                <a:solidFill>
                  <a:srgbClr val="FF0000"/>
                </a:solidFill>
              </a:rPr>
              <a:t>modello di lezione </a:t>
            </a:r>
            <a:r>
              <a:rPr lang="it-IT" sz="4000" b="1" dirty="0"/>
              <a:t>?</a:t>
            </a:r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it-IT" sz="2800" b="1" dirty="0"/>
              <a:t>					      LP</a:t>
            </a:r>
            <a:endParaRPr lang="it-IT" sz="2800" dirty="0"/>
          </a:p>
          <a:p>
            <a:pPr marL="0" indent="0">
              <a:buNone/>
            </a:pPr>
            <a:r>
              <a:rPr lang="it-IT" sz="1400" dirty="0"/>
              <a:t>					</a:t>
            </a:r>
            <a:endParaRPr lang="it-IT" sz="1400" b="1" dirty="0"/>
          </a:p>
          <a:p>
            <a:pPr marL="0" indent="0">
              <a:buNone/>
            </a:pPr>
            <a:r>
              <a:rPr lang="it-IT" sz="1800" dirty="0"/>
              <a:t>				     </a:t>
            </a:r>
            <a:r>
              <a:rPr lang="it-IT" sz="2800" b="1" dirty="0">
                <a:solidFill>
                  <a:srgbClr val="002060"/>
                </a:solidFill>
              </a:rPr>
              <a:t>(Contesto classe)</a:t>
            </a:r>
          </a:p>
          <a:p>
            <a:r>
              <a:rPr lang="it-IT" sz="1800" b="1" dirty="0"/>
              <a:t>Co-progettazione  </a:t>
            </a:r>
            <a:r>
              <a:rPr lang="it-IT" sz="1800" dirty="0"/>
              <a:t>						</a:t>
            </a:r>
            <a:r>
              <a:rPr lang="it-IT" sz="1800" b="1" dirty="0"/>
              <a:t>privilegiate alcune </a:t>
            </a:r>
            <a:r>
              <a:rPr lang="it-IT" sz="1800" dirty="0"/>
              <a:t>									</a:t>
            </a:r>
            <a:r>
              <a:rPr lang="it-IT" sz="1800" b="1" dirty="0"/>
              <a:t>tipologie di attività</a:t>
            </a:r>
          </a:p>
          <a:p>
            <a:r>
              <a:rPr lang="it-IT" sz="1800" b="1" dirty="0"/>
              <a:t>Apertura della classe e</a:t>
            </a:r>
            <a:r>
              <a:rPr lang="it-IT" sz="1800" dirty="0"/>
              <a:t>					</a:t>
            </a:r>
            <a:r>
              <a:rPr lang="it-IT" sz="1800" b="1" dirty="0"/>
              <a:t>privilegiati alcuni</a:t>
            </a:r>
            <a:r>
              <a:rPr lang="it-IT" sz="1800" dirty="0"/>
              <a:t> </a:t>
            </a:r>
            <a:r>
              <a:rPr lang="it-IT" sz="1800" b="1" dirty="0"/>
              <a:t>osservazione</a:t>
            </a:r>
            <a:r>
              <a:rPr lang="it-IT" sz="1800" dirty="0"/>
              <a:t>						</a:t>
            </a:r>
            <a:r>
              <a:rPr lang="it-IT" sz="1800" b="1" dirty="0"/>
              <a:t>raggruppamenti</a:t>
            </a:r>
            <a:r>
              <a:rPr lang="it-IT" sz="1800" dirty="0"/>
              <a:t>		</a:t>
            </a:r>
            <a:endParaRPr lang="it-IT" sz="1800" b="1" dirty="0"/>
          </a:p>
          <a:p>
            <a:r>
              <a:rPr lang="it-IT" sz="1800" b="1" dirty="0"/>
              <a:t>Revisione critica</a:t>
            </a:r>
          </a:p>
          <a:p>
            <a:pPr marL="0" indent="0">
              <a:buNone/>
            </a:pPr>
            <a:r>
              <a:rPr lang="it-IT" sz="1800" b="1" dirty="0"/>
              <a:t>   della progettazione</a:t>
            </a:r>
            <a:r>
              <a:rPr lang="it-IT" sz="1800" dirty="0"/>
              <a:t> </a:t>
            </a:r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2000" dirty="0"/>
              <a:t>		</a:t>
            </a:r>
            <a:r>
              <a:rPr lang="it-IT" dirty="0"/>
              <a:t>					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4C41960-44B0-42C1-B117-D2CEFD2A3528}"/>
              </a:ext>
            </a:extLst>
          </p:cNvPr>
          <p:cNvSpPr txBox="1"/>
          <p:nvPr/>
        </p:nvSpPr>
        <p:spPr>
          <a:xfrm rot="20924808">
            <a:off x="3495006" y="3220490"/>
            <a:ext cx="2476808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Problema della descrizione del contesto</a:t>
            </a:r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DFB23DB7-C773-4B74-A280-67BBC511BA29}"/>
              </a:ext>
            </a:extLst>
          </p:cNvPr>
          <p:cNvSpPr/>
          <p:nvPr/>
        </p:nvSpPr>
        <p:spPr>
          <a:xfrm>
            <a:off x="4717424" y="1142284"/>
            <a:ext cx="207916" cy="28803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2AAA117-6F88-4159-80B2-AB9E703EF214}"/>
              </a:ext>
            </a:extLst>
          </p:cNvPr>
          <p:cNvSpPr txBox="1"/>
          <p:nvPr/>
        </p:nvSpPr>
        <p:spPr>
          <a:xfrm>
            <a:off x="4429246" y="4593637"/>
            <a:ext cx="1852589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 </a:t>
            </a:r>
            <a:r>
              <a:rPr lang="it-IT" sz="2400" b="1" dirty="0"/>
              <a:t>rischio di descrizione</a:t>
            </a:r>
          </a:p>
          <a:p>
            <a:pPr algn="ctr"/>
            <a:r>
              <a:rPr lang="it-IT" sz="2400" b="1" dirty="0"/>
              <a:t>statica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386306E-4FF4-43B1-A444-EAFE5499965F}"/>
              </a:ext>
            </a:extLst>
          </p:cNvPr>
          <p:cNvSpPr txBox="1"/>
          <p:nvPr/>
        </p:nvSpPr>
        <p:spPr>
          <a:xfrm>
            <a:off x="2208757" y="5001850"/>
            <a:ext cx="1872208" cy="1015663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Sguardo soggettivo</a:t>
            </a:r>
          </a:p>
          <a:p>
            <a:pPr algn="ctr"/>
            <a:r>
              <a:rPr lang="it-IT" sz="2000" b="1" dirty="0"/>
              <a:t>dell’insegnante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7C6C7A9-FF68-4DD5-83E3-7D3F0223C178}"/>
              </a:ext>
            </a:extLst>
          </p:cNvPr>
          <p:cNvSpPr txBox="1"/>
          <p:nvPr/>
        </p:nvSpPr>
        <p:spPr>
          <a:xfrm>
            <a:off x="6302828" y="5728154"/>
            <a:ext cx="1623306" cy="70788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Feedback di informazioni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D416033-E560-4474-B309-615B46DFC725}"/>
              </a:ext>
            </a:extLst>
          </p:cNvPr>
          <p:cNvSpPr txBox="1"/>
          <p:nvPr/>
        </p:nvSpPr>
        <p:spPr>
          <a:xfrm>
            <a:off x="6630117" y="4141529"/>
            <a:ext cx="1470976" cy="1323439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Strumenti osservativi e descrittivi rigorosi</a:t>
            </a:r>
          </a:p>
        </p:txBody>
      </p:sp>
    </p:spTree>
    <p:extLst>
      <p:ext uri="{BB962C8B-B14F-4D97-AF65-F5344CB8AC3E}">
        <p14:creationId xmlns:p14="http://schemas.microsoft.com/office/powerpoint/2010/main" val="109872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C7E6D64-374C-4409-AF3F-99B77E295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501569"/>
            <a:ext cx="7920880" cy="1847311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it-IT" sz="4600" b="1" dirty="0"/>
              <a:t>La descrizione del contesto, degli alunni, di un alunno è anch’esso un processo intenzionale, che necessita della </a:t>
            </a:r>
            <a:r>
              <a:rPr lang="it-IT" sz="4600" b="1" dirty="0">
                <a:solidFill>
                  <a:srgbClr val="FF0000"/>
                </a:solidFill>
              </a:rPr>
              <a:t>coscienza delle proprie convinzioni</a:t>
            </a:r>
            <a:r>
              <a:rPr lang="it-IT" sz="4600" b="1" dirty="0"/>
              <a:t>  e del supporto del </a:t>
            </a:r>
            <a:r>
              <a:rPr lang="it-IT" sz="4600" b="1" dirty="0">
                <a:solidFill>
                  <a:srgbClr val="FF0000"/>
                </a:solidFill>
              </a:rPr>
              <a:t>feed-back del gruppo</a:t>
            </a:r>
            <a:r>
              <a:rPr lang="it-IT" sz="4600" b="1" dirty="0"/>
              <a:t>.</a:t>
            </a:r>
          </a:p>
          <a:p>
            <a:pPr marL="0" indent="0">
              <a:buNone/>
            </a:pPr>
            <a:endParaRPr lang="it-IT" sz="7400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026" name="Picture 2" descr="recupero 005">
            <a:extLst>
              <a:ext uri="{FF2B5EF4-FFF2-40B4-BE49-F238E27FC236}">
                <a16:creationId xmlns:a16="http://schemas.microsoft.com/office/drawing/2014/main" id="{A7AB0D34-21D3-4DA1-889F-31C6EFB9E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63" y="2365862"/>
            <a:ext cx="5460577" cy="3840057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rgbClr val="000000"/>
            </a:solidFill>
            <a:miter lim="800000"/>
            <a:headEnd/>
            <a:tailEnd/>
          </a:ln>
          <a:extLst/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70309A8-D3AA-4C22-868E-AB15756BE36D}"/>
              </a:ext>
            </a:extLst>
          </p:cNvPr>
          <p:cNvSpPr txBox="1"/>
          <p:nvPr/>
        </p:nvSpPr>
        <p:spPr>
          <a:xfrm rot="21279543">
            <a:off x="233240" y="3933785"/>
            <a:ext cx="3949479" cy="20621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3200" b="1" dirty="0"/>
              <a:t>     E’ un’esperienza </a:t>
            </a:r>
          </a:p>
          <a:p>
            <a:pPr algn="ctr"/>
            <a:r>
              <a:rPr lang="it-IT" sz="3200" b="1" dirty="0"/>
              <a:t>con il sé  </a:t>
            </a:r>
          </a:p>
          <a:p>
            <a:pPr algn="ctr"/>
            <a:r>
              <a:rPr lang="it-IT" sz="3200" b="1" dirty="0"/>
              <a:t>e con la progettazione</a:t>
            </a:r>
          </a:p>
          <a:p>
            <a:r>
              <a:rPr lang="it-IT" sz="3200" b="1" dirty="0"/>
              <a:t>  tra le più formative</a:t>
            </a:r>
          </a:p>
        </p:txBody>
      </p:sp>
    </p:spTree>
    <p:extLst>
      <p:ext uri="{BB962C8B-B14F-4D97-AF65-F5344CB8AC3E}">
        <p14:creationId xmlns:p14="http://schemas.microsoft.com/office/powerpoint/2010/main" val="352663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uvola 5">
            <a:extLst>
              <a:ext uri="{FF2B5EF4-FFF2-40B4-BE49-F238E27FC236}">
                <a16:creationId xmlns:a16="http://schemas.microsoft.com/office/drawing/2014/main" id="{C207060A-FDFE-4B6A-A216-C647E279A770}"/>
              </a:ext>
            </a:extLst>
          </p:cNvPr>
          <p:cNvSpPr/>
          <p:nvPr/>
        </p:nvSpPr>
        <p:spPr>
          <a:xfrm>
            <a:off x="5700072" y="2348280"/>
            <a:ext cx="3048392" cy="1944216"/>
          </a:xfrm>
          <a:prstGeom prst="cloud">
            <a:avLst/>
          </a:prstGeom>
          <a:solidFill>
            <a:schemeClr val="bg1">
              <a:lumMod val="95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1AA7F6-340A-4771-80C0-5B11EAAA3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548680"/>
            <a:ext cx="7848872" cy="60846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b="1" dirty="0"/>
              <a:t>LS come  </a:t>
            </a:r>
            <a:r>
              <a:rPr lang="it-IT" sz="3600" b="1" dirty="0">
                <a:solidFill>
                  <a:srgbClr val="FF0000"/>
                </a:solidFill>
              </a:rPr>
              <a:t>modello di lezione </a:t>
            </a:r>
            <a:r>
              <a:rPr lang="it-IT" sz="3600" b="1" dirty="0"/>
              <a:t>?</a:t>
            </a:r>
          </a:p>
          <a:p>
            <a:pPr marL="0" indent="0">
              <a:buNone/>
            </a:pPr>
            <a:endParaRPr lang="it-IT" sz="3600" dirty="0"/>
          </a:p>
          <a:p>
            <a:pPr marL="0" indent="0">
              <a:buNone/>
            </a:pPr>
            <a:r>
              <a:rPr lang="it-IT" sz="2400" dirty="0"/>
              <a:t>					      </a:t>
            </a:r>
            <a:r>
              <a:rPr lang="it-IT" sz="2800" b="1" dirty="0"/>
              <a:t>LP</a:t>
            </a:r>
          </a:p>
          <a:p>
            <a:pPr marL="0" indent="0">
              <a:buNone/>
            </a:pPr>
            <a:r>
              <a:rPr lang="it-IT" sz="2400" dirty="0"/>
              <a:t>				 </a:t>
            </a:r>
            <a:r>
              <a:rPr lang="it-IT" sz="2800" b="1" dirty="0">
                <a:solidFill>
                  <a:srgbClr val="002060"/>
                </a:solidFill>
              </a:rPr>
              <a:t>(Contesto classe)</a:t>
            </a:r>
          </a:p>
          <a:p>
            <a:r>
              <a:rPr lang="it-IT" sz="2000" b="1" dirty="0"/>
              <a:t>Co-progettazione  </a:t>
            </a:r>
            <a:r>
              <a:rPr lang="it-IT" sz="2000" dirty="0"/>
              <a:t>					</a:t>
            </a:r>
            <a:r>
              <a:rPr lang="it-IT" sz="2000" b="1" dirty="0"/>
              <a:t>privilegiate alcune </a:t>
            </a:r>
            <a:r>
              <a:rPr lang="it-IT" sz="2000" dirty="0"/>
              <a:t>									</a:t>
            </a:r>
            <a:r>
              <a:rPr lang="it-IT" sz="2000" b="1" dirty="0"/>
              <a:t>tipologie di attività</a:t>
            </a:r>
          </a:p>
          <a:p>
            <a:r>
              <a:rPr lang="it-IT" sz="2000" b="1" dirty="0"/>
              <a:t>Apertura della classe e</a:t>
            </a:r>
            <a:r>
              <a:rPr lang="it-IT" sz="2000" dirty="0"/>
              <a:t>					</a:t>
            </a:r>
            <a:r>
              <a:rPr lang="it-IT" sz="2000" b="1" dirty="0"/>
              <a:t>privilegiati alcuni</a:t>
            </a:r>
            <a:r>
              <a:rPr lang="it-IT" sz="2000" dirty="0"/>
              <a:t> </a:t>
            </a:r>
            <a:r>
              <a:rPr lang="it-IT" sz="2000" b="1" dirty="0"/>
              <a:t>osservazione</a:t>
            </a:r>
            <a:r>
              <a:rPr lang="it-IT" sz="2000" dirty="0"/>
              <a:t>						</a:t>
            </a:r>
            <a:r>
              <a:rPr lang="it-IT" sz="2000" b="1" dirty="0"/>
              <a:t>raggruppamenti</a:t>
            </a:r>
            <a:r>
              <a:rPr lang="it-IT" sz="2000" dirty="0"/>
              <a:t>		</a:t>
            </a:r>
            <a:endParaRPr lang="it-IT" sz="2000" b="1" dirty="0"/>
          </a:p>
          <a:p>
            <a:r>
              <a:rPr lang="it-IT" sz="2000" b="1" dirty="0"/>
              <a:t>Revisione critica</a:t>
            </a:r>
          </a:p>
          <a:p>
            <a:pPr marL="0" indent="0">
              <a:buNone/>
            </a:pPr>
            <a:r>
              <a:rPr lang="it-IT" sz="2000" b="1" dirty="0"/>
              <a:t>   della progettazione</a:t>
            </a:r>
            <a:r>
              <a:rPr lang="it-IT" sz="2000" dirty="0"/>
              <a:t> </a:t>
            </a:r>
          </a:p>
          <a:p>
            <a:pPr marL="0" indent="0">
              <a:buNone/>
            </a:pPr>
            <a:r>
              <a:rPr lang="it-IT" sz="2400" dirty="0"/>
              <a:t>	</a:t>
            </a:r>
            <a:endParaRPr lang="it-IT" sz="1800" dirty="0"/>
          </a:p>
          <a:p>
            <a:pPr marL="0" indent="0">
              <a:buNone/>
            </a:pPr>
            <a:r>
              <a:rPr lang="it-IT" dirty="0"/>
              <a:t>		</a:t>
            </a:r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5EE06051-ABF6-4E1B-8AB9-00B86CB76621}"/>
              </a:ext>
            </a:extLst>
          </p:cNvPr>
          <p:cNvSpPr/>
          <p:nvPr/>
        </p:nvSpPr>
        <p:spPr>
          <a:xfrm>
            <a:off x="4580108" y="1340768"/>
            <a:ext cx="207916" cy="28803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7DB554D-453F-4C4A-BFB7-DE294C3C227C}"/>
              </a:ext>
            </a:extLst>
          </p:cNvPr>
          <p:cNvSpPr txBox="1"/>
          <p:nvPr/>
        </p:nvSpPr>
        <p:spPr>
          <a:xfrm>
            <a:off x="6221097" y="4501871"/>
            <a:ext cx="1728192" cy="830997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/>
              <a:t>    Attività individuali?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FB65AFA-BA44-43CD-B951-80F9ECF61AA6}"/>
              </a:ext>
            </a:extLst>
          </p:cNvPr>
          <p:cNvSpPr txBox="1"/>
          <p:nvPr/>
        </p:nvSpPr>
        <p:spPr>
          <a:xfrm>
            <a:off x="3629226" y="2944686"/>
            <a:ext cx="1734862" cy="1200329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Complessità nel </a:t>
            </a:r>
            <a:r>
              <a:rPr lang="it-IT" sz="2400" b="1" dirty="0" err="1"/>
              <a:t>problem</a:t>
            </a:r>
            <a:r>
              <a:rPr lang="it-IT" sz="2400" b="1" dirty="0"/>
              <a:t> solving ?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D6F6F2F-15F9-4C2C-B4BF-3F3261CA95E2}"/>
              </a:ext>
            </a:extLst>
          </p:cNvPr>
          <p:cNvSpPr txBox="1"/>
          <p:nvPr/>
        </p:nvSpPr>
        <p:spPr>
          <a:xfrm rot="20805947">
            <a:off x="1904749" y="4835386"/>
            <a:ext cx="3024335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b="1" dirty="0"/>
              <a:t>Che trasferibilità in altri quadri teorici?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4F6588E-52C5-4AE4-B5A3-59EFBDCA73D6}"/>
              </a:ext>
            </a:extLst>
          </p:cNvPr>
          <p:cNvSpPr txBox="1"/>
          <p:nvPr/>
        </p:nvSpPr>
        <p:spPr>
          <a:xfrm>
            <a:off x="5700072" y="5805264"/>
            <a:ext cx="1968272" cy="461665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 err="1"/>
              <a:t>Schoenfeld</a:t>
            </a:r>
            <a:r>
              <a:rPr lang="it-IT" sz="24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7543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FD95952-5B14-4A50-967A-283C14DA1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404664"/>
            <a:ext cx="8102724" cy="6048672"/>
          </a:xfrm>
        </p:spPr>
        <p:txBody>
          <a:bodyPr/>
          <a:lstStyle/>
          <a:p>
            <a:pPr marL="0" indent="0">
              <a:buNone/>
            </a:pPr>
            <a:r>
              <a:rPr lang="it-IT" b="1" dirty="0"/>
              <a:t>Attribuzione del ritardo: presentazione del lavoro da parte dei gruppi</a:t>
            </a:r>
          </a:p>
          <a:p>
            <a:pPr marL="0" indent="0">
              <a:buNone/>
            </a:pPr>
            <a:r>
              <a:rPr lang="it-IT" b="1" dirty="0"/>
              <a:t>			</a:t>
            </a:r>
            <a:r>
              <a:rPr lang="it-IT" b="1" dirty="0">
                <a:sym typeface="Wingdings" panose="05000000000000000000" pitchFamily="2" charset="2"/>
              </a:rPr>
              <a:t> attenzione al lessico</a:t>
            </a:r>
          </a:p>
          <a:p>
            <a:pPr marL="0" indent="0">
              <a:buNone/>
            </a:pPr>
            <a:r>
              <a:rPr lang="it-IT" b="1" dirty="0">
                <a:sym typeface="Wingdings" panose="05000000000000000000" pitchFamily="2" charset="2"/>
              </a:rPr>
              <a:t>			 attenzione all’argomentazione</a:t>
            </a:r>
            <a:endParaRPr lang="it-IT" b="1" dirty="0"/>
          </a:p>
          <a:p>
            <a:pPr marL="0" indent="0">
              <a:buNone/>
            </a:pPr>
            <a:r>
              <a:rPr lang="it-IT" b="1" dirty="0"/>
              <a:t>Da 10 minuti previsti a 31 minuti realizzati</a:t>
            </a:r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r>
              <a:rPr lang="it-IT" b="1" dirty="0">
                <a:solidFill>
                  <a:srgbClr val="FF0000"/>
                </a:solidFill>
              </a:rPr>
              <a:t>Tempo di lavoro dei gruppi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b="1" dirty="0"/>
              <a:t>Tempo previsto					Tempo realizzato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		2 minuti per 			</a:t>
            </a:r>
            <a:r>
              <a:rPr lang="it-IT" b="1" dirty="0">
                <a:sym typeface="Wingdings" panose="05000000000000000000" pitchFamily="2" charset="2"/>
              </a:rPr>
              <a:t></a:t>
            </a:r>
            <a:r>
              <a:rPr lang="it-IT" b="1" dirty="0"/>
              <a:t>	2 minuti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		forme congruenti		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      </a:t>
            </a:r>
            <a:r>
              <a:rPr lang="it-IT" b="1" dirty="0">
                <a:solidFill>
                  <a:srgbClr val="FF0000"/>
                </a:solidFill>
              </a:rPr>
              <a:t>5 minuti	</a:t>
            </a:r>
            <a:r>
              <a:rPr lang="it-IT" b="1" dirty="0"/>
              <a:t>							</a:t>
            </a:r>
            <a:r>
              <a:rPr lang="it-IT" b="1" dirty="0">
                <a:solidFill>
                  <a:srgbClr val="FF0000"/>
                </a:solidFill>
              </a:rPr>
              <a:t>20 minuti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b="1" dirty="0"/>
              <a:t>		3 minuti per 			</a:t>
            </a:r>
            <a:r>
              <a:rPr lang="it-IT" b="1" dirty="0">
                <a:sym typeface="Wingdings" panose="05000000000000000000" pitchFamily="2" charset="2"/>
              </a:rPr>
              <a:t></a:t>
            </a:r>
            <a:r>
              <a:rPr lang="it-IT" b="1" dirty="0"/>
              <a:t>	18 minuti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		forme non congruenti	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 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					introduzione di elementi di complessità</a:t>
            </a:r>
            <a:endParaRPr lang="it-IT" dirty="0"/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9141B0E9-B71E-4C1A-867C-333E1630D83B}"/>
              </a:ext>
            </a:extLst>
          </p:cNvPr>
          <p:cNvCxnSpPr/>
          <p:nvPr/>
        </p:nvCxnSpPr>
        <p:spPr>
          <a:xfrm flipV="1">
            <a:off x="7020272" y="4653136"/>
            <a:ext cx="792088" cy="122413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08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5A1DF5-5E62-427A-B54C-98B52DD11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532246"/>
            <a:ext cx="8640960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4000" dirty="0"/>
              <a:t>Lettura e studio della Ricerca: </a:t>
            </a:r>
          </a:p>
          <a:p>
            <a:pPr marL="0" indent="0">
              <a:buNone/>
            </a:pPr>
            <a:r>
              <a:rPr lang="it-IT" sz="4000" dirty="0"/>
              <a:t>			</a:t>
            </a:r>
          </a:p>
          <a:p>
            <a:pPr marL="0" indent="0">
              <a:buNone/>
            </a:pPr>
            <a:r>
              <a:rPr lang="it-IT" sz="4000" dirty="0"/>
              <a:t>			     insegnante</a:t>
            </a:r>
          </a:p>
          <a:p>
            <a:pPr marL="0" indent="0">
              <a:buNone/>
            </a:pPr>
            <a:endParaRPr lang="it-IT" sz="4000" dirty="0"/>
          </a:p>
          <a:p>
            <a:pPr marL="0" indent="0">
              <a:buNone/>
            </a:pPr>
            <a:r>
              <a:rPr lang="it-IT" sz="4000" dirty="0"/>
              <a:t>	     (insegnante – ricercatore)</a:t>
            </a:r>
          </a:p>
          <a:p>
            <a:pPr marL="0" indent="0">
              <a:buNone/>
            </a:pPr>
            <a:endParaRPr lang="it-IT" sz="4000" dirty="0"/>
          </a:p>
          <a:p>
            <a:pPr marL="0" indent="0">
              <a:buNone/>
            </a:pPr>
            <a:r>
              <a:rPr lang="it-IT" sz="4000" dirty="0"/>
              <a:t>				formatore </a:t>
            </a:r>
          </a:p>
          <a:p>
            <a:pPr marL="0" indent="0">
              <a:buNone/>
            </a:pPr>
            <a:endParaRPr lang="it-IT" sz="4000" dirty="0"/>
          </a:p>
          <a:p>
            <a:pPr marL="0" indent="0">
              <a:buNone/>
            </a:pPr>
            <a:r>
              <a:rPr lang="it-IT" sz="4000" dirty="0"/>
              <a:t>(formazione in servizio – Laboratori SFP)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191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39EC28-2AD0-410D-9D95-A69090D38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32656"/>
            <a:ext cx="788670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800" b="1" dirty="0">
                <a:solidFill>
                  <a:srgbClr val="FF0000"/>
                </a:solidFill>
              </a:rPr>
              <a:t>LS </a:t>
            </a:r>
            <a:r>
              <a:rPr lang="it-IT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it-IT" sz="2800" b="1" dirty="0">
                <a:solidFill>
                  <a:srgbClr val="FF0000"/>
                </a:solidFill>
              </a:rPr>
              <a:t>lezione modello / modello di lezione?</a:t>
            </a:r>
          </a:p>
          <a:p>
            <a:pPr marL="0" indent="0" algn="ctr">
              <a:buNone/>
            </a:pPr>
            <a:endParaRPr lang="it-IT" sz="2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it-IT" sz="2800" b="1" dirty="0">
                <a:solidFill>
                  <a:srgbClr val="FF0000"/>
                </a:solidFill>
              </a:rPr>
              <a:t>potrebbe essere </a:t>
            </a:r>
          </a:p>
          <a:p>
            <a:pPr marL="0" indent="0" algn="ctr">
              <a:buNone/>
            </a:pPr>
            <a:r>
              <a:rPr lang="it-IT" sz="2800" b="1" dirty="0">
                <a:solidFill>
                  <a:srgbClr val="FF0000"/>
                </a:solidFill>
              </a:rPr>
              <a:t>entrambe le cose?</a:t>
            </a:r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 algn="r">
              <a:buNone/>
            </a:pPr>
            <a:r>
              <a:rPr lang="it-IT" dirty="0"/>
              <a:t> 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24FC0A-6D0B-4945-941F-3BD9E0BC2CE0}"/>
              </a:ext>
            </a:extLst>
          </p:cNvPr>
          <p:cNvSpPr txBox="1"/>
          <p:nvPr/>
        </p:nvSpPr>
        <p:spPr>
          <a:xfrm>
            <a:off x="5322869" y="2282126"/>
            <a:ext cx="2952328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Scelte con cui confrontarsi in relazione al mutare dei contenuti e delle condizioni di contesto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B14B9C1-34FF-499A-B08E-29876E82B0E7}"/>
              </a:ext>
            </a:extLst>
          </p:cNvPr>
          <p:cNvSpPr txBox="1"/>
          <p:nvPr/>
        </p:nvSpPr>
        <p:spPr>
          <a:xfrm>
            <a:off x="755576" y="2354204"/>
            <a:ext cx="2016225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Idea del «capolavoro»</a:t>
            </a:r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048797CF-808C-4DD5-B30B-664A9852B208}"/>
              </a:ext>
            </a:extLst>
          </p:cNvPr>
          <p:cNvSpPr/>
          <p:nvPr/>
        </p:nvSpPr>
        <p:spPr>
          <a:xfrm rot="19993416">
            <a:off x="6619013" y="851557"/>
            <a:ext cx="360040" cy="1235795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616C788-9D1E-463B-BA88-6DACA4A276B1}"/>
              </a:ext>
            </a:extLst>
          </p:cNvPr>
          <p:cNvSpPr/>
          <p:nvPr/>
        </p:nvSpPr>
        <p:spPr>
          <a:xfrm rot="1797497">
            <a:off x="2305323" y="901054"/>
            <a:ext cx="360040" cy="1235795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CD21A46-7C17-4747-8A2D-64EFD56FB31D}"/>
              </a:ext>
            </a:extLst>
          </p:cNvPr>
          <p:cNvSpPr txBox="1"/>
          <p:nvPr/>
        </p:nvSpPr>
        <p:spPr>
          <a:xfrm>
            <a:off x="355794" y="3393370"/>
            <a:ext cx="3312368" cy="23083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</a:rPr>
              <a:t>Poco confacente con la tradizione culturale italiana: delocalizzazione </a:t>
            </a:r>
          </a:p>
          <a:p>
            <a:pPr algn="ctr"/>
            <a:r>
              <a:rPr lang="it-IT" sz="2400" b="1" dirty="0">
                <a:solidFill>
                  <a:srgbClr val="FF0000"/>
                </a:solidFill>
              </a:rPr>
              <a:t>della responsabilità sul modello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62B2CA4-1457-4CA5-B638-4A8CE0F2F423}"/>
              </a:ext>
            </a:extLst>
          </p:cNvPr>
          <p:cNvSpPr txBox="1"/>
          <p:nvPr/>
        </p:nvSpPr>
        <p:spPr>
          <a:xfrm>
            <a:off x="5086425" y="4393883"/>
            <a:ext cx="3528392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</a:rPr>
              <a:t>Costruzione di una   responsabilità distribuita tra gli elementi del</a:t>
            </a:r>
          </a:p>
          <a:p>
            <a:pPr algn="ctr"/>
            <a:r>
              <a:rPr lang="it-IT" sz="2400" b="1" dirty="0">
                <a:solidFill>
                  <a:srgbClr val="FF0000"/>
                </a:solidFill>
              </a:rPr>
              <a:t>gruppo </a:t>
            </a:r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63F9EC05-9B56-4559-AA82-22B970FFA59A}"/>
              </a:ext>
            </a:extLst>
          </p:cNvPr>
          <p:cNvCxnSpPr/>
          <p:nvPr/>
        </p:nvCxnSpPr>
        <p:spPr>
          <a:xfrm>
            <a:off x="628650" y="1988840"/>
            <a:ext cx="3039512" cy="43924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22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97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9811FB3B-D0F8-4E7C-8154-5E0928DC8CAD}"/>
              </a:ext>
            </a:extLst>
          </p:cNvPr>
          <p:cNvSpPr/>
          <p:nvPr/>
        </p:nvSpPr>
        <p:spPr>
          <a:xfrm>
            <a:off x="1551045" y="3645024"/>
            <a:ext cx="6261315" cy="86409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B607C048-E875-41BE-B6B1-4EF3C1235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76250"/>
            <a:ext cx="7759774" cy="570071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3200" b="1" dirty="0"/>
              <a:t>Processo di </a:t>
            </a:r>
          </a:p>
          <a:p>
            <a:pPr marL="0" indent="0" algn="ctr">
              <a:buNone/>
            </a:pPr>
            <a:r>
              <a:rPr lang="it-IT" sz="3200" b="1" dirty="0">
                <a:solidFill>
                  <a:srgbClr val="FF0000"/>
                </a:solidFill>
              </a:rPr>
              <a:t>decostruzione</a:t>
            </a:r>
            <a:endParaRPr lang="it-IT" sz="3200" b="1" dirty="0"/>
          </a:p>
          <a:p>
            <a:pPr marL="0" indent="0" algn="ctr">
              <a:buNone/>
            </a:pPr>
            <a:endParaRPr lang="it-IT" sz="3200" b="1" dirty="0"/>
          </a:p>
          <a:p>
            <a:pPr marL="0" indent="0" algn="ctr">
              <a:buNone/>
            </a:pPr>
            <a:r>
              <a:rPr lang="it-IT" sz="3200" b="1" dirty="0"/>
              <a:t>come una delle chiavi di lettura </a:t>
            </a:r>
          </a:p>
          <a:p>
            <a:pPr marL="0" indent="0" algn="ctr">
              <a:buNone/>
            </a:pPr>
            <a:r>
              <a:rPr lang="it-IT" sz="3200" b="1" dirty="0"/>
              <a:t>del materiale dal punto di vista </a:t>
            </a:r>
          </a:p>
          <a:p>
            <a:pPr marL="0" indent="0" algn="ctr">
              <a:buNone/>
            </a:pPr>
            <a:r>
              <a:rPr lang="it-IT" sz="3200" b="1" dirty="0"/>
              <a:t>di un uso nella didattica</a:t>
            </a:r>
          </a:p>
          <a:p>
            <a:pPr marL="0" indent="0" algn="ctr">
              <a:buNone/>
            </a:pPr>
            <a:endParaRPr lang="it-IT" sz="3200" b="1" dirty="0"/>
          </a:p>
          <a:p>
            <a:pPr marL="0" indent="0" algn="ctr">
              <a:buNone/>
            </a:pPr>
            <a:r>
              <a:rPr lang="it-IT" sz="3200" b="1" dirty="0"/>
              <a:t>come tema di interesse formativo </a:t>
            </a:r>
          </a:p>
          <a:p>
            <a:pPr marL="0" indent="0" algn="ctr">
              <a:buNone/>
            </a:pPr>
            <a:endParaRPr lang="it-IT" sz="3200" b="1" dirty="0"/>
          </a:p>
          <a:p>
            <a:pPr marL="0" indent="0" algn="ctr">
              <a:buNone/>
            </a:pPr>
            <a:r>
              <a:rPr lang="it-IT" sz="3200" b="1" dirty="0"/>
              <a:t>come occasione di rivisitazione delle esperienze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54EB8564-406B-4C4F-B21E-40AE980B4C7E}"/>
              </a:ext>
            </a:extLst>
          </p:cNvPr>
          <p:cNvSpPr/>
          <p:nvPr/>
        </p:nvSpPr>
        <p:spPr>
          <a:xfrm>
            <a:off x="395536" y="3789040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25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A8861C17-1F10-4B3F-913F-ABD1BC31EE86}"/>
              </a:ext>
            </a:extLst>
          </p:cNvPr>
          <p:cNvSpPr/>
          <p:nvPr/>
        </p:nvSpPr>
        <p:spPr>
          <a:xfrm>
            <a:off x="683280" y="4653135"/>
            <a:ext cx="7992888" cy="172551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C8C69B5-A363-4F9B-868A-EE8C2D4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06846"/>
            <a:ext cx="7832070" cy="6018498"/>
          </a:xfrm>
          <a:noFill/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it-IT" sz="2800" b="1" dirty="0">
                <a:solidFill>
                  <a:srgbClr val="FF0000"/>
                </a:solidFill>
              </a:rPr>
              <a:t>L’idea di </a:t>
            </a:r>
            <a:r>
              <a:rPr lang="it-IT" sz="3600" b="1" dirty="0">
                <a:solidFill>
                  <a:srgbClr val="FF0000"/>
                </a:solidFill>
              </a:rPr>
              <a:t>Ricerca-Formazione    </a:t>
            </a:r>
          </a:p>
          <a:p>
            <a:pPr marL="0" indent="0" algn="ctr">
              <a:buNone/>
            </a:pPr>
            <a:r>
              <a:rPr lang="it-IT" sz="2800" b="1" dirty="0">
                <a:solidFill>
                  <a:srgbClr val="FF0000"/>
                </a:solidFill>
              </a:rPr>
              <a:t>invita a rivisitare criticamente alcuni nodi culturali</a:t>
            </a:r>
          </a:p>
          <a:p>
            <a:pPr marL="0" indent="0">
              <a:buNone/>
            </a:pPr>
            <a:endParaRPr lang="it-IT" sz="1200" b="1" dirty="0"/>
          </a:p>
          <a:p>
            <a:pPr marL="0" indent="0" algn="ctr">
              <a:buNone/>
            </a:pPr>
            <a:r>
              <a:rPr lang="it-IT" sz="3600" b="1" dirty="0"/>
              <a:t>Nodo della </a:t>
            </a:r>
            <a:r>
              <a:rPr lang="it-IT" sz="3600" b="1" dirty="0">
                <a:solidFill>
                  <a:srgbClr val="C00000"/>
                </a:solidFill>
              </a:rPr>
              <a:t>«libertà di insegnamento»</a:t>
            </a:r>
            <a:r>
              <a:rPr lang="it-IT" sz="3600" b="1" dirty="0"/>
              <a:t>:</a:t>
            </a:r>
          </a:p>
          <a:p>
            <a:pPr marL="0" indent="0" algn="ctr">
              <a:buNone/>
            </a:pPr>
            <a:endParaRPr lang="it-IT" sz="3600" b="1" dirty="0"/>
          </a:p>
          <a:p>
            <a:pPr marL="0" indent="0" algn="ctr">
              <a:buNone/>
            </a:pPr>
            <a:r>
              <a:rPr lang="it-IT" sz="3600" b="1" dirty="0">
                <a:solidFill>
                  <a:srgbClr val="C00000"/>
                </a:solidFill>
              </a:rPr>
              <a:t> </a:t>
            </a:r>
            <a:r>
              <a:rPr lang="it-IT" sz="3600" b="1" dirty="0"/>
              <a:t>«</a:t>
            </a:r>
            <a:r>
              <a:rPr lang="it-IT" sz="3600" b="1" dirty="0">
                <a:solidFill>
                  <a:srgbClr val="002060"/>
                </a:solidFill>
              </a:rPr>
              <a:t>rischio del pervertimento del senso quando un oggetto culturale entra nel gioco di inter-retroazione nell’ambiente in cui interviene</a:t>
            </a:r>
            <a:r>
              <a:rPr lang="it-IT" sz="3600" b="1" dirty="0"/>
              <a:t>»</a:t>
            </a:r>
          </a:p>
          <a:p>
            <a:pPr marL="0" indent="0" algn="ctr">
              <a:buNone/>
            </a:pPr>
            <a:r>
              <a:rPr lang="it-IT" sz="2400" b="1" dirty="0"/>
              <a:t>(</a:t>
            </a:r>
            <a:r>
              <a:rPr lang="it-IT" sz="2400" b="1" dirty="0" err="1"/>
              <a:t>Morin</a:t>
            </a:r>
            <a:r>
              <a:rPr lang="it-IT" sz="2400" b="1" dirty="0"/>
              <a:t>)</a:t>
            </a:r>
          </a:p>
          <a:p>
            <a:pPr marL="0" indent="0">
              <a:buNone/>
            </a:pPr>
            <a:endParaRPr lang="it-IT" sz="3600" b="1" dirty="0"/>
          </a:p>
          <a:p>
            <a:pPr lvl="1"/>
            <a:r>
              <a:rPr lang="it-IT" sz="3300" b="1" dirty="0"/>
              <a:t>	</a:t>
            </a:r>
            <a:r>
              <a:rPr lang="it-IT" sz="3000" b="1" dirty="0">
                <a:solidFill>
                  <a:srgbClr val="FF0000"/>
                </a:solidFill>
              </a:rPr>
              <a:t>garanzia della possibilità di pensiero e di progettazione</a:t>
            </a:r>
          </a:p>
          <a:p>
            <a:pPr lvl="1"/>
            <a:endParaRPr lang="it-IT" sz="3000" b="1" dirty="0">
              <a:solidFill>
                <a:srgbClr val="FF0000"/>
              </a:solidFill>
            </a:endParaRPr>
          </a:p>
          <a:p>
            <a:pPr marL="342900" lvl="1" indent="0">
              <a:buNone/>
            </a:pPr>
            <a:endParaRPr lang="it-IT" sz="3000" b="1" dirty="0">
              <a:solidFill>
                <a:srgbClr val="FF0000"/>
              </a:solidFill>
            </a:endParaRPr>
          </a:p>
          <a:p>
            <a:pPr lvl="1"/>
            <a:r>
              <a:rPr lang="it-IT" sz="3000" b="1" dirty="0"/>
              <a:t>  limitato controllo sui risultati di apprendimento</a:t>
            </a:r>
          </a:p>
          <a:p>
            <a:pPr lvl="1"/>
            <a:r>
              <a:rPr lang="it-IT" sz="3000" b="1" dirty="0"/>
              <a:t>  individualismo o rinuncia</a:t>
            </a:r>
          </a:p>
          <a:p>
            <a:pPr lvl="1"/>
            <a:r>
              <a:rPr lang="it-IT" sz="3000" b="1" dirty="0"/>
              <a:t>  deriva tecnicistica</a:t>
            </a:r>
          </a:p>
          <a:p>
            <a:pPr lvl="1"/>
            <a:r>
              <a:rPr lang="it-IT" sz="3000" b="1" dirty="0"/>
              <a:t>  rapporto con la non conoscenza delle </a:t>
            </a:r>
          </a:p>
          <a:p>
            <a:pPr marL="342900" lvl="1" indent="0">
              <a:buNone/>
            </a:pPr>
            <a:r>
              <a:rPr lang="it-IT" sz="3000" b="1" dirty="0"/>
              <a:t>    Indicazioni Nazionali</a:t>
            </a:r>
            <a:endParaRPr lang="it-IT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77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albero, esterni, persona, inpiedi&#10;&#10;Descrizione generata automaticamente">
            <a:extLst>
              <a:ext uri="{FF2B5EF4-FFF2-40B4-BE49-F238E27FC236}">
                <a16:creationId xmlns:a16="http://schemas.microsoft.com/office/drawing/2014/main" id="{699304FC-EAAA-41F2-8F64-C20CFC3507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8540" y="0"/>
            <a:ext cx="9721080" cy="6858000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A9FD6E-D7F9-465C-BFC5-3AFE566D3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332657"/>
            <a:ext cx="8496944" cy="58443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400" b="1" dirty="0">
                <a:solidFill>
                  <a:srgbClr val="FF0000"/>
                </a:solidFill>
              </a:rPr>
              <a:t> </a:t>
            </a:r>
            <a:r>
              <a:rPr lang="it-IT" sz="2400" b="1" dirty="0"/>
              <a:t>                              </a:t>
            </a:r>
            <a:r>
              <a:rPr lang="it-IT" sz="4000" b="1" dirty="0">
                <a:solidFill>
                  <a:srgbClr val="FF0000"/>
                </a:solidFill>
              </a:rPr>
              <a:t>INTENZIONALITA’</a:t>
            </a:r>
          </a:p>
          <a:p>
            <a:pPr marL="0" indent="0">
              <a:buNone/>
            </a:pPr>
            <a:r>
              <a:rPr lang="it-IT" sz="4000" b="1" dirty="0">
                <a:solidFill>
                  <a:srgbClr val="FF0000"/>
                </a:solidFill>
              </a:rPr>
              <a:t>                       EDUCATIVA 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	   </a:t>
            </a:r>
            <a:r>
              <a:rPr lang="it-IT" sz="4000" b="1" dirty="0">
                <a:solidFill>
                  <a:srgbClr val="FF0000"/>
                </a:solidFill>
              </a:rPr>
              <a:t>rapporto con le CONVINZIONI </a:t>
            </a:r>
          </a:p>
          <a:p>
            <a:pPr marL="0" indent="0">
              <a:buNone/>
            </a:pPr>
            <a:r>
              <a:rPr lang="it-IT" sz="4000" b="1" dirty="0">
                <a:solidFill>
                  <a:srgbClr val="FF0000"/>
                </a:solidFill>
              </a:rPr>
              <a:t>					(</a:t>
            </a:r>
            <a:r>
              <a:rPr lang="it-IT" sz="4000" b="1" dirty="0" err="1">
                <a:solidFill>
                  <a:srgbClr val="FF0000"/>
                </a:solidFill>
              </a:rPr>
              <a:t>beliefs</a:t>
            </a:r>
            <a:r>
              <a:rPr lang="it-IT" sz="4000" b="1" dirty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             </a:t>
            </a:r>
            <a:r>
              <a:rPr lang="it-IT" sz="3800" b="1" dirty="0"/>
              <a:t>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79512" y="775436"/>
            <a:ext cx="2340260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dimensione locale </a:t>
            </a:r>
          </a:p>
          <a:p>
            <a:pPr algn="ctr"/>
            <a:r>
              <a:rPr lang="it-IT" sz="2000" b="1" dirty="0"/>
              <a:t>(tempo breve della </a:t>
            </a:r>
          </a:p>
          <a:p>
            <a:pPr algn="ctr"/>
            <a:r>
              <a:rPr lang="it-IT" sz="2000" b="1" dirty="0"/>
              <a:t>progettazione </a:t>
            </a:r>
          </a:p>
          <a:p>
            <a:pPr algn="ctr"/>
            <a:r>
              <a:rPr lang="it-IT" sz="2000" b="1" dirty="0"/>
              <a:t>dell’attività)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868144" y="828894"/>
            <a:ext cx="2788520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dimensione progettuale </a:t>
            </a:r>
          </a:p>
          <a:p>
            <a:pPr algn="ctr"/>
            <a:r>
              <a:rPr lang="it-IT" sz="2000" b="1" dirty="0"/>
              <a:t>(tempo lungo dello </a:t>
            </a:r>
          </a:p>
          <a:p>
            <a:pPr algn="ctr"/>
            <a:r>
              <a:rPr lang="it-IT" sz="2000" b="1" dirty="0"/>
              <a:t>sviluppo delle </a:t>
            </a:r>
          </a:p>
          <a:p>
            <a:pPr algn="ctr"/>
            <a:r>
              <a:rPr lang="it-IT" sz="2000" b="1" dirty="0"/>
              <a:t>competenze)</a:t>
            </a:r>
          </a:p>
        </p:txBody>
      </p:sp>
      <p:sp>
        <p:nvSpPr>
          <p:cNvPr id="7" name="Freccia a destra con strisce 6"/>
          <p:cNvSpPr/>
          <p:nvPr/>
        </p:nvSpPr>
        <p:spPr>
          <a:xfrm rot="5400000">
            <a:off x="3488911" y="1786463"/>
            <a:ext cx="1590005" cy="891391"/>
          </a:xfrm>
          <a:prstGeom prst="stripedRightArrow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519772" y="5055753"/>
            <a:ext cx="4104456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come affrontarlo a partire </a:t>
            </a:r>
          </a:p>
          <a:p>
            <a:pPr algn="ctr"/>
            <a:r>
              <a:rPr lang="it-IT" sz="2800" b="1" dirty="0"/>
              <a:t>dalla Formazione iniziale (SFP)?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C65231D-310E-4093-A23D-62EF1672773F}"/>
              </a:ext>
            </a:extLst>
          </p:cNvPr>
          <p:cNvSpPr txBox="1"/>
          <p:nvPr/>
        </p:nvSpPr>
        <p:spPr>
          <a:xfrm>
            <a:off x="6048054" y="2484990"/>
            <a:ext cx="3078451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Da trama / ordito</a:t>
            </a:r>
          </a:p>
          <a:p>
            <a:pPr algn="ctr"/>
            <a:r>
              <a:rPr lang="it-IT" sz="2400" b="1" dirty="0"/>
              <a:t>a</a:t>
            </a:r>
          </a:p>
          <a:p>
            <a:pPr algn="ctr"/>
            <a:r>
              <a:rPr lang="it-IT" sz="2400" b="1" dirty="0"/>
              <a:t>tessuto?</a:t>
            </a:r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C69009E8-DDB4-4694-A191-992393773323}"/>
              </a:ext>
            </a:extLst>
          </p:cNvPr>
          <p:cNvSpPr/>
          <p:nvPr/>
        </p:nvSpPr>
        <p:spPr>
          <a:xfrm rot="14718942">
            <a:off x="2026246" y="2702951"/>
            <a:ext cx="1456522" cy="459009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EAA6F5A2-9421-460F-9B12-E631F162A980}"/>
              </a:ext>
            </a:extLst>
          </p:cNvPr>
          <p:cNvSpPr/>
          <p:nvPr/>
        </p:nvSpPr>
        <p:spPr>
          <a:xfrm rot="17780625">
            <a:off x="4674205" y="2724167"/>
            <a:ext cx="1456522" cy="459009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35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DD3C3DB-25A9-4222-9E30-180703812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10" y="384895"/>
            <a:ext cx="8856984" cy="6088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>
                <a:solidFill>
                  <a:srgbClr val="FF0000"/>
                </a:solidFill>
              </a:rPr>
              <a:t>Formazione iniziale </a:t>
            </a:r>
          </a:p>
          <a:p>
            <a:pPr marL="0" indent="0">
              <a:buNone/>
            </a:pPr>
            <a:r>
              <a:rPr lang="it-IT" sz="2400" b="1" dirty="0">
                <a:solidFill>
                  <a:srgbClr val="FF0000"/>
                </a:solidFill>
              </a:rPr>
              <a:t>Laboratori e Tirocinio SFP</a:t>
            </a:r>
          </a:p>
          <a:p>
            <a:pPr marL="0" indent="0">
              <a:buNone/>
            </a:pPr>
            <a:endParaRPr lang="it-IT" sz="800" dirty="0"/>
          </a:p>
          <a:p>
            <a:pPr marL="0" indent="0">
              <a:buNone/>
            </a:pPr>
            <a:r>
              <a:rPr lang="it-IT" dirty="0"/>
              <a:t>              </a:t>
            </a:r>
            <a:r>
              <a:rPr lang="it-IT" sz="2400" b="1" dirty="0"/>
              <a:t>Individuazione delle proprie convinzioni</a:t>
            </a:r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r>
              <a:rPr lang="it-IT" sz="2400" b="1" dirty="0"/>
              <a:t>            Molti studenti scelgono SFP «perché c’è poca matematica»</a:t>
            </a:r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r>
              <a:rPr lang="it-IT" sz="2400" b="1" dirty="0"/>
              <a:t>            Brainstorming iniziali: emergono vissuti conflittuali con la </a:t>
            </a:r>
          </a:p>
          <a:p>
            <a:pPr marL="0" indent="0">
              <a:buNone/>
            </a:pPr>
            <a:r>
              <a:rPr lang="it-IT" sz="2400" b="1" dirty="0"/>
              <a:t>	  disciplina attribuiti all’esterno da sé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  <a:p>
            <a:pPr marL="0" indent="0">
              <a:buNone/>
            </a:pPr>
            <a:r>
              <a:rPr lang="it-IT" sz="2400" b="1" dirty="0"/>
              <a:t>	 Piano su cui portare la rielaborazione delle esperienze  </a:t>
            </a:r>
          </a:p>
          <a:p>
            <a:pPr marL="0" indent="0">
              <a:buNone/>
            </a:pPr>
            <a:r>
              <a:rPr lang="it-IT" sz="2400" b="1" dirty="0"/>
              <a:t>           personali (dallo «</a:t>
            </a:r>
            <a:r>
              <a:rPr lang="it-IT" sz="2400" b="1" dirty="0">
                <a:solidFill>
                  <a:srgbClr val="FF0000"/>
                </a:solidFill>
              </a:rPr>
              <a:t>studente che ero</a:t>
            </a:r>
            <a:r>
              <a:rPr lang="it-IT" sz="2400" b="1" dirty="0"/>
              <a:t>» all’«</a:t>
            </a:r>
            <a:r>
              <a:rPr lang="it-IT" sz="2400" b="1" dirty="0">
                <a:solidFill>
                  <a:srgbClr val="FF0000"/>
                </a:solidFill>
              </a:rPr>
              <a:t>insegnante che sarò</a:t>
            </a:r>
            <a:r>
              <a:rPr lang="it-IT" sz="2400" b="1" dirty="0"/>
              <a:t>»)</a:t>
            </a:r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Freccia a destra 4"/>
          <p:cNvSpPr/>
          <p:nvPr/>
        </p:nvSpPr>
        <p:spPr>
          <a:xfrm rot="5400000">
            <a:off x="4594840" y="2022867"/>
            <a:ext cx="288034" cy="3154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 rot="5400000">
            <a:off x="4585728" y="2829856"/>
            <a:ext cx="288034" cy="3154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 rot="21307154">
            <a:off x="2300500" y="5417000"/>
            <a:ext cx="432048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Narrazione e monitoraggio autobiografico ?</a:t>
            </a:r>
          </a:p>
        </p:txBody>
      </p:sp>
      <p:sp>
        <p:nvSpPr>
          <p:cNvPr id="8" name="Freccia a destra 7"/>
          <p:cNvSpPr/>
          <p:nvPr/>
        </p:nvSpPr>
        <p:spPr>
          <a:xfrm rot="5400000">
            <a:off x="4618568" y="4250635"/>
            <a:ext cx="288034" cy="3154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F6CA4E9D-72F5-4677-B18E-2A69A2C9BFB6}"/>
              </a:ext>
            </a:extLst>
          </p:cNvPr>
          <p:cNvSpPr/>
          <p:nvPr/>
        </p:nvSpPr>
        <p:spPr>
          <a:xfrm>
            <a:off x="395536" y="1484784"/>
            <a:ext cx="681870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69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9E9C3B82-AAD0-4038-9226-90E43051AC38}"/>
              </a:ext>
            </a:extLst>
          </p:cNvPr>
          <p:cNvSpPr txBox="1"/>
          <p:nvPr/>
        </p:nvSpPr>
        <p:spPr>
          <a:xfrm rot="511660">
            <a:off x="4013483" y="2351909"/>
            <a:ext cx="5076056" cy="415498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«</a:t>
            </a:r>
            <a:r>
              <a:rPr lang="it-IT" sz="2400" b="1" dirty="0"/>
              <a:t>Mi sono rivista io piccola. Mi sono rivista incapace. Mi sono guardata i segni che questo mi ha lasciato:</a:t>
            </a:r>
            <a:r>
              <a:rPr lang="it-IT" sz="2400" b="1" dirty="0">
                <a:solidFill>
                  <a:srgbClr val="FF0000"/>
                </a:solidFill>
              </a:rPr>
              <a:t> ho scelto questo corso di studi perché la matematica era elementare?</a:t>
            </a:r>
          </a:p>
          <a:p>
            <a:pPr algn="ctr"/>
            <a:r>
              <a:rPr lang="it-IT" sz="2400" b="1" dirty="0"/>
              <a:t> Potrò essere diversa dalla mia maestra che guardava i miei risultati e mi faceva una carezza che ho sempre pensato compassionevole? Nel laboratorio e nel corso ho visto una speranza»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DFEF02D-4E94-4C9A-BC06-9F36DB0CEC80}"/>
              </a:ext>
            </a:extLst>
          </p:cNvPr>
          <p:cNvSpPr txBox="1"/>
          <p:nvPr/>
        </p:nvSpPr>
        <p:spPr>
          <a:xfrm rot="21436906">
            <a:off x="197687" y="1884843"/>
            <a:ext cx="3816424" cy="48936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«Ogni lezione mi porto a casa  </a:t>
            </a:r>
            <a:r>
              <a:rPr lang="it-IT" sz="2400" b="1" dirty="0">
                <a:solidFill>
                  <a:srgbClr val="FF0000"/>
                </a:solidFill>
              </a:rPr>
              <a:t>un pezzetto della maestra che vorrei diventare</a:t>
            </a:r>
            <a:r>
              <a:rPr lang="it-IT" sz="2400" b="1" dirty="0"/>
              <a:t>, una persona che pensa che si debba </a:t>
            </a:r>
            <a:r>
              <a:rPr lang="it-IT" sz="2400" b="1" dirty="0">
                <a:solidFill>
                  <a:srgbClr val="FF0000"/>
                </a:solidFill>
              </a:rPr>
              <a:t>dare il tempo per i processi di pensiero</a:t>
            </a:r>
            <a:r>
              <a:rPr lang="it-IT" sz="2400" b="1" dirty="0"/>
              <a:t>. E’ stata una folgorazione l’esempio di un altro modo di fare una divisione: prima non l’avevo capita! Ho scoperto che</a:t>
            </a:r>
          </a:p>
          <a:p>
            <a:pPr algn="ctr"/>
            <a:r>
              <a:rPr lang="it-IT" sz="2400" b="1" dirty="0"/>
              <a:t>nella matematica si può dare il tempo di costruire…»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E702DC2-3BCD-4E60-A78C-230AB03C42D5}"/>
              </a:ext>
            </a:extLst>
          </p:cNvPr>
          <p:cNvSpPr txBox="1"/>
          <p:nvPr/>
        </p:nvSpPr>
        <p:spPr>
          <a:xfrm rot="329410" flipH="1">
            <a:off x="1235579" y="501441"/>
            <a:ext cx="7560839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«Elemento centrale che mi porto a casa da queste lezioni è l’idea e la necessità d’essere </a:t>
            </a:r>
            <a:r>
              <a:rPr lang="it-IT" sz="2400" b="1" dirty="0">
                <a:solidFill>
                  <a:srgbClr val="FF0000"/>
                </a:solidFill>
              </a:rPr>
              <a:t>il più consapevoli possibile di ciò che si fa </a:t>
            </a:r>
            <a:r>
              <a:rPr lang="it-IT" sz="2400" b="1" dirty="0"/>
              <a:t>e di tutte le dinamiche (a volte non manifeste) che si possono constatare nella classe»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D6C512F-7711-49F6-94BF-D013D5FA74B0}"/>
              </a:ext>
            </a:extLst>
          </p:cNvPr>
          <p:cNvSpPr txBox="1"/>
          <p:nvPr/>
        </p:nvSpPr>
        <p:spPr>
          <a:xfrm rot="20783153">
            <a:off x="1216151" y="2554908"/>
            <a:ext cx="6711697" cy="24314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it-IT" sz="4400" b="1" dirty="0"/>
              <a:t>LABORATORI SFP I° ANNO:</a:t>
            </a:r>
          </a:p>
          <a:p>
            <a:pPr algn="ctr"/>
            <a:r>
              <a:rPr lang="it-IT" sz="3600" b="1" dirty="0"/>
              <a:t>trasparenza nell’affioramento di convinzioni, non ancora rielaborate culturalmente</a:t>
            </a:r>
          </a:p>
        </p:txBody>
      </p:sp>
    </p:spTree>
    <p:extLst>
      <p:ext uri="{BB962C8B-B14F-4D97-AF65-F5344CB8AC3E}">
        <p14:creationId xmlns:p14="http://schemas.microsoft.com/office/powerpoint/2010/main" val="4193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2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20F25407-0E16-45D1-9836-E75628F66A43}"/>
              </a:ext>
            </a:extLst>
          </p:cNvPr>
          <p:cNvSpPr txBox="1"/>
          <p:nvPr/>
        </p:nvSpPr>
        <p:spPr>
          <a:xfrm>
            <a:off x="3250378" y="2759015"/>
            <a:ext cx="2837443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b="1" dirty="0"/>
              <a:t>Formare alla complessità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E980B3B-3427-4328-AFF9-115AA0CEE1FE}"/>
              </a:ext>
            </a:extLst>
          </p:cNvPr>
          <p:cNvSpPr txBox="1"/>
          <p:nvPr/>
        </p:nvSpPr>
        <p:spPr>
          <a:xfrm>
            <a:off x="3772828" y="4728380"/>
            <a:ext cx="2314993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…rischio dell’addestramento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834751F-EE5F-4C0B-9162-8E87765C44E6}"/>
              </a:ext>
            </a:extLst>
          </p:cNvPr>
          <p:cNvSpPr txBox="1"/>
          <p:nvPr/>
        </p:nvSpPr>
        <p:spPr>
          <a:xfrm>
            <a:off x="2756985" y="1189760"/>
            <a:ext cx="2314993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b="1" dirty="0"/>
              <a:t>Formazione efficace</a:t>
            </a:r>
          </a:p>
          <a:p>
            <a:pPr algn="ctr"/>
            <a:r>
              <a:rPr lang="it-IT" sz="2000" b="1" dirty="0"/>
              <a:t>sul tempo lungo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DF538AF-3BFD-4052-B6E1-395B3003708C}"/>
              </a:ext>
            </a:extLst>
          </p:cNvPr>
          <p:cNvSpPr txBox="1"/>
          <p:nvPr/>
        </p:nvSpPr>
        <p:spPr>
          <a:xfrm>
            <a:off x="534972" y="387664"/>
            <a:ext cx="2232248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Forzando sul livello meta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CE1B39-FDA8-4B5D-80E4-A939D0D01C46}"/>
              </a:ext>
            </a:extLst>
          </p:cNvPr>
          <p:cNvSpPr txBox="1"/>
          <p:nvPr/>
        </p:nvSpPr>
        <p:spPr>
          <a:xfrm>
            <a:off x="6578631" y="3367846"/>
            <a:ext cx="2016226" cy="16312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Affrontare il problema del Tirocinio e della </a:t>
            </a:r>
          </a:p>
          <a:p>
            <a:pPr algn="ctr"/>
            <a:r>
              <a:rPr lang="it-IT" sz="2000" b="1" dirty="0"/>
              <a:t>Formazione dei tutor accoglienti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28550BF-F72C-4531-8259-EE88C00F589E}"/>
              </a:ext>
            </a:extLst>
          </p:cNvPr>
          <p:cNvSpPr txBox="1"/>
          <p:nvPr/>
        </p:nvSpPr>
        <p:spPr>
          <a:xfrm>
            <a:off x="3772828" y="5611487"/>
            <a:ext cx="2313262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/>
              <a:t>…rischio che </a:t>
            </a:r>
          </a:p>
          <a:p>
            <a:pPr algn="ctr"/>
            <a:r>
              <a:rPr lang="it-IT" sz="2000" b="1" dirty="0"/>
              <a:t>diventi depositario</a:t>
            </a:r>
          </a:p>
          <a:p>
            <a:pPr algn="ctr"/>
            <a:r>
              <a:rPr lang="it-IT" sz="2000" b="1" dirty="0"/>
              <a:t>dell’azione didattica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7D4668B-334A-4CA6-BFB4-7BF487FDE0FB}"/>
              </a:ext>
            </a:extLst>
          </p:cNvPr>
          <p:cNvSpPr txBox="1"/>
          <p:nvPr/>
        </p:nvSpPr>
        <p:spPr>
          <a:xfrm>
            <a:off x="3220754" y="3424385"/>
            <a:ext cx="2837442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FF0000"/>
                </a:solidFill>
              </a:rPr>
              <a:t>Lesson Study: </a:t>
            </a:r>
          </a:p>
          <a:p>
            <a:r>
              <a:rPr lang="it-IT" sz="3200" b="1" dirty="0">
                <a:solidFill>
                  <a:srgbClr val="FF0000"/>
                </a:solidFill>
              </a:rPr>
              <a:t>occasione per…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5011588-3185-44BF-8A56-51844998E814}"/>
              </a:ext>
            </a:extLst>
          </p:cNvPr>
          <p:cNvSpPr txBox="1"/>
          <p:nvPr/>
        </p:nvSpPr>
        <p:spPr>
          <a:xfrm flipH="1">
            <a:off x="5652120" y="1966661"/>
            <a:ext cx="3336638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/>
              <a:t>Costruire attenzioni inclusive </a:t>
            </a:r>
          </a:p>
          <a:p>
            <a:pPr algn="ctr"/>
            <a:r>
              <a:rPr lang="it-IT" sz="2000" b="1" dirty="0"/>
              <a:t>alle diverse difficoltà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D4E03FA-6B7E-4D74-887F-2E13F7F0853A}"/>
              </a:ext>
            </a:extLst>
          </p:cNvPr>
          <p:cNvSpPr txBox="1"/>
          <p:nvPr/>
        </p:nvSpPr>
        <p:spPr>
          <a:xfrm>
            <a:off x="582578" y="4122149"/>
            <a:ext cx="1963230" cy="1323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Monitorare le rassicurazioni che fornisce il modello 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F63A716-4B8E-422A-A73D-0FFB68C757DC}"/>
              </a:ext>
            </a:extLst>
          </p:cNvPr>
          <p:cNvSpPr txBox="1"/>
          <p:nvPr/>
        </p:nvSpPr>
        <p:spPr>
          <a:xfrm>
            <a:off x="177444" y="1323132"/>
            <a:ext cx="2314993" cy="16312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Permettendo la rielaborazione in un lavoro cooperativo</a:t>
            </a:r>
          </a:p>
          <a:p>
            <a:pPr algn="ctr"/>
            <a:r>
              <a:rPr lang="it-IT" sz="2000" b="1" dirty="0"/>
              <a:t>con pluralità di competenze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622FA6B-2A38-4BF9-9C0E-3A50F3747855}"/>
              </a:ext>
            </a:extLst>
          </p:cNvPr>
          <p:cNvSpPr txBox="1"/>
          <p:nvPr/>
        </p:nvSpPr>
        <p:spPr>
          <a:xfrm>
            <a:off x="177444" y="3172639"/>
            <a:ext cx="2837442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/>
              <a:t>Costruzione di strumenti</a:t>
            </a:r>
          </a:p>
          <a:p>
            <a:pPr algn="ctr"/>
            <a:r>
              <a:rPr lang="it-IT" dirty="0"/>
              <a:t>(</a:t>
            </a:r>
            <a:r>
              <a:rPr lang="it-IT" sz="2000" b="1" dirty="0"/>
              <a:t>culturali</a:t>
            </a:r>
            <a:r>
              <a:rPr lang="it-IT" dirty="0"/>
              <a:t>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BBA28FC-CC2F-401A-8F33-9B2C6A7B865D}"/>
              </a:ext>
            </a:extLst>
          </p:cNvPr>
          <p:cNvSpPr txBox="1"/>
          <p:nvPr/>
        </p:nvSpPr>
        <p:spPr>
          <a:xfrm>
            <a:off x="5235153" y="215076"/>
            <a:ext cx="2837443" cy="16312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Capace di affrontare le sfide attuali: ad esempio la caduta delle competenze argomentative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B0F8DA4-0D68-4425-AD07-BFB4308EDEC1}"/>
              </a:ext>
            </a:extLst>
          </p:cNvPr>
          <p:cNvSpPr txBox="1"/>
          <p:nvPr/>
        </p:nvSpPr>
        <p:spPr>
          <a:xfrm>
            <a:off x="177444" y="5611486"/>
            <a:ext cx="2682719" cy="10156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Gestione condivisa della responsabilità educativa</a:t>
            </a:r>
          </a:p>
        </p:txBody>
      </p:sp>
    </p:spTree>
    <p:extLst>
      <p:ext uri="{BB962C8B-B14F-4D97-AF65-F5344CB8AC3E}">
        <p14:creationId xmlns:p14="http://schemas.microsoft.com/office/powerpoint/2010/main" val="196125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3" grpId="0" animBg="1"/>
      <p:bldP spid="4" grpId="0" animBg="1"/>
      <p:bldP spid="12" grpId="0" animBg="1"/>
      <p:bldP spid="13" grpId="0" animBg="1"/>
      <p:bldP spid="14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9811FB3B-D0F8-4E7C-8154-5E0928DC8CAD}"/>
              </a:ext>
            </a:extLst>
          </p:cNvPr>
          <p:cNvSpPr/>
          <p:nvPr/>
        </p:nvSpPr>
        <p:spPr>
          <a:xfrm>
            <a:off x="1373944" y="4669716"/>
            <a:ext cx="6726448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B607C048-E875-41BE-B6B1-4EF3C1235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76250"/>
            <a:ext cx="7886700" cy="570071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3200" b="1" dirty="0"/>
              <a:t>Processo di </a:t>
            </a:r>
          </a:p>
          <a:p>
            <a:pPr marL="0" indent="0" algn="ctr">
              <a:buNone/>
            </a:pPr>
            <a:r>
              <a:rPr lang="it-IT" sz="3200" b="1" dirty="0">
                <a:solidFill>
                  <a:srgbClr val="FF0000"/>
                </a:solidFill>
              </a:rPr>
              <a:t>decostruzione  </a:t>
            </a:r>
            <a:endParaRPr lang="it-IT" sz="3200" b="1" dirty="0"/>
          </a:p>
          <a:p>
            <a:pPr marL="0" indent="0" algn="ctr">
              <a:buNone/>
            </a:pPr>
            <a:endParaRPr lang="it-IT" sz="3200" b="1" dirty="0"/>
          </a:p>
          <a:p>
            <a:pPr marL="0" indent="0" algn="ctr">
              <a:buNone/>
            </a:pPr>
            <a:r>
              <a:rPr lang="it-IT" sz="3200" b="1" dirty="0"/>
              <a:t>come una delle chiavi di lettura </a:t>
            </a:r>
          </a:p>
          <a:p>
            <a:pPr marL="0" indent="0" algn="ctr">
              <a:buNone/>
            </a:pPr>
            <a:r>
              <a:rPr lang="it-IT" sz="3200" b="1" dirty="0"/>
              <a:t>del materiale dal punto di vista </a:t>
            </a:r>
          </a:p>
          <a:p>
            <a:pPr marL="0" indent="0" algn="ctr">
              <a:buNone/>
            </a:pPr>
            <a:r>
              <a:rPr lang="it-IT" sz="3200" b="1" dirty="0"/>
              <a:t>di un uso nella didattica</a:t>
            </a:r>
          </a:p>
          <a:p>
            <a:pPr marL="0" indent="0" algn="ctr">
              <a:buNone/>
            </a:pPr>
            <a:endParaRPr lang="it-IT" sz="3200" b="1" dirty="0"/>
          </a:p>
          <a:p>
            <a:pPr marL="0" indent="0" algn="ctr">
              <a:buNone/>
            </a:pPr>
            <a:r>
              <a:rPr lang="it-IT" sz="3200" b="1" dirty="0"/>
              <a:t>come tema di interesse formativo </a:t>
            </a:r>
          </a:p>
          <a:p>
            <a:pPr marL="0" indent="0" algn="ctr">
              <a:buNone/>
            </a:pPr>
            <a:endParaRPr lang="it-IT" sz="3200" b="1" dirty="0"/>
          </a:p>
          <a:p>
            <a:pPr marL="0" indent="0" algn="ctr">
              <a:buNone/>
            </a:pPr>
            <a:r>
              <a:rPr lang="it-IT" sz="3200" b="1" dirty="0"/>
              <a:t>come occasione di rivisitazione delle esperienze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54EB8564-406B-4C4F-B21E-40AE980B4C7E}"/>
              </a:ext>
            </a:extLst>
          </p:cNvPr>
          <p:cNvSpPr/>
          <p:nvPr/>
        </p:nvSpPr>
        <p:spPr>
          <a:xfrm>
            <a:off x="395536" y="5039468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07931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56434A2-F3D9-4AB2-854A-D48EB8841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488" y="332656"/>
            <a:ext cx="8748464" cy="577229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sz="4500" b="1" dirty="0"/>
              <a:t>Nodo del </a:t>
            </a:r>
            <a:r>
              <a:rPr lang="it-IT" sz="4500" b="1" dirty="0">
                <a:solidFill>
                  <a:srgbClr val="C00000"/>
                </a:solidFill>
              </a:rPr>
              <a:t>profilo professionale </a:t>
            </a:r>
            <a:r>
              <a:rPr lang="it-IT" sz="4500" b="1" dirty="0"/>
              <a:t>dell’insegnante (in relazione al rapporto con la Ricerca) </a:t>
            </a:r>
          </a:p>
          <a:p>
            <a:pPr marL="0" indent="0">
              <a:buNone/>
            </a:pPr>
            <a:endParaRPr lang="it-IT" sz="1400" b="1" dirty="0"/>
          </a:p>
          <a:p>
            <a:pPr marL="0" indent="0">
              <a:buNone/>
            </a:pPr>
            <a:r>
              <a:rPr lang="it-IT" sz="4000" b="1" dirty="0"/>
              <a:t>Seminario 2012: </a:t>
            </a:r>
          </a:p>
          <a:p>
            <a:pPr marL="0" indent="0">
              <a:buNone/>
            </a:pPr>
            <a:r>
              <a:rPr lang="it-IT" sz="4000" b="1" dirty="0"/>
              <a:t>«Dalla ricerca in didattica della matematica alla ricerca </a:t>
            </a:r>
          </a:p>
          <a:p>
            <a:pPr marL="0" indent="0">
              <a:buNone/>
            </a:pPr>
            <a:r>
              <a:rPr lang="it-IT" sz="4000" b="1" dirty="0"/>
              <a:t>sulla formazione degli insegnanti»</a:t>
            </a:r>
          </a:p>
          <a:p>
            <a:pPr marL="0" indent="0">
              <a:buNone/>
            </a:pPr>
            <a:endParaRPr lang="it-IT" sz="1400" b="1" dirty="0"/>
          </a:p>
          <a:p>
            <a:pPr marL="0" indent="0">
              <a:buNone/>
            </a:pPr>
            <a:r>
              <a:rPr lang="it-IT" sz="4000" b="1" dirty="0"/>
              <a:t>Nostra esperienza (NRD Genova)</a:t>
            </a:r>
          </a:p>
          <a:p>
            <a:pPr marL="0" indent="0">
              <a:buNone/>
            </a:pPr>
            <a:r>
              <a:rPr lang="it-IT" sz="3600" b="1" dirty="0"/>
              <a:t> </a:t>
            </a:r>
          </a:p>
          <a:p>
            <a:pPr marL="0" indent="0">
              <a:buNone/>
            </a:pPr>
            <a:endParaRPr lang="it-IT" sz="3600" b="1" dirty="0"/>
          </a:p>
          <a:p>
            <a:pPr marL="0" indent="0">
              <a:buNone/>
            </a:pPr>
            <a:endParaRPr lang="it-IT" sz="3600" b="1" dirty="0"/>
          </a:p>
          <a:p>
            <a:pPr marL="0" indent="0">
              <a:buNone/>
            </a:pPr>
            <a:endParaRPr lang="it-IT" sz="3600" b="1" dirty="0"/>
          </a:p>
          <a:p>
            <a:pPr marL="0" indent="0">
              <a:buNone/>
            </a:pPr>
            <a:endParaRPr lang="it-IT" sz="3600" b="1" dirty="0"/>
          </a:p>
          <a:p>
            <a:pPr marL="0" indent="0">
              <a:buNone/>
            </a:pPr>
            <a:endParaRPr lang="it-IT" sz="3600" b="1" dirty="0"/>
          </a:p>
          <a:p>
            <a:pPr marL="0" indent="0">
              <a:buNone/>
            </a:pPr>
            <a:endParaRPr lang="it-IT" sz="3600" b="1" dirty="0"/>
          </a:p>
          <a:p>
            <a:pPr marL="0" indent="0">
              <a:buNone/>
            </a:pPr>
            <a:endParaRPr lang="it-IT" sz="3600" b="1" dirty="0"/>
          </a:p>
          <a:p>
            <a:pPr marL="0" indent="0">
              <a:buNone/>
            </a:pPr>
            <a:r>
              <a:rPr lang="it-IT" sz="3600" b="1" dirty="0"/>
              <a:t>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6914377-7113-4391-970B-E185B575FA78}"/>
              </a:ext>
            </a:extLst>
          </p:cNvPr>
          <p:cNvSpPr txBox="1"/>
          <p:nvPr/>
        </p:nvSpPr>
        <p:spPr>
          <a:xfrm>
            <a:off x="144048" y="3452243"/>
            <a:ext cx="4285478" cy="20928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FF0000"/>
                </a:solidFill>
              </a:rPr>
              <a:t>Lavoro comune </a:t>
            </a:r>
            <a:r>
              <a:rPr lang="it-IT" sz="2800" b="1" dirty="0"/>
              <a:t>fra ricerca e insegnanti orientato al miglioramento dell’apprendimento</a:t>
            </a:r>
          </a:p>
          <a:p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DAB45D2-C413-46B7-A0A3-68450E58F91E}"/>
              </a:ext>
            </a:extLst>
          </p:cNvPr>
          <p:cNvSpPr txBox="1"/>
          <p:nvPr/>
        </p:nvSpPr>
        <p:spPr>
          <a:xfrm rot="20917748">
            <a:off x="3351647" y="3062474"/>
            <a:ext cx="5077566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gli universitari offrono competenze metodologiche e i legami con problematiche di ricerca più vaste </a:t>
            </a:r>
            <a:endParaRPr lang="it-IT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ABD467F-D1E0-425A-8A6C-721C59C96E44}"/>
              </a:ext>
            </a:extLst>
          </p:cNvPr>
          <p:cNvSpPr txBox="1"/>
          <p:nvPr/>
        </p:nvSpPr>
        <p:spPr>
          <a:xfrm>
            <a:off x="2461318" y="3924136"/>
            <a:ext cx="5474401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il lavoro comune concerne lo sviluppo di esperienze didattiche, l’interpretazione di ciò che succede in classe e l’identificazione di possibili modifiche </a:t>
            </a:r>
            <a:r>
              <a:rPr lang="it-IT" sz="2800" b="1" dirty="0">
                <a:solidFill>
                  <a:srgbClr val="FF0000"/>
                </a:solidFill>
              </a:rPr>
              <a:t>in funzione dei risultati di ricerca</a:t>
            </a:r>
          </a:p>
        </p:txBody>
      </p:sp>
    </p:spTree>
    <p:extLst>
      <p:ext uri="{BB962C8B-B14F-4D97-AF65-F5344CB8AC3E}">
        <p14:creationId xmlns:p14="http://schemas.microsoft.com/office/powerpoint/2010/main" val="339431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AA593FB-4595-4455-AF03-244107F23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82771"/>
            <a:ext cx="7886700" cy="573354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it-IT" sz="3000" b="1" dirty="0"/>
              <a:t>A causa della diversità di esigenze</a:t>
            </a:r>
          </a:p>
          <a:p>
            <a:pPr marL="0" indent="0" algn="ctr">
              <a:buNone/>
            </a:pPr>
            <a:r>
              <a:rPr lang="it-IT" sz="3000" b="1" dirty="0"/>
              <a:t> </a:t>
            </a:r>
            <a:r>
              <a:rPr lang="it-IT" sz="3000" b="1" dirty="0">
                <a:solidFill>
                  <a:srgbClr val="FF0000"/>
                </a:solidFill>
              </a:rPr>
              <a:t>comunicazione complessa </a:t>
            </a:r>
            <a:r>
              <a:rPr lang="it-IT" sz="3000" b="1" dirty="0"/>
              <a:t>fra </a:t>
            </a:r>
          </a:p>
          <a:p>
            <a:pPr marL="0" indent="0" algn="ctr">
              <a:buNone/>
            </a:pPr>
            <a:r>
              <a:rPr lang="it-IT" sz="3000" b="1" dirty="0"/>
              <a:t>ricerca e insegnanti</a:t>
            </a:r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r>
              <a:rPr lang="it-IT" sz="2400" b="1" dirty="0"/>
              <a:t> 		       </a:t>
            </a:r>
          </a:p>
          <a:p>
            <a:pPr marL="0" indent="0">
              <a:buNone/>
            </a:pPr>
            <a:r>
              <a:rPr lang="it-IT" sz="2400" b="1" dirty="0"/>
              <a:t>			                  </a:t>
            </a:r>
            <a:r>
              <a:rPr lang="it-IT" sz="3000" b="1" dirty="0"/>
              <a:t>ma anche </a:t>
            </a:r>
          </a:p>
          <a:p>
            <a:pPr marL="0" indent="0">
              <a:buNone/>
            </a:pPr>
            <a:r>
              <a:rPr lang="it-IT" sz="2400" b="1" dirty="0"/>
              <a:t>			    </a:t>
            </a:r>
            <a:r>
              <a:rPr lang="it-IT" sz="3500" b="1" dirty="0">
                <a:solidFill>
                  <a:srgbClr val="FF0000"/>
                </a:solidFill>
              </a:rPr>
              <a:t>complementarietà</a:t>
            </a:r>
            <a:r>
              <a:rPr lang="it-IT" sz="3500" b="1" dirty="0"/>
              <a:t> </a:t>
            </a:r>
          </a:p>
          <a:p>
            <a:pPr marL="0" indent="0" algn="just">
              <a:buNone/>
            </a:pPr>
            <a:r>
              <a:rPr lang="it-IT" sz="3300" b="1" dirty="0"/>
              <a:t>   </a:t>
            </a:r>
          </a:p>
          <a:p>
            <a:pPr marL="0" indent="0">
              <a:buNone/>
            </a:pPr>
            <a:endParaRPr lang="it-IT" sz="2400" b="1" dirty="0"/>
          </a:p>
          <a:p>
            <a:pPr marL="0" indent="0" algn="ctr">
              <a:buNone/>
            </a:pPr>
            <a:r>
              <a:rPr lang="it-IT" sz="3600" b="1" dirty="0"/>
              <a:t> </a:t>
            </a:r>
            <a:endParaRPr lang="it-IT" sz="2400" b="1" dirty="0"/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endParaRPr lang="it-IT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A2E8F811-73FC-4F59-AFBB-D61E053BFA3C}"/>
              </a:ext>
            </a:extLst>
          </p:cNvPr>
          <p:cNvCxnSpPr/>
          <p:nvPr/>
        </p:nvCxnSpPr>
        <p:spPr>
          <a:xfrm flipH="1">
            <a:off x="3203848" y="1412776"/>
            <a:ext cx="504056" cy="28803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D74FCF51-2EFB-49B5-9024-150D9EB094B3}"/>
              </a:ext>
            </a:extLst>
          </p:cNvPr>
          <p:cNvCxnSpPr/>
          <p:nvPr/>
        </p:nvCxnSpPr>
        <p:spPr>
          <a:xfrm>
            <a:off x="5292080" y="1412776"/>
            <a:ext cx="360040" cy="28803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ADBE2B9-7F25-440A-9F29-930231C34361}"/>
              </a:ext>
            </a:extLst>
          </p:cNvPr>
          <p:cNvSpPr txBox="1"/>
          <p:nvPr/>
        </p:nvSpPr>
        <p:spPr>
          <a:xfrm>
            <a:off x="4777088" y="1819946"/>
            <a:ext cx="3914010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Costruzione di situazioni         didattiche  che  permettono di raggiungere gli obiettivi di apprendimento</a:t>
            </a:r>
            <a:endParaRPr lang="it-IT" sz="24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20476F2-CEB6-415B-A2D1-F197C4CBB5AC}"/>
              </a:ext>
            </a:extLst>
          </p:cNvPr>
          <p:cNvSpPr txBox="1"/>
          <p:nvPr/>
        </p:nvSpPr>
        <p:spPr>
          <a:xfrm>
            <a:off x="1005027" y="1819946"/>
            <a:ext cx="2200955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La descrizione e l’analisi dei comportamenti degli allievi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892A996-8CBA-488D-A0F3-D6C513642E2F}"/>
              </a:ext>
            </a:extLst>
          </p:cNvPr>
          <p:cNvSpPr txBox="1"/>
          <p:nvPr/>
        </p:nvSpPr>
        <p:spPr>
          <a:xfrm>
            <a:off x="116049" y="4331698"/>
            <a:ext cx="8911902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/>
              <a:t>l’insegnante vede l’analisi dei comportamenti degli allievi come necessari per la realizzazione degli obiettivi di apprendimento: mette al centro il pensiero dell’allievo e questo cambia la progressione del lavoro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E293C36-0DFE-4CD3-9970-78546A253306}"/>
              </a:ext>
            </a:extLst>
          </p:cNvPr>
          <p:cNvSpPr txBox="1"/>
          <p:nvPr/>
        </p:nvSpPr>
        <p:spPr>
          <a:xfrm rot="21252203">
            <a:off x="1433993" y="5815702"/>
            <a:ext cx="668619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>
                <a:solidFill>
                  <a:srgbClr val="FF0000"/>
                </a:solidFill>
              </a:rPr>
              <a:t>(analisi a priori, attività, analisi a posteriori)</a:t>
            </a:r>
          </a:p>
        </p:txBody>
      </p:sp>
    </p:spTree>
    <p:extLst>
      <p:ext uri="{BB962C8B-B14F-4D97-AF65-F5344CB8AC3E}">
        <p14:creationId xmlns:p14="http://schemas.microsoft.com/office/powerpoint/2010/main" val="42051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605B60F-BE75-4078-9811-22F7DA4A2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332656"/>
            <a:ext cx="8352928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/>
              <a:t>Confronto con LS: </a:t>
            </a:r>
          </a:p>
          <a:p>
            <a:pPr marL="0" indent="0">
              <a:buNone/>
            </a:pPr>
            <a:endParaRPr lang="it-IT" sz="2400" b="1" dirty="0"/>
          </a:p>
          <a:p>
            <a:r>
              <a:rPr lang="it-IT" sz="2400" b="1" dirty="0"/>
              <a:t>	attraversare il problema della trasposizione culturale  </a:t>
            </a:r>
          </a:p>
          <a:p>
            <a:endParaRPr lang="it-IT" sz="800" b="1" dirty="0"/>
          </a:p>
          <a:p>
            <a:r>
              <a:rPr lang="it-IT" sz="2400" b="1" dirty="0"/>
              <a:t>	evitare di comparare, di tradurre…</a:t>
            </a:r>
          </a:p>
          <a:p>
            <a:endParaRPr lang="it-IT" sz="800" b="1" dirty="0"/>
          </a:p>
          <a:p>
            <a:r>
              <a:rPr lang="it-IT" sz="2400" b="1" dirty="0"/>
              <a:t>	riflettere su esempi   (cannucce)</a:t>
            </a:r>
          </a:p>
          <a:p>
            <a:r>
              <a:rPr lang="it-IT" sz="2400" b="1"/>
              <a:t> </a:t>
            </a:r>
            <a:r>
              <a:rPr lang="it-IT" sz="2400" b="1" dirty="0"/>
              <a:t>	scoperta nel nostro quadro culturale delle potenzialità 		nella rappresentazione attiva </a:t>
            </a:r>
            <a:r>
              <a:rPr lang="it-IT" sz="2400" b="1"/>
              <a:t>del tempo</a:t>
            </a:r>
            <a:endParaRPr lang="it-IT" sz="2400" b="1" dirty="0"/>
          </a:p>
          <a:p>
            <a:r>
              <a:rPr lang="it-IT" sz="2400" b="1" dirty="0"/>
              <a:t>	in assenza di spaesamento…</a:t>
            </a:r>
          </a:p>
          <a:p>
            <a:r>
              <a:rPr lang="it-IT" sz="2400" b="1" dirty="0"/>
              <a:t>	riflessione meta</a:t>
            </a:r>
          </a:p>
          <a:p>
            <a:r>
              <a:rPr lang="it-IT" sz="2400" b="1" dirty="0"/>
              <a:t>	dispositivo metodologico     </a:t>
            </a:r>
            <a:r>
              <a:rPr lang="it-IT" sz="4800" b="1" dirty="0"/>
              <a:t>≠   </a:t>
            </a:r>
            <a:r>
              <a:rPr lang="it-IT" sz="2400" b="1" dirty="0"/>
              <a:t>da strumento    </a:t>
            </a:r>
          </a:p>
          <a:p>
            <a:pPr marL="0" indent="0">
              <a:buNone/>
            </a:pPr>
            <a:r>
              <a:rPr lang="it-IT" sz="2400" b="1" dirty="0"/>
              <a:t>                             (TC)</a:t>
            </a:r>
          </a:p>
        </p:txBody>
      </p:sp>
    </p:spTree>
    <p:extLst>
      <p:ext uri="{BB962C8B-B14F-4D97-AF65-F5344CB8AC3E}">
        <p14:creationId xmlns:p14="http://schemas.microsoft.com/office/powerpoint/2010/main" val="5047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584C5B3-6140-437E-BDEB-A4644D41E246}"/>
              </a:ext>
            </a:extLst>
          </p:cNvPr>
          <p:cNvSpPr txBox="1"/>
          <p:nvPr/>
        </p:nvSpPr>
        <p:spPr>
          <a:xfrm rot="21306010">
            <a:off x="1617406" y="4217758"/>
            <a:ext cx="4273599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la possibilità di agire sulla propria </a:t>
            </a:r>
            <a:r>
              <a:rPr lang="it-IT" sz="2800" b="1" dirty="0">
                <a:solidFill>
                  <a:srgbClr val="FF0000"/>
                </a:solidFill>
              </a:rPr>
              <a:t>mentalità</a:t>
            </a:r>
            <a:r>
              <a:rPr lang="it-IT" sz="2800" b="1" dirty="0"/>
              <a:t> al fine di abbandonare metodologie inadeguate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F848907-B571-4ACA-921E-A0FB42BA692B}"/>
              </a:ext>
            </a:extLst>
          </p:cNvPr>
          <p:cNvSpPr txBox="1"/>
          <p:nvPr/>
        </p:nvSpPr>
        <p:spPr>
          <a:xfrm rot="20707185">
            <a:off x="355051" y="1858921"/>
            <a:ext cx="4536504" cy="2246769"/>
          </a:xfrm>
          <a:prstGeom prst="rect">
            <a:avLst/>
          </a:prstGeom>
          <a:solidFill>
            <a:schemeClr val="bg2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un aumento di </a:t>
            </a:r>
            <a:r>
              <a:rPr lang="it-IT" sz="2800" b="1" dirty="0">
                <a:solidFill>
                  <a:srgbClr val="FF0000"/>
                </a:solidFill>
              </a:rPr>
              <a:t>consapevolezza </a:t>
            </a:r>
            <a:r>
              <a:rPr lang="it-IT" sz="2800" b="1" dirty="0"/>
              <a:t>rispetto al proprio  ruolo e agli ostacoli che concernono gli oggetti matematici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966C74F-74C8-4395-AA5E-C50420B41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048672"/>
          </a:xfrm>
        </p:spPr>
        <p:txBody>
          <a:bodyPr>
            <a:normAutofit/>
          </a:bodyPr>
          <a:lstStyle/>
          <a:p>
            <a:pPr marL="685800" lvl="2" indent="0">
              <a:buNone/>
            </a:pPr>
            <a:r>
              <a:rPr lang="it-IT" sz="2800" dirty="0"/>
              <a:t> </a:t>
            </a:r>
          </a:p>
          <a:p>
            <a:pPr marL="685800" lvl="2" indent="0">
              <a:buNone/>
            </a:pPr>
            <a:r>
              <a:rPr lang="it-IT" dirty="0"/>
              <a:t>	</a:t>
            </a:r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endParaRPr lang="it-IT" dirty="0"/>
          </a:p>
          <a:p>
            <a:pPr marL="685800" lvl="2" indent="0">
              <a:buNone/>
            </a:pPr>
            <a:r>
              <a:rPr lang="it-IT" dirty="0"/>
              <a:t> </a:t>
            </a:r>
          </a:p>
          <a:p>
            <a:pPr marL="685800" lvl="2" indent="0">
              <a:buNone/>
            </a:pPr>
            <a:r>
              <a:rPr lang="it-IT" dirty="0"/>
              <a:t>	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EF8E002-6845-4F04-AE62-91DB508D0B2C}"/>
              </a:ext>
            </a:extLst>
          </p:cNvPr>
          <p:cNvSpPr txBox="1"/>
          <p:nvPr/>
        </p:nvSpPr>
        <p:spPr>
          <a:xfrm>
            <a:off x="575556" y="404664"/>
            <a:ext cx="7992888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b="1" dirty="0"/>
              <a:t>Quali </a:t>
            </a:r>
            <a:r>
              <a:rPr lang="it-IT" sz="2800" b="1" dirty="0">
                <a:solidFill>
                  <a:srgbClr val="FF0000"/>
                </a:solidFill>
              </a:rPr>
              <a:t>ritorni</a:t>
            </a:r>
            <a:r>
              <a:rPr lang="it-IT" sz="2800" b="1" dirty="0"/>
              <a:t> ha l’insegnante che giustificano i suoi sforzi di lavorare in maniera integrata con la ricerca?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E50CD49-AA27-4439-AF06-0A53F8D1D024}"/>
              </a:ext>
            </a:extLst>
          </p:cNvPr>
          <p:cNvSpPr txBox="1"/>
          <p:nvPr/>
        </p:nvSpPr>
        <p:spPr>
          <a:xfrm rot="1328696">
            <a:off x="4867050" y="2305615"/>
            <a:ext cx="3481536" cy="2246769"/>
          </a:xfrm>
          <a:prstGeom prst="rect">
            <a:avLst/>
          </a:prstGeom>
          <a:solidFill>
            <a:srgbClr val="FFE7FD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una familiarità a </a:t>
            </a:r>
            <a:r>
              <a:rPr lang="it-IT" sz="2800" b="1" dirty="0">
                <a:solidFill>
                  <a:srgbClr val="FF0000"/>
                </a:solidFill>
              </a:rPr>
              <a:t>passare</a:t>
            </a:r>
            <a:r>
              <a:rPr lang="it-IT" sz="2800" b="1" dirty="0"/>
              <a:t> dalla pratica professionale a questioni teoriche  e viceversa</a:t>
            </a:r>
          </a:p>
        </p:txBody>
      </p:sp>
      <p:sp>
        <p:nvSpPr>
          <p:cNvPr id="12" name="Figura a mano libera: forma 11">
            <a:extLst>
              <a:ext uri="{FF2B5EF4-FFF2-40B4-BE49-F238E27FC236}">
                <a16:creationId xmlns:a16="http://schemas.microsoft.com/office/drawing/2014/main" id="{85241232-127A-4850-A4D0-6FF40EACA6EC}"/>
              </a:ext>
            </a:extLst>
          </p:cNvPr>
          <p:cNvSpPr/>
          <p:nvPr/>
        </p:nvSpPr>
        <p:spPr>
          <a:xfrm>
            <a:off x="6836898" y="1392702"/>
            <a:ext cx="393896" cy="1041009"/>
          </a:xfrm>
          <a:custGeom>
            <a:avLst/>
            <a:gdLst>
              <a:gd name="connsiteX0" fmla="*/ 56271 w 393896"/>
              <a:gd name="connsiteY0" fmla="*/ 0 h 1041009"/>
              <a:gd name="connsiteX1" fmla="*/ 14068 w 393896"/>
              <a:gd name="connsiteY1" fmla="*/ 154744 h 1041009"/>
              <a:gd name="connsiteX2" fmla="*/ 0 w 393896"/>
              <a:gd name="connsiteY2" fmla="*/ 196947 h 1041009"/>
              <a:gd name="connsiteX3" fmla="*/ 14068 w 393896"/>
              <a:gd name="connsiteY3" fmla="*/ 379827 h 1041009"/>
              <a:gd name="connsiteX4" fmla="*/ 42204 w 393896"/>
              <a:gd name="connsiteY4" fmla="*/ 407963 h 1041009"/>
              <a:gd name="connsiteX5" fmla="*/ 154745 w 393896"/>
              <a:gd name="connsiteY5" fmla="*/ 422030 h 1041009"/>
              <a:gd name="connsiteX6" fmla="*/ 365760 w 393896"/>
              <a:gd name="connsiteY6" fmla="*/ 450166 h 1041009"/>
              <a:gd name="connsiteX7" fmla="*/ 379828 w 393896"/>
              <a:gd name="connsiteY7" fmla="*/ 492369 h 1041009"/>
              <a:gd name="connsiteX8" fmla="*/ 253219 w 393896"/>
              <a:gd name="connsiteY8" fmla="*/ 562707 h 1041009"/>
              <a:gd name="connsiteX9" fmla="*/ 182880 w 393896"/>
              <a:gd name="connsiteY9" fmla="*/ 661181 h 1041009"/>
              <a:gd name="connsiteX10" fmla="*/ 196948 w 393896"/>
              <a:gd name="connsiteY10" fmla="*/ 703384 h 1041009"/>
              <a:gd name="connsiteX11" fmla="*/ 309490 w 393896"/>
              <a:gd name="connsiteY11" fmla="*/ 801858 h 1041009"/>
              <a:gd name="connsiteX12" fmla="*/ 393896 w 393896"/>
              <a:gd name="connsiteY12" fmla="*/ 858129 h 1041009"/>
              <a:gd name="connsiteX13" fmla="*/ 365760 w 393896"/>
              <a:gd name="connsiteY13" fmla="*/ 1041009 h 104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3896" h="1041009">
                <a:moveTo>
                  <a:pt x="56271" y="0"/>
                </a:moveTo>
                <a:cubicBezTo>
                  <a:pt x="36388" y="99419"/>
                  <a:pt x="49765" y="47655"/>
                  <a:pt x="14068" y="154744"/>
                </a:cubicBezTo>
                <a:lnTo>
                  <a:pt x="0" y="196947"/>
                </a:lnTo>
                <a:cubicBezTo>
                  <a:pt x="4689" y="257907"/>
                  <a:pt x="2077" y="319874"/>
                  <a:pt x="14068" y="379827"/>
                </a:cubicBezTo>
                <a:cubicBezTo>
                  <a:pt x="16669" y="392833"/>
                  <a:pt x="29500" y="404152"/>
                  <a:pt x="42204" y="407963"/>
                </a:cubicBezTo>
                <a:cubicBezTo>
                  <a:pt x="78415" y="418826"/>
                  <a:pt x="117271" y="417034"/>
                  <a:pt x="154745" y="422030"/>
                </a:cubicBezTo>
                <a:cubicBezTo>
                  <a:pt x="446123" y="460880"/>
                  <a:pt x="43045" y="409826"/>
                  <a:pt x="365760" y="450166"/>
                </a:cubicBezTo>
                <a:cubicBezTo>
                  <a:pt x="370449" y="464234"/>
                  <a:pt x="388447" y="480302"/>
                  <a:pt x="379828" y="492369"/>
                </a:cubicBezTo>
                <a:cubicBezTo>
                  <a:pt x="349594" y="534696"/>
                  <a:pt x="298335" y="547669"/>
                  <a:pt x="253219" y="562707"/>
                </a:cubicBezTo>
                <a:cubicBezTo>
                  <a:pt x="186463" y="629463"/>
                  <a:pt x="205337" y="593813"/>
                  <a:pt x="182880" y="661181"/>
                </a:cubicBezTo>
                <a:cubicBezTo>
                  <a:pt x="187569" y="675249"/>
                  <a:pt x="188051" y="691521"/>
                  <a:pt x="196948" y="703384"/>
                </a:cubicBezTo>
                <a:cubicBezTo>
                  <a:pt x="270007" y="800795"/>
                  <a:pt x="244407" y="747622"/>
                  <a:pt x="309490" y="801858"/>
                </a:cubicBezTo>
                <a:cubicBezTo>
                  <a:pt x="379742" y="860401"/>
                  <a:pt x="319728" y="833406"/>
                  <a:pt x="393896" y="858129"/>
                </a:cubicBezTo>
                <a:cubicBezTo>
                  <a:pt x="378879" y="1023316"/>
                  <a:pt x="402991" y="966547"/>
                  <a:pt x="365760" y="1041009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igura a mano libera: forma 12">
            <a:extLst>
              <a:ext uri="{FF2B5EF4-FFF2-40B4-BE49-F238E27FC236}">
                <a16:creationId xmlns:a16="http://schemas.microsoft.com/office/drawing/2014/main" id="{EF80E874-CBBE-4EDE-AD8B-9A13FEA12E81}"/>
              </a:ext>
            </a:extLst>
          </p:cNvPr>
          <p:cNvSpPr/>
          <p:nvPr/>
        </p:nvSpPr>
        <p:spPr>
          <a:xfrm>
            <a:off x="1756172" y="1420837"/>
            <a:ext cx="283856" cy="647114"/>
          </a:xfrm>
          <a:custGeom>
            <a:avLst/>
            <a:gdLst>
              <a:gd name="connsiteX0" fmla="*/ 185170 w 283856"/>
              <a:gd name="connsiteY0" fmla="*/ 0 h 647114"/>
              <a:gd name="connsiteX1" fmla="*/ 128899 w 283856"/>
              <a:gd name="connsiteY1" fmla="*/ 70338 h 647114"/>
              <a:gd name="connsiteX2" fmla="*/ 100763 w 283856"/>
              <a:gd name="connsiteY2" fmla="*/ 154745 h 647114"/>
              <a:gd name="connsiteX3" fmla="*/ 114831 w 283856"/>
              <a:gd name="connsiteY3" fmla="*/ 196948 h 647114"/>
              <a:gd name="connsiteX4" fmla="*/ 157034 w 283856"/>
              <a:gd name="connsiteY4" fmla="*/ 211015 h 647114"/>
              <a:gd name="connsiteX5" fmla="*/ 241440 w 283856"/>
              <a:gd name="connsiteY5" fmla="*/ 253218 h 647114"/>
              <a:gd name="connsiteX6" fmla="*/ 269576 w 283856"/>
              <a:gd name="connsiteY6" fmla="*/ 281354 h 647114"/>
              <a:gd name="connsiteX7" fmla="*/ 269576 w 283856"/>
              <a:gd name="connsiteY7" fmla="*/ 365760 h 647114"/>
              <a:gd name="connsiteX8" fmla="*/ 227373 w 283856"/>
              <a:gd name="connsiteY8" fmla="*/ 379828 h 647114"/>
              <a:gd name="connsiteX9" fmla="*/ 142966 w 283856"/>
              <a:gd name="connsiteY9" fmla="*/ 450166 h 647114"/>
              <a:gd name="connsiteX10" fmla="*/ 30425 w 283856"/>
              <a:gd name="connsiteY10" fmla="*/ 548640 h 647114"/>
              <a:gd name="connsiteX11" fmla="*/ 2290 w 283856"/>
              <a:gd name="connsiteY11" fmla="*/ 590843 h 647114"/>
              <a:gd name="connsiteX12" fmla="*/ 2290 w 283856"/>
              <a:gd name="connsiteY12" fmla="*/ 647114 h 64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3856" h="647114">
                <a:moveTo>
                  <a:pt x="185170" y="0"/>
                </a:moveTo>
                <a:cubicBezTo>
                  <a:pt x="166413" y="23446"/>
                  <a:pt x="143277" y="43979"/>
                  <a:pt x="128899" y="70338"/>
                </a:cubicBezTo>
                <a:cubicBezTo>
                  <a:pt x="114697" y="96374"/>
                  <a:pt x="100763" y="154745"/>
                  <a:pt x="100763" y="154745"/>
                </a:cubicBezTo>
                <a:cubicBezTo>
                  <a:pt x="105452" y="168813"/>
                  <a:pt x="104345" y="186463"/>
                  <a:pt x="114831" y="196948"/>
                </a:cubicBezTo>
                <a:cubicBezTo>
                  <a:pt x="125316" y="207433"/>
                  <a:pt x="143771" y="204383"/>
                  <a:pt x="157034" y="211015"/>
                </a:cubicBezTo>
                <a:cubicBezTo>
                  <a:pt x="266116" y="265556"/>
                  <a:pt x="135362" y="217860"/>
                  <a:pt x="241440" y="253218"/>
                </a:cubicBezTo>
                <a:cubicBezTo>
                  <a:pt x="250819" y="262597"/>
                  <a:pt x="262752" y="269981"/>
                  <a:pt x="269576" y="281354"/>
                </a:cubicBezTo>
                <a:cubicBezTo>
                  <a:pt x="283643" y="304799"/>
                  <a:pt x="293021" y="342315"/>
                  <a:pt x="269576" y="365760"/>
                </a:cubicBezTo>
                <a:cubicBezTo>
                  <a:pt x="259091" y="376246"/>
                  <a:pt x="241441" y="375139"/>
                  <a:pt x="227373" y="379828"/>
                </a:cubicBezTo>
                <a:cubicBezTo>
                  <a:pt x="187388" y="419812"/>
                  <a:pt x="201486" y="408366"/>
                  <a:pt x="142966" y="450166"/>
                </a:cubicBezTo>
                <a:cubicBezTo>
                  <a:pt x="95646" y="483966"/>
                  <a:pt x="68646" y="491307"/>
                  <a:pt x="30425" y="548640"/>
                </a:cubicBezTo>
                <a:cubicBezTo>
                  <a:pt x="21047" y="562708"/>
                  <a:pt x="6935" y="574586"/>
                  <a:pt x="2290" y="590843"/>
                </a:cubicBezTo>
                <a:cubicBezTo>
                  <a:pt x="-2863" y="608878"/>
                  <a:pt x="2290" y="628357"/>
                  <a:pt x="2290" y="647114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igura a mano libera: forma 14">
            <a:extLst>
              <a:ext uri="{FF2B5EF4-FFF2-40B4-BE49-F238E27FC236}">
                <a16:creationId xmlns:a16="http://schemas.microsoft.com/office/drawing/2014/main" id="{ED69EA54-22C1-4750-9846-48FC7F09D39C}"/>
              </a:ext>
            </a:extLst>
          </p:cNvPr>
          <p:cNvSpPr/>
          <p:nvPr/>
        </p:nvSpPr>
        <p:spPr>
          <a:xfrm>
            <a:off x="3232052" y="1392703"/>
            <a:ext cx="45719" cy="253218"/>
          </a:xfrm>
          <a:custGeom>
            <a:avLst/>
            <a:gdLst>
              <a:gd name="connsiteX0" fmla="*/ 70376 w 70376"/>
              <a:gd name="connsiteY0" fmla="*/ 0 h 211015"/>
              <a:gd name="connsiteX1" fmla="*/ 14106 w 70376"/>
              <a:gd name="connsiteY1" fmla="*/ 154744 h 211015"/>
              <a:gd name="connsiteX2" fmla="*/ 38 w 70376"/>
              <a:gd name="connsiteY2" fmla="*/ 211015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76" h="211015">
                <a:moveTo>
                  <a:pt x="70376" y="0"/>
                </a:moveTo>
                <a:cubicBezTo>
                  <a:pt x="31224" y="97880"/>
                  <a:pt x="50229" y="46375"/>
                  <a:pt x="14106" y="154744"/>
                </a:cubicBezTo>
                <a:cubicBezTo>
                  <a:pt x="-1445" y="201397"/>
                  <a:pt x="38" y="182118"/>
                  <a:pt x="38" y="211015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igura a mano libera: forma 15">
            <a:extLst>
              <a:ext uri="{FF2B5EF4-FFF2-40B4-BE49-F238E27FC236}">
                <a16:creationId xmlns:a16="http://schemas.microsoft.com/office/drawing/2014/main" id="{652D6D90-CBD0-4BC5-A98B-FB31874B6E00}"/>
              </a:ext>
            </a:extLst>
          </p:cNvPr>
          <p:cNvSpPr/>
          <p:nvPr/>
        </p:nvSpPr>
        <p:spPr>
          <a:xfrm>
            <a:off x="3600433" y="3882683"/>
            <a:ext cx="254115" cy="295422"/>
          </a:xfrm>
          <a:custGeom>
            <a:avLst/>
            <a:gdLst>
              <a:gd name="connsiteX0" fmla="*/ 29032 w 254115"/>
              <a:gd name="connsiteY0" fmla="*/ 0 h 295422"/>
              <a:gd name="connsiteX1" fmla="*/ 896 w 254115"/>
              <a:gd name="connsiteY1" fmla="*/ 70339 h 295422"/>
              <a:gd name="connsiteX2" fmla="*/ 14964 w 254115"/>
              <a:gd name="connsiteY2" fmla="*/ 154745 h 295422"/>
              <a:gd name="connsiteX3" fmla="*/ 57167 w 254115"/>
              <a:gd name="connsiteY3" fmla="*/ 168812 h 295422"/>
              <a:gd name="connsiteX4" fmla="*/ 254115 w 254115"/>
              <a:gd name="connsiteY4" fmla="*/ 182880 h 295422"/>
              <a:gd name="connsiteX5" fmla="*/ 240047 w 254115"/>
              <a:gd name="connsiteY5" fmla="*/ 253219 h 295422"/>
              <a:gd name="connsiteX6" fmla="*/ 169709 w 254115"/>
              <a:gd name="connsiteY6" fmla="*/ 295422 h 29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115" h="295422">
                <a:moveTo>
                  <a:pt x="29032" y="0"/>
                </a:moveTo>
                <a:cubicBezTo>
                  <a:pt x="19653" y="23446"/>
                  <a:pt x="3182" y="45190"/>
                  <a:pt x="896" y="70339"/>
                </a:cubicBezTo>
                <a:cubicBezTo>
                  <a:pt x="-1686" y="98745"/>
                  <a:pt x="812" y="129980"/>
                  <a:pt x="14964" y="154745"/>
                </a:cubicBezTo>
                <a:cubicBezTo>
                  <a:pt x="22321" y="167620"/>
                  <a:pt x="42440" y="167079"/>
                  <a:pt x="57167" y="168812"/>
                </a:cubicBezTo>
                <a:cubicBezTo>
                  <a:pt x="122533" y="176502"/>
                  <a:pt x="188466" y="178191"/>
                  <a:pt x="254115" y="182880"/>
                </a:cubicBezTo>
                <a:cubicBezTo>
                  <a:pt x="249426" y="206326"/>
                  <a:pt x="251910" y="232459"/>
                  <a:pt x="240047" y="253219"/>
                </a:cubicBezTo>
                <a:cubicBezTo>
                  <a:pt x="233258" y="265100"/>
                  <a:pt x="185593" y="287480"/>
                  <a:pt x="169709" y="295422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267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5" grpId="0" animBg="1"/>
      <p:bldP spid="10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d angolo ripiegato 4">
            <a:extLst>
              <a:ext uri="{FF2B5EF4-FFF2-40B4-BE49-F238E27FC236}">
                <a16:creationId xmlns:a16="http://schemas.microsoft.com/office/drawing/2014/main" id="{A330F0B4-3199-4F24-BCAC-5CCF2D8BAA6B}"/>
              </a:ext>
            </a:extLst>
          </p:cNvPr>
          <p:cNvSpPr/>
          <p:nvPr/>
        </p:nvSpPr>
        <p:spPr>
          <a:xfrm>
            <a:off x="899592" y="1052736"/>
            <a:ext cx="7344816" cy="1872208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115768-A554-4754-A9AE-6B88D83ED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309589"/>
            <a:ext cx="8640960" cy="58443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b="1" dirty="0"/>
              <a:t>Nella strutturazione del rapporto Insegnanti/Ricerca qui delineato ci sono elementi presenti nel LS:</a:t>
            </a: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	</a:t>
            </a:r>
            <a:r>
              <a:rPr lang="it-IT" sz="2400" b="1" dirty="0"/>
              <a:t>Lavoro comune insegnanti - universitari</a:t>
            </a:r>
          </a:p>
          <a:p>
            <a:pPr marL="0" indent="0">
              <a:buNone/>
            </a:pPr>
            <a:r>
              <a:rPr lang="it-IT" sz="2400" b="1" dirty="0"/>
              <a:t>	Aumento di consapevolezza rispetto all’agire didattico</a:t>
            </a:r>
          </a:p>
          <a:p>
            <a:pPr marL="0" indent="0">
              <a:buNone/>
            </a:pPr>
            <a:r>
              <a:rPr lang="it-IT" sz="2400" b="1" dirty="0"/>
              <a:t>	Modifiche nella mentalità dell’insegnante</a:t>
            </a:r>
          </a:p>
          <a:p>
            <a:pPr marL="0" indent="0">
              <a:buNone/>
            </a:pPr>
            <a:r>
              <a:rPr lang="it-IT" sz="2400" b="1" dirty="0"/>
              <a:t>	Familiarità passaggio teoria / pratica didattica</a:t>
            </a:r>
          </a:p>
          <a:p>
            <a:pPr marL="0" indent="0">
              <a:buNone/>
            </a:pPr>
            <a:endParaRPr lang="it-IT" sz="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FF0000"/>
                </a:solidFill>
              </a:rPr>
              <a:t>		        Focus sui processi di apprendimento</a:t>
            </a:r>
            <a:r>
              <a:rPr lang="it-IT" sz="2400" b="1" dirty="0">
                <a:solidFill>
                  <a:srgbClr val="002060"/>
                </a:solidFill>
              </a:rPr>
              <a:t>	          </a:t>
            </a:r>
            <a:r>
              <a:rPr lang="it-IT" sz="2400" b="1" dirty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it-IT" sz="2400" b="1" dirty="0">
                <a:solidFill>
                  <a:srgbClr val="FF0000"/>
                </a:solidFill>
              </a:rPr>
              <a:t>		(centralità dell’allievo-centralità degli allievi)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	 </a:t>
            </a:r>
            <a:endParaRPr lang="it-IT" sz="800" dirty="0"/>
          </a:p>
          <a:p>
            <a:pPr marL="0" indent="0">
              <a:buNone/>
            </a:pPr>
            <a:r>
              <a:rPr lang="it-IT" dirty="0"/>
              <a:t>		 </a:t>
            </a:r>
          </a:p>
          <a:p>
            <a:pPr marL="0" indent="0">
              <a:buNone/>
            </a:pPr>
            <a:r>
              <a:rPr lang="it-IT" dirty="0"/>
              <a:t>	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0FF42AB-A67B-44EA-8F42-7AD61F8C0F7F}"/>
              </a:ext>
            </a:extLst>
          </p:cNvPr>
          <p:cNvSpPr txBox="1"/>
          <p:nvPr/>
        </p:nvSpPr>
        <p:spPr>
          <a:xfrm rot="21086801">
            <a:off x="4074708" y="4464730"/>
            <a:ext cx="435597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TC: spazio per altri impliciti </a:t>
            </a:r>
            <a:endParaRPr lang="it-IT" sz="2800" b="1" dirty="0">
              <a:solidFill>
                <a:srgbClr val="FF0000"/>
              </a:solidFill>
            </a:endParaRPr>
          </a:p>
          <a:p>
            <a:pPr algn="ctr"/>
            <a:r>
              <a:rPr lang="it-IT" sz="2800" b="1" dirty="0"/>
              <a:t>nel ruolo dell’insegnante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4F57E5-149D-4120-8E24-476F2DBA24EE}"/>
              </a:ext>
            </a:extLst>
          </p:cNvPr>
          <p:cNvSpPr txBox="1"/>
          <p:nvPr/>
        </p:nvSpPr>
        <p:spPr>
          <a:xfrm>
            <a:off x="634544" y="4156953"/>
            <a:ext cx="2832075" cy="156966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«globalità» dell’insegnante: </a:t>
            </a:r>
          </a:p>
          <a:p>
            <a:pPr algn="ctr"/>
            <a:r>
              <a:rPr lang="it-IT" sz="2400" b="1" dirty="0"/>
              <a:t>in relazione al </a:t>
            </a:r>
            <a:r>
              <a:rPr lang="it-IT" sz="2400" b="1" dirty="0" err="1"/>
              <a:t>CdE</a:t>
            </a:r>
            <a:endParaRPr lang="it-IT" sz="2400" b="1" dirty="0"/>
          </a:p>
          <a:p>
            <a:pPr algn="ctr"/>
            <a:r>
              <a:rPr lang="it-IT" sz="2400" b="1" dirty="0"/>
              <a:t>(contesto interno</a:t>
            </a:r>
            <a:r>
              <a:rPr lang="it-IT" b="1" dirty="0"/>
              <a:t>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3DB224E-C6E4-4540-9AE6-C64340F94F68}"/>
              </a:ext>
            </a:extLst>
          </p:cNvPr>
          <p:cNvSpPr txBox="1"/>
          <p:nvPr/>
        </p:nvSpPr>
        <p:spPr>
          <a:xfrm>
            <a:off x="1187624" y="5877272"/>
            <a:ext cx="2271112" cy="830997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Sguardo non «rotondo»</a:t>
            </a:r>
          </a:p>
        </p:txBody>
      </p:sp>
    </p:spTree>
    <p:extLst>
      <p:ext uri="{BB962C8B-B14F-4D97-AF65-F5344CB8AC3E}">
        <p14:creationId xmlns:p14="http://schemas.microsoft.com/office/powerpoint/2010/main" val="296903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losione: 14 punte 7">
            <a:extLst>
              <a:ext uri="{FF2B5EF4-FFF2-40B4-BE49-F238E27FC236}">
                <a16:creationId xmlns:a16="http://schemas.microsoft.com/office/drawing/2014/main" id="{43CAA6E7-3604-40B8-8C59-8788D63D9009}"/>
              </a:ext>
            </a:extLst>
          </p:cNvPr>
          <p:cNvSpPr/>
          <p:nvPr/>
        </p:nvSpPr>
        <p:spPr>
          <a:xfrm>
            <a:off x="0" y="3501008"/>
            <a:ext cx="5292080" cy="2088232"/>
          </a:xfrm>
          <a:prstGeom prst="irregularSeal2">
            <a:avLst/>
          </a:prstGeom>
          <a:solidFill>
            <a:srgbClr val="FCBD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1D35C3-3E01-4DDC-AF4D-920852C3D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/>
              <a:t>            </a:t>
            </a:r>
          </a:p>
          <a:p>
            <a:pPr marL="0" indent="0">
              <a:buNone/>
            </a:pPr>
            <a:r>
              <a:rPr lang="it-IT" sz="2800" b="1" dirty="0">
                <a:solidFill>
                  <a:srgbClr val="FF0000"/>
                </a:solidFill>
              </a:rPr>
              <a:t>				   rapporto</a:t>
            </a:r>
            <a:r>
              <a:rPr lang="it-IT" b="1" dirty="0"/>
              <a:t> </a:t>
            </a:r>
          </a:p>
          <a:p>
            <a:pPr marL="0" indent="0">
              <a:buNone/>
            </a:pPr>
            <a:r>
              <a:rPr lang="it-IT" b="1" dirty="0"/>
              <a:t>					 tra</a:t>
            </a:r>
          </a:p>
          <a:p>
            <a:pPr marL="0" indent="0">
              <a:buNone/>
            </a:pPr>
            <a:r>
              <a:rPr lang="it-IT" sz="2400" b="1" dirty="0"/>
              <a:t>i </a:t>
            </a:r>
            <a:r>
              <a:rPr lang="it-IT" sz="2400" b="1" dirty="0">
                <a:solidFill>
                  <a:srgbClr val="FF0000"/>
                </a:solidFill>
              </a:rPr>
              <a:t>TEMPI</a:t>
            </a:r>
            <a:r>
              <a:rPr lang="it-IT" sz="2400" b="1" dirty="0"/>
              <a:t> dell’</a:t>
            </a:r>
            <a:r>
              <a:rPr lang="it-IT" sz="2400" b="1" dirty="0">
                <a:solidFill>
                  <a:srgbClr val="0070C0"/>
                </a:solidFill>
              </a:rPr>
              <a:t>ALLIEVO</a:t>
            </a:r>
            <a:r>
              <a:rPr lang="it-IT" sz="2400" b="1" dirty="0"/>
              <a:t>				i </a:t>
            </a:r>
            <a:r>
              <a:rPr lang="it-IT" sz="2400" b="1" dirty="0">
                <a:solidFill>
                  <a:srgbClr val="FF0000"/>
                </a:solidFill>
              </a:rPr>
              <a:t>TEMPI</a:t>
            </a:r>
            <a:r>
              <a:rPr lang="it-IT" sz="2400" b="1" dirty="0"/>
              <a:t> </a:t>
            </a:r>
            <a:r>
              <a:rPr lang="it-IT" sz="2400" b="1" dirty="0">
                <a:solidFill>
                  <a:srgbClr val="0070C0"/>
                </a:solidFill>
              </a:rPr>
              <a:t>DIDATTICI </a:t>
            </a:r>
            <a:r>
              <a:rPr lang="it-IT" sz="2400" b="1" dirty="0"/>
              <a:t>delle </a:t>
            </a:r>
          </a:p>
          <a:p>
            <a:pPr marL="0" indent="0">
              <a:buNone/>
            </a:pPr>
            <a:r>
              <a:rPr lang="it-IT" sz="2400" b="1" dirty="0"/>
              <a:t>						    	    attività scolastiche</a:t>
            </a:r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r>
              <a:rPr lang="it-IT" sz="2400" b="1" dirty="0"/>
              <a:t>		i </a:t>
            </a:r>
            <a:r>
              <a:rPr lang="it-IT" sz="2400" b="1" dirty="0">
                <a:solidFill>
                  <a:srgbClr val="FF0000"/>
                </a:solidFill>
              </a:rPr>
              <a:t>TEMPI</a:t>
            </a:r>
            <a:r>
              <a:rPr lang="it-IT" sz="2400" b="1" dirty="0"/>
              <a:t> della </a:t>
            </a:r>
            <a:r>
              <a:rPr lang="it-IT" sz="2400" b="1" dirty="0">
                <a:solidFill>
                  <a:srgbClr val="0070C0"/>
                </a:solidFill>
              </a:rPr>
              <a:t>CONCETTUALIZZAZIONE</a:t>
            </a:r>
          </a:p>
          <a:p>
            <a:pPr marL="0" indent="0">
              <a:buNone/>
            </a:pPr>
            <a:endParaRPr lang="it-IT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sz="2400" b="1" dirty="0"/>
              <a:t>      </a:t>
            </a:r>
          </a:p>
          <a:p>
            <a:pPr marL="0" indent="0">
              <a:buNone/>
            </a:pPr>
            <a:r>
              <a:rPr lang="it-IT" sz="24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4" name="Freccia circolare a destra 3">
            <a:extLst>
              <a:ext uri="{FF2B5EF4-FFF2-40B4-BE49-F238E27FC236}">
                <a16:creationId xmlns:a16="http://schemas.microsoft.com/office/drawing/2014/main" id="{0D063525-B66D-4745-8EC5-A365E866E0E5}"/>
              </a:ext>
            </a:extLst>
          </p:cNvPr>
          <p:cNvSpPr/>
          <p:nvPr/>
        </p:nvSpPr>
        <p:spPr>
          <a:xfrm rot="19897301">
            <a:off x="450817" y="2047884"/>
            <a:ext cx="728822" cy="178657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Freccia circolare a sinistra 4">
            <a:extLst>
              <a:ext uri="{FF2B5EF4-FFF2-40B4-BE49-F238E27FC236}">
                <a16:creationId xmlns:a16="http://schemas.microsoft.com/office/drawing/2014/main" id="{4C1E0279-C0BD-448F-A7E1-11AEB0180990}"/>
              </a:ext>
            </a:extLst>
          </p:cNvPr>
          <p:cNvSpPr/>
          <p:nvPr/>
        </p:nvSpPr>
        <p:spPr>
          <a:xfrm rot="2068274">
            <a:off x="7280511" y="2514179"/>
            <a:ext cx="556843" cy="134678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" name="Freccia bidirezionale orizzontale 5">
            <a:extLst>
              <a:ext uri="{FF2B5EF4-FFF2-40B4-BE49-F238E27FC236}">
                <a16:creationId xmlns:a16="http://schemas.microsoft.com/office/drawing/2014/main" id="{9FB2AADC-D508-47B7-82DF-257CA46B510A}"/>
              </a:ext>
            </a:extLst>
          </p:cNvPr>
          <p:cNvSpPr/>
          <p:nvPr/>
        </p:nvSpPr>
        <p:spPr>
          <a:xfrm>
            <a:off x="3491793" y="1700808"/>
            <a:ext cx="1296144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8B322A3-12F0-4E09-BD9B-5351270A6A2D}"/>
              </a:ext>
            </a:extLst>
          </p:cNvPr>
          <p:cNvSpPr txBox="1"/>
          <p:nvPr/>
        </p:nvSpPr>
        <p:spPr>
          <a:xfrm rot="20976691">
            <a:off x="830750" y="3991698"/>
            <a:ext cx="27363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un problema molto </a:t>
            </a:r>
          </a:p>
          <a:p>
            <a:pPr algn="ctr"/>
            <a:r>
              <a:rPr lang="it-IT" b="1" dirty="0"/>
              <a:t>interessante  per la ricerca </a:t>
            </a:r>
          </a:p>
          <a:p>
            <a:pPr algn="ctr"/>
            <a:r>
              <a:rPr lang="it-IT" b="1" dirty="0"/>
              <a:t>sui processi di apprendimento</a:t>
            </a:r>
          </a:p>
          <a:p>
            <a:pPr algn="ctr"/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0401FCE-9C4C-406C-B776-0E20DA2C0A84}"/>
              </a:ext>
            </a:extLst>
          </p:cNvPr>
          <p:cNvSpPr txBox="1"/>
          <p:nvPr/>
        </p:nvSpPr>
        <p:spPr>
          <a:xfrm rot="371569">
            <a:off x="3380933" y="3984378"/>
            <a:ext cx="4677813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Ad esempio permette la descrizione di importanti </a:t>
            </a:r>
            <a:r>
              <a:rPr lang="it-IT" sz="2400" b="1" dirty="0">
                <a:solidFill>
                  <a:srgbClr val="FF0000"/>
                </a:solidFill>
              </a:rPr>
              <a:t>attività mentali</a:t>
            </a:r>
            <a:r>
              <a:rPr lang="it-IT" sz="2400" b="1" dirty="0"/>
              <a:t> (es. formulazione di congetture, processi argomentativi) e/o di supportare l’interpretazione di talune </a:t>
            </a:r>
            <a:r>
              <a:rPr lang="it-IT" sz="2400" b="1" dirty="0">
                <a:solidFill>
                  <a:srgbClr val="FF0000"/>
                </a:solidFill>
              </a:rPr>
              <a:t>difficoltà</a:t>
            </a:r>
            <a:r>
              <a:rPr lang="it-IT" sz="2400" b="1" dirty="0"/>
              <a:t> degli allievi</a:t>
            </a:r>
          </a:p>
        </p:txBody>
      </p:sp>
    </p:spTree>
    <p:extLst>
      <p:ext uri="{BB962C8B-B14F-4D97-AF65-F5344CB8AC3E}">
        <p14:creationId xmlns:p14="http://schemas.microsoft.com/office/powerpoint/2010/main" val="333658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e 11">
            <a:extLst>
              <a:ext uri="{FF2B5EF4-FFF2-40B4-BE49-F238E27FC236}">
                <a16:creationId xmlns:a16="http://schemas.microsoft.com/office/drawing/2014/main" id="{6968B054-0754-4D5E-A2A3-7C192D3FC193}"/>
              </a:ext>
            </a:extLst>
          </p:cNvPr>
          <p:cNvSpPr/>
          <p:nvPr/>
        </p:nvSpPr>
        <p:spPr>
          <a:xfrm>
            <a:off x="323528" y="1340768"/>
            <a:ext cx="3024336" cy="67444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1C4E8BB2-67F9-4E85-ACC5-E66C7A0C1401}"/>
              </a:ext>
            </a:extLst>
          </p:cNvPr>
          <p:cNvSpPr/>
          <p:nvPr/>
        </p:nvSpPr>
        <p:spPr>
          <a:xfrm>
            <a:off x="1115616" y="2055588"/>
            <a:ext cx="4199627" cy="142547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1D35C3-3E01-4DDC-AF4D-920852C3D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332656"/>
            <a:ext cx="8352928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>
                <a:solidFill>
                  <a:srgbClr val="FF0000"/>
                </a:solidFill>
              </a:rPr>
              <a:t>Il LS  come «gruppo di ricerca collaborativa sui processi di apprendimento»: </a:t>
            </a:r>
            <a:r>
              <a:rPr lang="it-IT" sz="2400" b="1" dirty="0"/>
              <a:t> è possibile integrare il </a:t>
            </a:r>
            <a:r>
              <a:rPr lang="it-IT" sz="2400" b="1" dirty="0">
                <a:solidFill>
                  <a:srgbClr val="FF0000"/>
                </a:solidFill>
              </a:rPr>
              <a:t>focus</a:t>
            </a:r>
            <a:r>
              <a:rPr lang="it-IT" sz="2400" b="1" dirty="0"/>
              <a:t> sull’insegnante</a:t>
            </a:r>
            <a:endParaRPr lang="it-IT" b="1" i="1" dirty="0"/>
          </a:p>
          <a:p>
            <a:pPr marL="0" indent="0">
              <a:buNone/>
            </a:pPr>
            <a:r>
              <a:rPr lang="it-IT" b="1" dirty="0"/>
              <a:t>					  </a:t>
            </a:r>
          </a:p>
          <a:p>
            <a:pPr marL="0" indent="0">
              <a:buNone/>
            </a:pPr>
            <a:r>
              <a:rPr lang="it-IT" sz="2400" b="1" dirty="0"/>
              <a:t>i </a:t>
            </a:r>
            <a:r>
              <a:rPr lang="it-IT" sz="2400" b="1" dirty="0">
                <a:solidFill>
                  <a:srgbClr val="FF0000"/>
                </a:solidFill>
              </a:rPr>
              <a:t>TEMPI</a:t>
            </a:r>
            <a:r>
              <a:rPr lang="it-IT" sz="2400" b="1" dirty="0"/>
              <a:t> dell’</a:t>
            </a:r>
            <a:r>
              <a:rPr lang="it-IT" sz="2400" b="1" dirty="0">
                <a:solidFill>
                  <a:srgbClr val="002060"/>
                </a:solidFill>
              </a:rPr>
              <a:t>ALLIEVO</a:t>
            </a:r>
            <a:r>
              <a:rPr lang="it-IT" sz="2400" b="1" dirty="0"/>
              <a:t>				i </a:t>
            </a:r>
            <a:r>
              <a:rPr lang="it-IT" sz="2400" b="1" dirty="0">
                <a:solidFill>
                  <a:srgbClr val="FF0000"/>
                </a:solidFill>
              </a:rPr>
              <a:t>TEMPI</a:t>
            </a:r>
            <a:r>
              <a:rPr lang="it-IT" sz="2400" b="1" dirty="0"/>
              <a:t> </a:t>
            </a:r>
            <a:r>
              <a:rPr lang="it-IT" sz="2400" b="1" dirty="0">
                <a:solidFill>
                  <a:srgbClr val="002060"/>
                </a:solidFill>
              </a:rPr>
              <a:t>DIDATTICI</a:t>
            </a:r>
            <a:r>
              <a:rPr lang="it-IT" sz="2400" b="1" dirty="0">
                <a:solidFill>
                  <a:srgbClr val="0070C0"/>
                </a:solidFill>
              </a:rPr>
              <a:t> </a:t>
            </a:r>
            <a:r>
              <a:rPr lang="it-IT" sz="2400" b="1" dirty="0"/>
              <a:t>delle </a:t>
            </a:r>
          </a:p>
          <a:p>
            <a:pPr marL="0" indent="0">
              <a:buNone/>
            </a:pPr>
            <a:r>
              <a:rPr lang="it-IT" sz="2400" b="1" dirty="0"/>
              <a:t>						    	    attività scolastiche</a:t>
            </a:r>
          </a:p>
          <a:p>
            <a:pPr marL="0" indent="0">
              <a:buNone/>
            </a:pPr>
            <a:r>
              <a:rPr lang="it-IT" sz="2400" b="1" dirty="0"/>
              <a:t>             i </a:t>
            </a:r>
            <a:r>
              <a:rPr lang="it-IT" sz="2400" b="1" dirty="0">
                <a:solidFill>
                  <a:srgbClr val="FF0000"/>
                </a:solidFill>
              </a:rPr>
              <a:t>TEMPI</a:t>
            </a:r>
            <a:r>
              <a:rPr lang="it-IT" sz="2400" b="1" dirty="0"/>
              <a:t> della progettazione</a:t>
            </a:r>
          </a:p>
          <a:p>
            <a:pPr marL="0" indent="0">
              <a:buNone/>
            </a:pPr>
            <a:r>
              <a:rPr lang="it-IT" sz="2400" b="1" dirty="0">
                <a:solidFill>
                  <a:srgbClr val="0070C0"/>
                </a:solidFill>
              </a:rPr>
              <a:t>                   </a:t>
            </a:r>
            <a:r>
              <a:rPr lang="it-IT" sz="2400" b="1" dirty="0"/>
              <a:t>dell</a:t>
            </a:r>
            <a:r>
              <a:rPr lang="it-IT" sz="2400" b="1" dirty="0">
                <a:solidFill>
                  <a:srgbClr val="002060"/>
                </a:solidFill>
              </a:rPr>
              <a:t>’INSEGNANTE (LS)</a:t>
            </a:r>
          </a:p>
          <a:p>
            <a:pPr marL="0" indent="0">
              <a:buNone/>
            </a:pPr>
            <a:endParaRPr lang="it-IT" sz="2400" b="1" dirty="0"/>
          </a:p>
          <a:p>
            <a:pPr marL="0" indent="0">
              <a:buNone/>
            </a:pPr>
            <a:r>
              <a:rPr lang="it-IT" sz="2400" b="1" dirty="0"/>
              <a:t>		i </a:t>
            </a:r>
            <a:r>
              <a:rPr lang="it-IT" sz="2400" b="1" dirty="0">
                <a:solidFill>
                  <a:srgbClr val="FF0000"/>
                </a:solidFill>
              </a:rPr>
              <a:t>TEMPI</a:t>
            </a:r>
            <a:r>
              <a:rPr lang="it-IT" sz="2400" b="1" dirty="0"/>
              <a:t> della </a:t>
            </a:r>
            <a:r>
              <a:rPr lang="it-IT" sz="2400" b="1" dirty="0">
                <a:solidFill>
                  <a:srgbClr val="002060"/>
                </a:solidFill>
              </a:rPr>
              <a:t>CONCETTUALIZZAZIONE</a:t>
            </a:r>
          </a:p>
          <a:p>
            <a:pPr marL="0" indent="0">
              <a:buNone/>
            </a:pPr>
            <a:endParaRPr lang="it-IT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70C0"/>
                </a:solidFill>
              </a:rPr>
              <a:t>				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3962421-9774-4C81-B29F-80DA857846D0}"/>
              </a:ext>
            </a:extLst>
          </p:cNvPr>
          <p:cNvSpPr txBox="1"/>
          <p:nvPr/>
        </p:nvSpPr>
        <p:spPr>
          <a:xfrm rot="21198961">
            <a:off x="3557982" y="5190169"/>
            <a:ext cx="5468492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Rapporto tempo di progettazione/tempo lezione: per valere il gioco deve </a:t>
            </a:r>
            <a:r>
              <a:rPr lang="it-IT" sz="2400" b="1" dirty="0">
                <a:solidFill>
                  <a:srgbClr val="FF0000"/>
                </a:solidFill>
              </a:rPr>
              <a:t>raggiungere i nodi della complessità</a:t>
            </a:r>
          </a:p>
        </p:txBody>
      </p:sp>
      <p:sp>
        <p:nvSpPr>
          <p:cNvPr id="4" name="Freccia circolare a destra 3">
            <a:extLst>
              <a:ext uri="{FF2B5EF4-FFF2-40B4-BE49-F238E27FC236}">
                <a16:creationId xmlns:a16="http://schemas.microsoft.com/office/drawing/2014/main" id="{0D063525-B66D-4745-8EC5-A365E866E0E5}"/>
              </a:ext>
            </a:extLst>
          </p:cNvPr>
          <p:cNvSpPr/>
          <p:nvPr/>
        </p:nvSpPr>
        <p:spPr>
          <a:xfrm rot="19897301">
            <a:off x="587359" y="2031013"/>
            <a:ext cx="659008" cy="23434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Freccia circolare a sinistra 4">
            <a:extLst>
              <a:ext uri="{FF2B5EF4-FFF2-40B4-BE49-F238E27FC236}">
                <a16:creationId xmlns:a16="http://schemas.microsoft.com/office/drawing/2014/main" id="{4C1E0279-C0BD-448F-A7E1-11AEB0180990}"/>
              </a:ext>
            </a:extLst>
          </p:cNvPr>
          <p:cNvSpPr/>
          <p:nvPr/>
        </p:nvSpPr>
        <p:spPr>
          <a:xfrm rot="2068274">
            <a:off x="7238331" y="2501093"/>
            <a:ext cx="497188" cy="168812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" name="Freccia bidirezionale orizzontale 5">
            <a:extLst>
              <a:ext uri="{FF2B5EF4-FFF2-40B4-BE49-F238E27FC236}">
                <a16:creationId xmlns:a16="http://schemas.microsoft.com/office/drawing/2014/main" id="{9FB2AADC-D508-47B7-82DF-257CA46B510A}"/>
              </a:ext>
            </a:extLst>
          </p:cNvPr>
          <p:cNvSpPr/>
          <p:nvPr/>
        </p:nvSpPr>
        <p:spPr>
          <a:xfrm>
            <a:off x="3491793" y="1700808"/>
            <a:ext cx="1296144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2C964F6-CA60-415C-8992-F151D0BDC084}"/>
              </a:ext>
            </a:extLst>
          </p:cNvPr>
          <p:cNvSpPr txBox="1"/>
          <p:nvPr/>
        </p:nvSpPr>
        <p:spPr>
          <a:xfrm rot="21426677">
            <a:off x="2199407" y="4286604"/>
            <a:ext cx="547863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Con l’obiettivo di non perdere di vista i nodi cruciali della razionalità da costruire</a:t>
            </a:r>
          </a:p>
        </p:txBody>
      </p:sp>
      <p:sp>
        <p:nvSpPr>
          <p:cNvPr id="9" name="Freccia circolare a destra 8">
            <a:extLst>
              <a:ext uri="{FF2B5EF4-FFF2-40B4-BE49-F238E27FC236}">
                <a16:creationId xmlns:a16="http://schemas.microsoft.com/office/drawing/2014/main" id="{28C29B72-8E25-4200-B890-68B522B9BE66}"/>
              </a:ext>
            </a:extLst>
          </p:cNvPr>
          <p:cNvSpPr/>
          <p:nvPr/>
        </p:nvSpPr>
        <p:spPr>
          <a:xfrm rot="20312688">
            <a:off x="515930" y="3049694"/>
            <a:ext cx="1463138" cy="2854470"/>
          </a:xfrm>
          <a:prstGeom prst="curv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3" name="Freccia circolare a destra 12">
            <a:extLst>
              <a:ext uri="{FF2B5EF4-FFF2-40B4-BE49-F238E27FC236}">
                <a16:creationId xmlns:a16="http://schemas.microsoft.com/office/drawing/2014/main" id="{863B802C-F0F5-4D36-84F1-37A95450FC38}"/>
              </a:ext>
            </a:extLst>
          </p:cNvPr>
          <p:cNvSpPr/>
          <p:nvPr/>
        </p:nvSpPr>
        <p:spPr>
          <a:xfrm rot="20784949">
            <a:off x="742758" y="1943517"/>
            <a:ext cx="552885" cy="997718"/>
          </a:xfrm>
          <a:prstGeom prst="curvedRightArrow">
            <a:avLst/>
          </a:prstGeom>
          <a:solidFill>
            <a:srgbClr val="FCBD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06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7" grpId="0" animBg="1"/>
      <p:bldP spid="9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88A3D2-B882-44FC-AEEB-8CF01C389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04664"/>
            <a:ext cx="7886700" cy="5844307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/>
              <a:t>Analisi della Discussione (DS)</a:t>
            </a:r>
            <a:r>
              <a:rPr lang="it-IT" b="1" dirty="0">
                <a:sym typeface="Wingdings" panose="05000000000000000000" pitchFamily="2" charset="2"/>
              </a:rPr>
              <a:t> </a:t>
            </a:r>
          </a:p>
          <a:p>
            <a:pPr marL="0" indent="0">
              <a:buNone/>
            </a:pPr>
            <a:r>
              <a:rPr lang="it-IT" b="1" dirty="0">
                <a:sym typeface="Wingdings" panose="05000000000000000000" pitchFamily="2" charset="2"/>
              </a:rPr>
              <a:t>		non disperdere la ricchezza e la complessità costruita</a:t>
            </a:r>
          </a:p>
          <a:p>
            <a:pPr marL="0" indent="0">
              <a:buNone/>
            </a:pPr>
            <a:r>
              <a:rPr lang="it-IT" b="1" dirty="0">
                <a:sym typeface="Wingdings" panose="05000000000000000000" pitchFamily="2" charset="2"/>
              </a:rPr>
              <a:t>		sulla discussione</a:t>
            </a:r>
          </a:p>
          <a:p>
            <a:pPr marL="0" indent="0">
              <a:buNone/>
            </a:pPr>
            <a:endParaRPr lang="it-IT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b="1" dirty="0">
                <a:sym typeface="Wingdings" panose="05000000000000000000" pitchFamily="2" charset="2"/>
              </a:rPr>
              <a:t>				mantenendo l’attenzione all’attività di cui </a:t>
            </a:r>
          </a:p>
          <a:p>
            <a:pPr marL="0" indent="0">
              <a:buNone/>
            </a:pPr>
            <a:r>
              <a:rPr lang="it-IT" b="1" dirty="0">
                <a:sym typeface="Wingdings" panose="05000000000000000000" pitchFamily="2" charset="2"/>
              </a:rPr>
              <a:t>				la discussione è parte</a:t>
            </a:r>
          </a:p>
          <a:p>
            <a:pPr marL="0" indent="0">
              <a:buNone/>
            </a:pPr>
            <a:endParaRPr lang="it-IT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b="1" dirty="0">
                <a:sym typeface="Wingdings" panose="05000000000000000000" pitchFamily="2" charset="2"/>
              </a:rPr>
              <a:t>apre lo spazio per interrogarsi in questo modo su altre scelte didattiche importanti: l’argomentazione, la formulazione </a:t>
            </a:r>
            <a:r>
              <a:rPr lang="it-IT" b="1">
                <a:sym typeface="Wingdings" panose="05000000000000000000" pitchFamily="2" charset="2"/>
              </a:rPr>
              <a:t>di congetture…</a:t>
            </a:r>
            <a:endParaRPr lang="it-IT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it-IT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dirty="0">
                <a:sym typeface="Wingdings" panose="05000000000000000000" pitchFamily="2" charset="2"/>
              </a:rPr>
              <a:t>		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84104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egnaposto contenuto 4" descr="Immagine che contiene recinto, esterni, cielo, terra&#10;&#10;Descrizione generata automaticamente">
            <a:extLst>
              <a:ext uri="{FF2B5EF4-FFF2-40B4-BE49-F238E27FC236}">
                <a16:creationId xmlns:a16="http://schemas.microsoft.com/office/drawing/2014/main" id="{84B3CD22-5CF2-4927-A960-46F7455235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3" r="21803" b="2"/>
          <a:stretch/>
        </p:blipFill>
        <p:spPr>
          <a:xfrm>
            <a:off x="-1" y="-2119"/>
            <a:ext cx="6326555" cy="6860119"/>
          </a:xfrm>
          <a:prstGeom prst="rect">
            <a:avLst/>
          </a:prstGeom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19AE98B8-B73A-4724-B639-017087F92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96"/>
          <a:stretch/>
        </p:blipFill>
        <p:spPr>
          <a:xfrm>
            <a:off x="0" y="-7245"/>
            <a:ext cx="9150350" cy="6871595"/>
          </a:xfrm>
          <a:prstGeom prst="rect">
            <a:avLst/>
          </a:prstGeom>
        </p:spPr>
      </p:pic>
      <p:sp>
        <p:nvSpPr>
          <p:cNvPr id="19" name="Content Placeholder 9">
            <a:extLst>
              <a:ext uri="{FF2B5EF4-FFF2-40B4-BE49-F238E27FC236}">
                <a16:creationId xmlns:a16="http://schemas.microsoft.com/office/drawing/2014/main" id="{103CD46E-D19B-4DE5-810E-0D87C1298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8248" y="116632"/>
            <a:ext cx="4371964" cy="3706822"/>
          </a:xfrm>
          <a:solidFill>
            <a:schemeClr val="accent4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 anchor="b">
            <a:noAutofit/>
          </a:bodyPr>
          <a:lstStyle/>
          <a:p>
            <a:pPr marL="0" indent="0" algn="ctr">
              <a:buNone/>
            </a:pPr>
            <a:r>
              <a:rPr lang="it-IT" sz="2800" b="1" dirty="0">
                <a:solidFill>
                  <a:srgbClr val="000000"/>
                </a:solidFill>
              </a:rPr>
              <a:t>“L’educazione problematizzante diventa uno sforzo permanente attraverso cui gli uomini percepiscono criticamente  come </a:t>
            </a:r>
            <a:r>
              <a:rPr lang="it-IT" sz="2800" b="1" i="1" dirty="0">
                <a:solidFill>
                  <a:srgbClr val="FF0000"/>
                </a:solidFill>
              </a:rPr>
              <a:t>sono in divenire</a:t>
            </a:r>
            <a:r>
              <a:rPr lang="it-IT" sz="2800" b="1" dirty="0">
                <a:solidFill>
                  <a:srgbClr val="000000"/>
                </a:solidFill>
              </a:rPr>
              <a:t> nel mondo, </a:t>
            </a:r>
            <a:r>
              <a:rPr lang="it-IT" sz="2800" b="1" i="1" dirty="0">
                <a:solidFill>
                  <a:srgbClr val="FF0000"/>
                </a:solidFill>
              </a:rPr>
              <a:t>con</a:t>
            </a:r>
            <a:r>
              <a:rPr lang="it-IT" sz="2800" b="1" dirty="0">
                <a:solidFill>
                  <a:srgbClr val="000000"/>
                </a:solidFill>
              </a:rPr>
              <a:t> cui e </a:t>
            </a:r>
            <a:r>
              <a:rPr lang="it-IT" sz="2800" b="1" i="1" dirty="0">
                <a:solidFill>
                  <a:srgbClr val="FF0000"/>
                </a:solidFill>
              </a:rPr>
              <a:t>in</a:t>
            </a:r>
            <a:r>
              <a:rPr lang="it-IT" sz="2800" b="1" dirty="0">
                <a:solidFill>
                  <a:srgbClr val="000000"/>
                </a:solidFill>
              </a:rPr>
              <a:t> cui si ritrovano”</a:t>
            </a:r>
          </a:p>
          <a:p>
            <a:pPr marL="0" indent="0" algn="ctr">
              <a:buNone/>
            </a:pPr>
            <a:r>
              <a:rPr lang="it-IT" sz="2800" b="1" dirty="0">
                <a:solidFill>
                  <a:srgbClr val="000000"/>
                </a:solidFill>
              </a:rPr>
              <a:t>		       Paulo </a:t>
            </a:r>
            <a:r>
              <a:rPr lang="it-IT" sz="2800" b="1" dirty="0" err="1">
                <a:solidFill>
                  <a:srgbClr val="000000"/>
                </a:solidFill>
              </a:rPr>
              <a:t>Freire</a:t>
            </a:r>
            <a:endParaRPr lang="it-IT" sz="2800" b="1" dirty="0">
              <a:solidFill>
                <a:srgbClr val="00000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5362E23-CCEA-4A7A-B074-B65D28B4353E}"/>
              </a:ext>
            </a:extLst>
          </p:cNvPr>
          <p:cNvSpPr txBox="1"/>
          <p:nvPr/>
        </p:nvSpPr>
        <p:spPr>
          <a:xfrm>
            <a:off x="5969319" y="4900668"/>
            <a:ext cx="162982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Grazie!</a:t>
            </a:r>
          </a:p>
        </p:txBody>
      </p:sp>
    </p:spTree>
    <p:extLst>
      <p:ext uri="{BB962C8B-B14F-4D97-AF65-F5344CB8AC3E}">
        <p14:creationId xmlns:p14="http://schemas.microsoft.com/office/powerpoint/2010/main" val="19306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AB4B3E-4F19-45C2-8DC8-46AB068EA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32656"/>
            <a:ext cx="7886700" cy="5844307"/>
          </a:xfrm>
          <a:ln>
            <a:noFill/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it-IT" sz="2400" b="1" dirty="0"/>
              <a:t>  LS come modalità di incontro con altre culture, </a:t>
            </a:r>
          </a:p>
          <a:p>
            <a:pPr marL="0" indent="0">
              <a:buNone/>
            </a:pPr>
            <a:r>
              <a:rPr lang="it-IT" sz="2400" b="1" dirty="0"/>
              <a:t>      che attraverso la </a:t>
            </a:r>
            <a:r>
              <a:rPr lang="it-IT" sz="2400" b="1" i="1" dirty="0">
                <a:solidFill>
                  <a:srgbClr val="FF0000"/>
                </a:solidFill>
              </a:rPr>
              <a:t>trasposizione culturale </a:t>
            </a:r>
            <a:r>
              <a:rPr lang="it-IT" sz="2400" b="1" dirty="0"/>
              <a:t>diviene </a:t>
            </a:r>
          </a:p>
          <a:p>
            <a:pPr marL="0" indent="0">
              <a:buNone/>
            </a:pPr>
            <a:r>
              <a:rPr lang="it-IT" sz="2400" b="1" dirty="0"/>
              <a:t>      </a:t>
            </a:r>
            <a:r>
              <a:rPr lang="it-IT" sz="2400" b="1" dirty="0">
                <a:solidFill>
                  <a:srgbClr val="FF0000"/>
                </a:solidFill>
              </a:rPr>
              <a:t>OCCASIONE</a:t>
            </a:r>
            <a:r>
              <a:rPr lang="it-IT" sz="2400" b="1" dirty="0"/>
              <a:t> per ripensare agli </a:t>
            </a:r>
            <a:r>
              <a:rPr lang="it-IT" sz="2400" b="1" i="1" dirty="0">
                <a:solidFill>
                  <a:srgbClr val="FF0000"/>
                </a:solidFill>
              </a:rPr>
              <a:t>impensati</a:t>
            </a:r>
            <a:r>
              <a:rPr lang="it-IT" sz="2400" b="1" dirty="0"/>
              <a:t> del nostro</a:t>
            </a:r>
          </a:p>
          <a:p>
            <a:pPr marL="0" indent="0">
              <a:buNone/>
            </a:pPr>
            <a:r>
              <a:rPr lang="it-IT" sz="2400" b="1" dirty="0"/>
              <a:t>      quadro di riferimento culturale (professionale), senza </a:t>
            </a:r>
          </a:p>
          <a:p>
            <a:pPr marL="0" indent="0">
              <a:buNone/>
            </a:pPr>
            <a:r>
              <a:rPr lang="it-IT" sz="2400" b="1" dirty="0"/>
              <a:t>      perderne le specificità</a:t>
            </a:r>
          </a:p>
          <a:p>
            <a:pPr marL="0" indent="0">
              <a:buNone/>
            </a:pPr>
            <a:endParaRPr lang="it-IT" sz="8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it-IT" sz="2400" dirty="0"/>
              <a:t>  </a:t>
            </a:r>
            <a:r>
              <a:rPr lang="it-IT" sz="2400" b="1" dirty="0"/>
              <a:t>LS come opportunità per riflettere  </a:t>
            </a:r>
          </a:p>
          <a:p>
            <a:pPr marL="0" indent="0">
              <a:buNone/>
            </a:pPr>
            <a:endParaRPr lang="it-IT" sz="800" b="1" dirty="0"/>
          </a:p>
          <a:p>
            <a:pPr lvl="4">
              <a:buFont typeface="Wingdings" panose="05000000000000000000" pitchFamily="2" charset="2"/>
              <a:buChar char="§"/>
            </a:pPr>
            <a:r>
              <a:rPr lang="it-IT" sz="2400" b="1" dirty="0"/>
              <a:t> sul rapporto RICERCA / FORMAZIONE</a:t>
            </a:r>
          </a:p>
          <a:p>
            <a:pPr marL="1371600" lvl="4" indent="0">
              <a:buNone/>
            </a:pPr>
            <a:endParaRPr lang="it-IT" sz="800" b="1" dirty="0"/>
          </a:p>
          <a:p>
            <a:pPr lvl="4">
              <a:buFont typeface="Wingdings" panose="05000000000000000000" pitchFamily="2" charset="2"/>
              <a:buChar char="§"/>
            </a:pPr>
            <a:r>
              <a:rPr lang="it-IT" sz="2400" b="1" dirty="0"/>
              <a:t> sulla FORMAZIONE degli insegnanti</a:t>
            </a:r>
          </a:p>
          <a:p>
            <a:pPr marL="1371600" lvl="4" indent="0">
              <a:buNone/>
            </a:pPr>
            <a:endParaRPr lang="it-IT" sz="800" b="1" dirty="0"/>
          </a:p>
          <a:p>
            <a:pPr lvl="4">
              <a:buFont typeface="Wingdings" panose="05000000000000000000" pitchFamily="2" charset="2"/>
              <a:buChar char="§"/>
            </a:pPr>
            <a:r>
              <a:rPr lang="it-IT" sz="2400" b="1" dirty="0"/>
              <a:t> sulla trasversalità degli aspetti fondanti la FORMAZIONE</a:t>
            </a:r>
          </a:p>
          <a:p>
            <a:pPr marL="1371600" lvl="4" indent="0">
              <a:buNone/>
            </a:pPr>
            <a:endParaRPr lang="it-IT" sz="800" b="1" dirty="0"/>
          </a:p>
          <a:p>
            <a:pPr marL="1714500" lvl="5" indent="0">
              <a:buNone/>
            </a:pPr>
            <a:endParaRPr lang="it-IT" sz="2400" b="1" i="1" dirty="0"/>
          </a:p>
        </p:txBody>
      </p:sp>
    </p:spTree>
    <p:extLst>
      <p:ext uri="{BB962C8B-B14F-4D97-AF65-F5344CB8AC3E}">
        <p14:creationId xmlns:p14="http://schemas.microsoft.com/office/powerpoint/2010/main" val="367865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sterni, cielo, edificio&#10;&#10;Descrizione generata automaticamente">
            <a:extLst>
              <a:ext uri="{FF2B5EF4-FFF2-40B4-BE49-F238E27FC236}">
                <a16:creationId xmlns:a16="http://schemas.microsoft.com/office/drawing/2014/main" id="{21F4EFB4-6ADA-46C4-A2FC-9A952EC0FF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1" r="1920" b="-1"/>
          <a:stretch/>
        </p:blipFill>
        <p:spPr>
          <a:xfrm>
            <a:off x="-685799" y="27383"/>
            <a:ext cx="9928860" cy="68580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607B98-7700-4DC9-8BE8-A876255F9C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r="11688"/>
          <a:stretch/>
        </p:blipFill>
        <p:spPr>
          <a:xfrm>
            <a:off x="-685799" y="0"/>
            <a:ext cx="9928860" cy="6858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EF9E7A0-018E-454E-A885-0FC8E3FFCD5C}"/>
              </a:ext>
            </a:extLst>
          </p:cNvPr>
          <p:cNvSpPr txBox="1"/>
          <p:nvPr/>
        </p:nvSpPr>
        <p:spPr>
          <a:xfrm rot="21242337">
            <a:off x="1299145" y="3861306"/>
            <a:ext cx="5758557" cy="26776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Proprio la </a:t>
            </a:r>
            <a:r>
              <a:rPr lang="it-IT" sz="2800" b="1" dirty="0">
                <a:solidFill>
                  <a:srgbClr val="FF0000"/>
                </a:solidFill>
              </a:rPr>
              <a:t>complessità</a:t>
            </a:r>
            <a:r>
              <a:rPr lang="it-IT" sz="2800" b="1" dirty="0"/>
              <a:t> contenuta nella Ricerca presentata indica </a:t>
            </a:r>
            <a:r>
              <a:rPr lang="it-IT" sz="2800" b="1" dirty="0">
                <a:solidFill>
                  <a:srgbClr val="FF0000"/>
                </a:solidFill>
              </a:rPr>
              <a:t>direzioni di lavoro interessanti</a:t>
            </a:r>
            <a:r>
              <a:rPr lang="it-IT" sz="2800" b="1" dirty="0"/>
              <a:t>, utili anche a quadri di riferimento teorici  (parzialmente) diversi dalla Mediazione Semiotica</a:t>
            </a:r>
          </a:p>
        </p:txBody>
      </p:sp>
    </p:spTree>
    <p:extLst>
      <p:ext uri="{BB962C8B-B14F-4D97-AF65-F5344CB8AC3E}">
        <p14:creationId xmlns:p14="http://schemas.microsoft.com/office/powerpoint/2010/main" val="261482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8F6755B-BDA9-4A0F-B7C1-020D1C2C9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48680"/>
            <a:ext cx="7886700" cy="562828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2800" b="1" dirty="0"/>
              <a:t>Uno dei  tanti elementi di interesse, </a:t>
            </a:r>
          </a:p>
          <a:p>
            <a:pPr marL="0" indent="0" algn="ctr">
              <a:buNone/>
            </a:pPr>
            <a:r>
              <a:rPr lang="it-IT" sz="2800" b="1" dirty="0"/>
              <a:t>per cui sarà opportuno seguire le sperimentazioni future, è la </a:t>
            </a:r>
          </a:p>
          <a:p>
            <a:pPr marL="0" indent="0" algn="ctr">
              <a:buNone/>
            </a:pPr>
            <a:r>
              <a:rPr lang="it-IT" sz="2800" b="1" dirty="0">
                <a:solidFill>
                  <a:srgbClr val="FF0000"/>
                </a:solidFill>
              </a:rPr>
              <a:t>propagazione del LS ad ambiti diversi dalla matematica</a:t>
            </a:r>
          </a:p>
          <a:p>
            <a:pPr marL="0" indent="0" algn="ctr">
              <a:buNone/>
            </a:pPr>
            <a:endParaRPr lang="it-IT" sz="2800" b="1" dirty="0"/>
          </a:p>
          <a:p>
            <a:pPr marL="0" indent="0" algn="ctr">
              <a:buNone/>
            </a:pPr>
            <a:r>
              <a:rPr lang="it-IT" sz="2800" b="1" dirty="0"/>
              <a:t>Ritengo particolarmente importante capire </a:t>
            </a:r>
          </a:p>
          <a:p>
            <a:pPr marL="0" indent="0" algn="ctr">
              <a:buNone/>
            </a:pPr>
            <a:r>
              <a:rPr lang="it-IT" sz="2800" b="1" dirty="0"/>
              <a:t>le possibili connessioni /differenze</a:t>
            </a:r>
          </a:p>
          <a:p>
            <a:pPr marL="0" indent="0" algn="ctr">
              <a:buNone/>
            </a:pPr>
            <a:r>
              <a:rPr lang="it-IT" sz="2800" b="1" dirty="0"/>
              <a:t>fra il LS in </a:t>
            </a:r>
            <a:r>
              <a:rPr lang="it-IT" sz="2800" b="1" dirty="0">
                <a:solidFill>
                  <a:srgbClr val="FF0000"/>
                </a:solidFill>
              </a:rPr>
              <a:t>ambito matematico </a:t>
            </a:r>
          </a:p>
          <a:p>
            <a:pPr marL="0" indent="0" algn="ctr">
              <a:buNone/>
            </a:pPr>
            <a:r>
              <a:rPr lang="it-IT" sz="2800" b="1" dirty="0"/>
              <a:t>e il LS nella </a:t>
            </a:r>
            <a:r>
              <a:rPr lang="it-IT" sz="2800" b="1" dirty="0">
                <a:solidFill>
                  <a:srgbClr val="FF0000"/>
                </a:solidFill>
              </a:rPr>
              <a:t>comprensione della lettura</a:t>
            </a:r>
          </a:p>
          <a:p>
            <a:pPr marL="0" indent="0" algn="ctr">
              <a:buNone/>
            </a:pPr>
            <a:r>
              <a:rPr lang="it-IT" sz="2800" b="1" dirty="0"/>
              <a:t> (in termini di TC)</a:t>
            </a:r>
          </a:p>
          <a:p>
            <a:pPr marL="0" indent="0" algn="ctr">
              <a:buNone/>
            </a:pPr>
            <a:r>
              <a:rPr lang="it-IT" sz="2800" b="1" dirty="0"/>
              <a:t>e le ricadute sui versanti didattico e pedagogico</a:t>
            </a:r>
          </a:p>
          <a:p>
            <a:pPr marL="0" indent="0" algn="ctr">
              <a:buNone/>
            </a:pPr>
            <a:r>
              <a:rPr lang="it-IT" sz="2800" b="1" dirty="0"/>
              <a:t>in termini di </a:t>
            </a:r>
            <a:r>
              <a:rPr lang="it-IT" sz="2800" b="1" dirty="0">
                <a:solidFill>
                  <a:srgbClr val="FF0000"/>
                </a:solidFill>
              </a:rPr>
              <a:t>progettazione su tempi lunghi</a:t>
            </a:r>
          </a:p>
        </p:txBody>
      </p:sp>
    </p:spTree>
    <p:extLst>
      <p:ext uri="{BB962C8B-B14F-4D97-AF65-F5344CB8AC3E}">
        <p14:creationId xmlns:p14="http://schemas.microsoft.com/office/powerpoint/2010/main" val="65489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100">
              <a:srgbClr val="FCBE10"/>
            </a:gs>
            <a:gs pos="70000">
              <a:schemeClr val="accent4">
                <a:lumMod val="40000"/>
                <a:lumOff val="60000"/>
              </a:schemeClr>
            </a:gs>
            <a:gs pos="100000">
              <a:srgbClr val="FCBD0C"/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D90CA9EB-1C0B-4AE7-939C-0B5BC30F90E1}"/>
              </a:ext>
            </a:extLst>
          </p:cNvPr>
          <p:cNvSpPr/>
          <p:nvPr/>
        </p:nvSpPr>
        <p:spPr>
          <a:xfrm>
            <a:off x="1403648" y="1844824"/>
            <a:ext cx="6336704" cy="158417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9FEBAD-E944-459B-B25B-81BC9885B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76672"/>
            <a:ext cx="7759774" cy="570029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it-IT" sz="4000" dirty="0"/>
              <a:t>Processo di </a:t>
            </a:r>
          </a:p>
          <a:p>
            <a:pPr marL="0" indent="0" algn="ctr">
              <a:buNone/>
            </a:pPr>
            <a:r>
              <a:rPr lang="it-IT" sz="4000" b="1" dirty="0">
                <a:solidFill>
                  <a:srgbClr val="FF0000"/>
                </a:solidFill>
              </a:rPr>
              <a:t>decostruzione </a:t>
            </a:r>
            <a:endParaRPr lang="it-IT" sz="4000" dirty="0"/>
          </a:p>
          <a:p>
            <a:pPr marL="0" indent="0" algn="ctr">
              <a:buNone/>
            </a:pPr>
            <a:endParaRPr lang="it-IT" sz="4000" dirty="0"/>
          </a:p>
          <a:p>
            <a:pPr marL="0" indent="0" algn="ctr">
              <a:buNone/>
            </a:pPr>
            <a:r>
              <a:rPr lang="it-IT" sz="4000" dirty="0"/>
              <a:t>come una delle chiavi di lettura </a:t>
            </a:r>
          </a:p>
          <a:p>
            <a:pPr marL="0" indent="0" algn="ctr">
              <a:buNone/>
            </a:pPr>
            <a:r>
              <a:rPr lang="it-IT" sz="4000" dirty="0"/>
              <a:t>del materiale dal punto di vista </a:t>
            </a:r>
          </a:p>
          <a:p>
            <a:pPr marL="0" indent="0" algn="ctr">
              <a:buNone/>
            </a:pPr>
            <a:r>
              <a:rPr lang="it-IT" sz="4000" dirty="0"/>
              <a:t>del suo uso nella didattica</a:t>
            </a:r>
          </a:p>
          <a:p>
            <a:pPr marL="0" indent="0" algn="ctr">
              <a:buNone/>
            </a:pPr>
            <a:endParaRPr lang="it-IT" sz="4000" dirty="0"/>
          </a:p>
          <a:p>
            <a:pPr marL="0" indent="0" algn="ctr">
              <a:buNone/>
            </a:pPr>
            <a:r>
              <a:rPr lang="it-IT" sz="4000" dirty="0"/>
              <a:t>come tema di interesse formativo </a:t>
            </a:r>
          </a:p>
          <a:p>
            <a:pPr marL="0" indent="0" algn="ctr">
              <a:buNone/>
            </a:pPr>
            <a:endParaRPr lang="it-IT" sz="4000" dirty="0"/>
          </a:p>
          <a:p>
            <a:pPr marL="0" indent="0" algn="ctr">
              <a:buNone/>
            </a:pPr>
            <a:r>
              <a:rPr lang="it-IT" sz="4000" dirty="0"/>
              <a:t>come occasione di rivisitazione delle esperienze</a:t>
            </a:r>
          </a:p>
        </p:txBody>
      </p:sp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C0D36699-6E60-4E24-B5F4-DCDF3F11B687}"/>
              </a:ext>
            </a:extLst>
          </p:cNvPr>
          <p:cNvSpPr/>
          <p:nvPr/>
        </p:nvSpPr>
        <p:spPr>
          <a:xfrm>
            <a:off x="628650" y="2420888"/>
            <a:ext cx="630982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103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8C96763-C099-4255-8EA9-E45BBB91E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260648"/>
            <a:ext cx="8123185" cy="5916315"/>
          </a:xfrm>
        </p:spPr>
        <p:txBody>
          <a:bodyPr/>
          <a:lstStyle/>
          <a:p>
            <a:pPr marL="0" indent="0" algn="ctr">
              <a:buNone/>
            </a:pPr>
            <a:r>
              <a:rPr lang="it-IT" sz="2800" b="1" dirty="0">
                <a:solidFill>
                  <a:srgbClr val="FF0000"/>
                </a:solidFill>
              </a:rPr>
              <a:t>Processo di decostruzione</a:t>
            </a:r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sz="2800" b="1" dirty="0">
                <a:solidFill>
                  <a:srgbClr val="FF0000"/>
                </a:solidFill>
              </a:rPr>
              <a:t>«Interrogarsi sul proprio impensato»</a:t>
            </a:r>
          </a:p>
          <a:p>
            <a:pPr marL="0" indent="0" algn="ctr">
              <a:buNone/>
            </a:pPr>
            <a:endParaRPr lang="it-IT" sz="800" dirty="0"/>
          </a:p>
          <a:p>
            <a:pPr marL="0" indent="0" algn="ctr">
              <a:buNone/>
            </a:pPr>
            <a:r>
              <a:rPr lang="it-IT" sz="2400" b="1" dirty="0"/>
              <a:t>non assimilabile, ma… </a:t>
            </a:r>
          </a:p>
          <a:p>
            <a:pPr marL="0" indent="0" algn="ctr">
              <a:buNone/>
            </a:pPr>
            <a:r>
              <a:rPr lang="it-IT" sz="2400" b="1" dirty="0"/>
              <a:t>può contenere delle contiguità rispetto…</a:t>
            </a:r>
          </a:p>
          <a:p>
            <a:pPr marL="0" indent="0" algn="ctr">
              <a:buNone/>
            </a:pPr>
            <a:endParaRPr lang="it-IT" sz="2400" b="1" dirty="0"/>
          </a:p>
          <a:p>
            <a:pPr marL="0" indent="0" algn="ctr">
              <a:buNone/>
            </a:pPr>
            <a:endParaRPr lang="it-IT" sz="2400" b="1" dirty="0"/>
          </a:p>
          <a:p>
            <a:pPr marL="0" indent="0" algn="ctr">
              <a:buNone/>
            </a:pPr>
            <a:endParaRPr lang="it-IT" sz="2400" b="1" dirty="0"/>
          </a:p>
          <a:p>
            <a:pPr marL="0" indent="0" algn="ctr">
              <a:buNone/>
            </a:pPr>
            <a:endParaRPr lang="it-IT" sz="2400" b="1" dirty="0"/>
          </a:p>
          <a:p>
            <a:pPr marL="0" indent="0" algn="ctr">
              <a:buNone/>
            </a:pPr>
            <a:r>
              <a:rPr lang="it-IT" sz="2400" b="1" dirty="0"/>
              <a:t>                                                   Sicuramente è distante da…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23BCD37F-45C5-4272-8A2C-2C3F680D08E2}"/>
              </a:ext>
            </a:extLst>
          </p:cNvPr>
          <p:cNvSpPr/>
          <p:nvPr/>
        </p:nvSpPr>
        <p:spPr>
          <a:xfrm>
            <a:off x="4572000" y="836712"/>
            <a:ext cx="216024" cy="288032"/>
          </a:xfrm>
          <a:prstGeom prst="downArrow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1278446-0D50-454A-A7E3-C944681895F7}"/>
              </a:ext>
            </a:extLst>
          </p:cNvPr>
          <p:cNvSpPr txBox="1"/>
          <p:nvPr/>
        </p:nvSpPr>
        <p:spPr>
          <a:xfrm>
            <a:off x="359532" y="2704489"/>
            <a:ext cx="4320480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/>
              <a:t>…a processi di «disincrostazione» da pratiche didattiche inadeguate? (approccio ideologico)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05A507D-C537-4BB3-BFDA-4830A5EB6D6A}"/>
              </a:ext>
            </a:extLst>
          </p:cNvPr>
          <p:cNvSpPr txBox="1"/>
          <p:nvPr/>
        </p:nvSpPr>
        <p:spPr>
          <a:xfrm>
            <a:off x="4596332" y="2924827"/>
            <a:ext cx="3744416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/>
              <a:t>…a processi di interrogazione sulla prassi didattiche e pedagogiche? (N.R.D.)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47D4724-FDFC-4C49-B722-1795C167125C}"/>
              </a:ext>
            </a:extLst>
          </p:cNvPr>
          <p:cNvSpPr txBox="1"/>
          <p:nvPr/>
        </p:nvSpPr>
        <p:spPr>
          <a:xfrm>
            <a:off x="598597" y="4163727"/>
            <a:ext cx="3168352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/>
              <a:t>…a processi di rivisitazione di logiche autoreferenziali?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FEA6953-E61B-4E88-9377-653CA366B6B6}"/>
              </a:ext>
            </a:extLst>
          </p:cNvPr>
          <p:cNvSpPr txBox="1"/>
          <p:nvPr/>
        </p:nvSpPr>
        <p:spPr>
          <a:xfrm rot="21425650">
            <a:off x="3163995" y="5149092"/>
            <a:ext cx="5527526" cy="1446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/>
              <a:t>… una visione della «</a:t>
            </a:r>
            <a:r>
              <a:rPr lang="it-IT" sz="2200" b="1" dirty="0">
                <a:solidFill>
                  <a:srgbClr val="FF0000"/>
                </a:solidFill>
              </a:rPr>
              <a:t>differenza</a:t>
            </a:r>
            <a:r>
              <a:rPr lang="it-IT" sz="2200" b="1" dirty="0"/>
              <a:t>» come processo di negazione, che informa sulla realtà per contrapposizione di categorie, dove la differenza non ha un’esistenza propria</a:t>
            </a:r>
          </a:p>
        </p:txBody>
      </p:sp>
    </p:spTree>
    <p:extLst>
      <p:ext uri="{BB962C8B-B14F-4D97-AF65-F5344CB8AC3E}">
        <p14:creationId xmlns:p14="http://schemas.microsoft.com/office/powerpoint/2010/main" val="392459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5C296E2-8572-42CE-A9B3-25A682CC4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4704"/>
            <a:ext cx="7886700" cy="5628283"/>
          </a:xfrm>
        </p:spPr>
        <p:txBody>
          <a:bodyPr/>
          <a:lstStyle/>
          <a:p>
            <a:pPr marL="0" indent="0">
              <a:buNone/>
            </a:pPr>
            <a:r>
              <a:rPr lang="it-IT" sz="3200" b="1" dirty="0"/>
              <a:t>Si rintracciano </a:t>
            </a:r>
            <a:r>
              <a:rPr lang="it-IT" sz="3200" b="1" dirty="0">
                <a:solidFill>
                  <a:srgbClr val="FF0000"/>
                </a:solidFill>
              </a:rPr>
              <a:t>echi pedagogici…</a:t>
            </a:r>
          </a:p>
          <a:p>
            <a:pPr marL="0" indent="0">
              <a:buNone/>
            </a:pPr>
            <a:endParaRPr lang="it-IT" sz="1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sz="3200" b="1" dirty="0"/>
              <a:t>Occorre mettere le </a:t>
            </a:r>
            <a:r>
              <a:rPr lang="it-IT" sz="3200" b="1" i="1" dirty="0">
                <a:solidFill>
                  <a:srgbClr val="FF0000"/>
                </a:solidFill>
              </a:rPr>
              <a:t>differenze …</a:t>
            </a:r>
          </a:p>
          <a:p>
            <a:pPr marL="0" indent="0">
              <a:buNone/>
            </a:pPr>
            <a:endParaRPr lang="it-IT" sz="1000" b="1" i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it-IT" sz="3200" b="1" dirty="0"/>
              <a:t>«…al centro dell’attività educativa in quanto </a:t>
            </a:r>
            <a:r>
              <a:rPr lang="it-IT" sz="3200" b="1" i="1" dirty="0">
                <a:solidFill>
                  <a:srgbClr val="FF0000"/>
                </a:solidFill>
              </a:rPr>
              <a:t>nucleo generativo </a:t>
            </a:r>
            <a:r>
              <a:rPr lang="it-IT" sz="3200" b="1" dirty="0"/>
              <a:t>di processi vitali che si sviluppano proprio attraverso </a:t>
            </a:r>
            <a:r>
              <a:rPr lang="it-IT" sz="3200" b="1" i="1" dirty="0">
                <a:solidFill>
                  <a:srgbClr val="FF0000"/>
                </a:solidFill>
              </a:rPr>
              <a:t>lo scarto di prospettiva</a:t>
            </a:r>
            <a:r>
              <a:rPr lang="it-IT" sz="3200" b="1" i="1" dirty="0"/>
              <a:t> </a:t>
            </a:r>
            <a:r>
              <a:rPr lang="it-IT" sz="3200" b="1" dirty="0"/>
              <a:t>derivante dalle molteplici differenze di cultura, abilità, genere e sensibilità che attraversano il contesto scolastico»             </a:t>
            </a:r>
            <a:r>
              <a:rPr lang="it-IT" sz="2400" b="1" dirty="0"/>
              <a:t>(F. </a:t>
            </a:r>
            <a:r>
              <a:rPr lang="it-IT" sz="2400" b="1" dirty="0" err="1"/>
              <a:t>Dovigo</a:t>
            </a:r>
            <a:r>
              <a:rPr lang="it-IT" sz="24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784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1727</Words>
  <Application>Microsoft Office PowerPoint</Application>
  <PresentationFormat>Presentazione su schermo (4:3)</PresentationFormat>
  <Paragraphs>453</Paragraphs>
  <Slides>35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Wingdings</vt:lpstr>
      <vt:lpstr>Tema di Office</vt:lpstr>
      <vt:lpstr>XXXVI Seminario Nazionale di Ricerca in Didattica della Matematica «Giovanni Prodi»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XXXVI Seminario Nazionale di Ricerca in Didattica della Matematica «Giovanni Prodi»</dc:title>
  <dc:creator>Ezio Scali</dc:creator>
  <cp:lastModifiedBy>Ezio Scali</cp:lastModifiedBy>
  <cp:revision>89</cp:revision>
  <dcterms:created xsi:type="dcterms:W3CDTF">2019-01-21T08:06:24Z</dcterms:created>
  <dcterms:modified xsi:type="dcterms:W3CDTF">2019-01-25T13:03:28Z</dcterms:modified>
</cp:coreProperties>
</file>